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3" autoAdjust="0"/>
    <p:restoredTop sz="94660"/>
  </p:normalViewPr>
  <p:slideViewPr>
    <p:cSldViewPr>
      <p:cViewPr>
        <p:scale>
          <a:sx n="100" d="100"/>
          <a:sy n="100" d="100"/>
        </p:scale>
        <p:origin x="-408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D60475-3BBE-4268-B3F2-AC98B6F6E664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BABC67-0092-442D-9234-62EBE122D831}">
      <dgm:prSet phldrT="[Текст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800" b="1" u="sng" dirty="0" smtClean="0"/>
            <a:t>Внешняя дифференциация</a:t>
          </a:r>
          <a:r>
            <a:rPr lang="ru-RU" sz="1800" u="sng" dirty="0" smtClean="0"/>
            <a:t> </a:t>
          </a:r>
        </a:p>
        <a:p>
          <a:r>
            <a:rPr lang="ru-RU" sz="1800" u="sng" dirty="0" smtClean="0"/>
            <a:t>(</a:t>
          </a:r>
          <a:r>
            <a:rPr lang="ru-RU" sz="1800" dirty="0" smtClean="0"/>
            <a:t>деление детей на подгруппы по разным основаниям ) </a:t>
          </a:r>
          <a:endParaRPr lang="ru-RU" sz="1800" dirty="0"/>
        </a:p>
      </dgm:t>
    </dgm:pt>
    <dgm:pt modelId="{5599369A-E63E-4DD8-9209-9B3A6A3920F4}" type="parTrans" cxnId="{33967D93-2452-4FC1-8E70-5BBC21E9DDC1}">
      <dgm:prSet/>
      <dgm:spPr/>
      <dgm:t>
        <a:bodyPr/>
        <a:lstStyle/>
        <a:p>
          <a:endParaRPr lang="ru-RU"/>
        </a:p>
      </dgm:t>
    </dgm:pt>
    <dgm:pt modelId="{A1A36A41-14EE-4403-BE48-0D335241225C}" type="sibTrans" cxnId="{33967D93-2452-4FC1-8E70-5BBC21E9DDC1}">
      <dgm:prSet/>
      <dgm:spPr/>
      <dgm:t>
        <a:bodyPr/>
        <a:lstStyle/>
        <a:p>
          <a:endParaRPr lang="ru-RU"/>
        </a:p>
      </dgm:t>
    </dgm:pt>
    <dgm:pt modelId="{8273466A-F618-4D20-8F97-C708D2C1102C}">
      <dgm:prSet phldrT="[Текст]" custT="1"/>
      <dgm:spPr>
        <a:ln>
          <a:solidFill>
            <a:schemeClr val="accent2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r>
            <a:rPr lang="ru-RU" sz="1800" u="none" dirty="0" smtClean="0"/>
            <a:t>Нормирование нагрузки</a:t>
          </a:r>
          <a:endParaRPr lang="ru-RU" sz="1800" u="none" dirty="0"/>
        </a:p>
      </dgm:t>
    </dgm:pt>
    <dgm:pt modelId="{D1F7C0C0-64AF-49E6-B85F-B66F1EEB4C71}" type="parTrans" cxnId="{54395A64-FDA1-4245-9860-656574A26859}">
      <dgm:prSet/>
      <dgm:spPr/>
      <dgm:t>
        <a:bodyPr/>
        <a:lstStyle/>
        <a:p>
          <a:endParaRPr lang="ru-RU"/>
        </a:p>
      </dgm:t>
    </dgm:pt>
    <dgm:pt modelId="{AA04ECB4-EB48-4A9B-8DD2-14CF74C868A8}" type="sibTrans" cxnId="{54395A64-FDA1-4245-9860-656574A26859}">
      <dgm:prSet/>
      <dgm:spPr/>
      <dgm:t>
        <a:bodyPr/>
        <a:lstStyle/>
        <a:p>
          <a:endParaRPr lang="ru-RU"/>
        </a:p>
      </dgm:t>
    </dgm:pt>
    <dgm:pt modelId="{11F42636-924F-4AAB-9DA8-9E268D8A69FB}">
      <dgm:prSet phldrT="[Текст]" custT="1"/>
      <dgm:spPr>
        <a:ln>
          <a:solidFill>
            <a:schemeClr val="accent2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r>
            <a:rPr lang="ru-RU" sz="1800" u="none" dirty="0" smtClean="0"/>
            <a:t>Организация отдыха </a:t>
          </a:r>
          <a:r>
            <a:rPr lang="ru-RU" sz="1800" dirty="0" smtClean="0"/>
            <a:t>детей </a:t>
          </a:r>
          <a:endParaRPr lang="ru-RU" sz="1800" dirty="0"/>
        </a:p>
      </dgm:t>
    </dgm:pt>
    <dgm:pt modelId="{F9053811-202A-4E30-8695-30E9A8121118}" type="parTrans" cxnId="{AE336AAF-AF07-414C-984B-A437BF1FCF4B}">
      <dgm:prSet/>
      <dgm:spPr/>
      <dgm:t>
        <a:bodyPr/>
        <a:lstStyle/>
        <a:p>
          <a:endParaRPr lang="ru-RU"/>
        </a:p>
      </dgm:t>
    </dgm:pt>
    <dgm:pt modelId="{31FB16B7-051D-4BD7-AD4F-BBD784EAE678}" type="sibTrans" cxnId="{AE336AAF-AF07-414C-984B-A437BF1FCF4B}">
      <dgm:prSet/>
      <dgm:spPr/>
      <dgm:t>
        <a:bodyPr/>
        <a:lstStyle/>
        <a:p>
          <a:endParaRPr lang="ru-RU"/>
        </a:p>
      </dgm:t>
    </dgm:pt>
    <dgm:pt modelId="{282C5B5F-307A-4C3D-97E1-30BB5664C29E}">
      <dgm:prSet phldrT="[Текст]" custT="1"/>
      <dgm:spPr>
        <a:ln>
          <a:solidFill>
            <a:srgbClr val="C00000"/>
          </a:solidFill>
        </a:ln>
      </dgm:spPr>
      <dgm:t>
        <a:bodyPr/>
        <a:lstStyle/>
        <a:p>
          <a:r>
            <a:rPr lang="ru-RU" sz="1800" u="sng" dirty="0" smtClean="0"/>
            <a:t>Внешняя дифференциация </a:t>
          </a:r>
          <a:endParaRPr lang="ru-RU" sz="1800" dirty="0"/>
        </a:p>
      </dgm:t>
    </dgm:pt>
    <dgm:pt modelId="{57AA4100-F4F9-477B-901F-4C29491425AC}" type="parTrans" cxnId="{13B1C23B-5251-41A2-A38E-F27282DE3B41}">
      <dgm:prSet/>
      <dgm:spPr/>
      <dgm:t>
        <a:bodyPr/>
        <a:lstStyle/>
        <a:p>
          <a:endParaRPr lang="ru-RU"/>
        </a:p>
      </dgm:t>
    </dgm:pt>
    <dgm:pt modelId="{AD0AA52E-404F-42B6-BE16-EA921A6DD14E}" type="sibTrans" cxnId="{13B1C23B-5251-41A2-A38E-F27282DE3B41}">
      <dgm:prSet/>
      <dgm:spPr/>
      <dgm:t>
        <a:bodyPr/>
        <a:lstStyle/>
        <a:p>
          <a:endParaRPr lang="ru-RU"/>
        </a:p>
      </dgm:t>
    </dgm:pt>
    <dgm:pt modelId="{D5898418-1B1A-4EDF-A132-C80C500E9E58}">
      <dgm:prSet phldrT="[Текст]" custT="1"/>
      <dgm:spPr>
        <a:ln>
          <a:solidFill>
            <a:schemeClr val="accent2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r>
            <a:rPr lang="ru-RU" sz="1800" u="none" dirty="0" smtClean="0"/>
            <a:t>индивидуальная работа </a:t>
          </a:r>
          <a:r>
            <a:rPr lang="ru-RU" sz="1800" dirty="0" smtClean="0"/>
            <a:t>с детьми по развитию движений </a:t>
          </a:r>
          <a:endParaRPr lang="ru-RU" sz="1800" dirty="0"/>
        </a:p>
      </dgm:t>
    </dgm:pt>
    <dgm:pt modelId="{D30A7011-8346-4CB3-9753-0113FB0BD849}" type="parTrans" cxnId="{1725C0CF-E918-48DD-B5B7-150A4C8CC300}">
      <dgm:prSet/>
      <dgm:spPr/>
      <dgm:t>
        <a:bodyPr/>
        <a:lstStyle/>
        <a:p>
          <a:endParaRPr lang="ru-RU"/>
        </a:p>
      </dgm:t>
    </dgm:pt>
    <dgm:pt modelId="{A6492A99-E1F7-4127-BA0A-76923CA61394}" type="sibTrans" cxnId="{1725C0CF-E918-48DD-B5B7-150A4C8CC300}">
      <dgm:prSet/>
      <dgm:spPr/>
      <dgm:t>
        <a:bodyPr/>
        <a:lstStyle/>
        <a:p>
          <a:endParaRPr lang="ru-RU"/>
        </a:p>
      </dgm:t>
    </dgm:pt>
    <dgm:pt modelId="{2D459466-F6B3-4FA5-A0C2-36C76F15D5C5}">
      <dgm:prSet custT="1"/>
      <dgm:spPr>
        <a:ln>
          <a:solidFill>
            <a:schemeClr val="accent2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r>
            <a:rPr lang="ru-RU" sz="1600" u="none" dirty="0" smtClean="0"/>
            <a:t>Обеспечение самостоятельной </a:t>
          </a:r>
          <a:r>
            <a:rPr lang="ru-RU" sz="1600" dirty="0" smtClean="0"/>
            <a:t>работы детей по специальным двигательным  программам</a:t>
          </a:r>
          <a:endParaRPr lang="ru-RU" sz="1600" dirty="0"/>
        </a:p>
      </dgm:t>
    </dgm:pt>
    <dgm:pt modelId="{4D0C0820-26C5-4FE5-8A03-6D4AB78300E6}" type="parTrans" cxnId="{189794BF-0067-40CD-9F1C-D05AD15E3A98}">
      <dgm:prSet/>
      <dgm:spPr/>
      <dgm:t>
        <a:bodyPr/>
        <a:lstStyle/>
        <a:p>
          <a:endParaRPr lang="ru-RU"/>
        </a:p>
      </dgm:t>
    </dgm:pt>
    <dgm:pt modelId="{7E09E96E-E625-4D05-9D68-27BC758FC729}" type="sibTrans" cxnId="{189794BF-0067-40CD-9F1C-D05AD15E3A98}">
      <dgm:prSet/>
      <dgm:spPr/>
      <dgm:t>
        <a:bodyPr/>
        <a:lstStyle/>
        <a:p>
          <a:endParaRPr lang="ru-RU"/>
        </a:p>
      </dgm:t>
    </dgm:pt>
    <dgm:pt modelId="{FA388CEF-B30C-4426-86F4-C02A08EEF035}" type="pres">
      <dgm:prSet presAssocID="{E0D60475-3BBE-4268-B3F2-AC98B6F6E6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4574C5-CD8B-4A69-B114-135214089544}" type="pres">
      <dgm:prSet presAssocID="{3ABABC67-0092-442D-9234-62EBE122D831}" presName="vertFlow" presStyleCnt="0"/>
      <dgm:spPr/>
    </dgm:pt>
    <dgm:pt modelId="{4726ABF7-8AA6-4AF7-8E48-2106AD566D2D}" type="pres">
      <dgm:prSet presAssocID="{3ABABC67-0092-442D-9234-62EBE122D831}" presName="header" presStyleLbl="node1" presStyleIdx="0" presStyleCnt="2" custLinFactNeighborX="1105" custLinFactNeighborY="-3879"/>
      <dgm:spPr/>
      <dgm:t>
        <a:bodyPr/>
        <a:lstStyle/>
        <a:p>
          <a:endParaRPr lang="ru-RU"/>
        </a:p>
      </dgm:t>
    </dgm:pt>
    <dgm:pt modelId="{CF127182-F123-497E-A26D-6EE5E1BAF682}" type="pres">
      <dgm:prSet presAssocID="{D1F7C0C0-64AF-49E6-B85F-B66F1EEB4C71}" presName="parTrans" presStyleLbl="sibTrans2D1" presStyleIdx="0" presStyleCnt="4"/>
      <dgm:spPr/>
      <dgm:t>
        <a:bodyPr/>
        <a:lstStyle/>
        <a:p>
          <a:endParaRPr lang="ru-RU"/>
        </a:p>
      </dgm:t>
    </dgm:pt>
    <dgm:pt modelId="{851BBA84-11CA-4D03-BA35-CC6BBD65F42F}" type="pres">
      <dgm:prSet presAssocID="{8273466A-F618-4D20-8F97-C708D2C1102C}" presName="child" presStyleLbl="alignAccFollow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4741C-F304-4B3C-83A4-709B0C5098EC}" type="pres">
      <dgm:prSet presAssocID="{AA04ECB4-EB48-4A9B-8DD2-14CF74C868A8}" presName="sibTrans" presStyleLbl="sibTrans2D1" presStyleIdx="1" presStyleCnt="4"/>
      <dgm:spPr/>
      <dgm:t>
        <a:bodyPr/>
        <a:lstStyle/>
        <a:p>
          <a:endParaRPr lang="ru-RU"/>
        </a:p>
      </dgm:t>
    </dgm:pt>
    <dgm:pt modelId="{83AA9301-D69A-48F8-804A-EE0105A7AE34}" type="pres">
      <dgm:prSet presAssocID="{11F42636-924F-4AAB-9DA8-9E268D8A69FB}" presName="child" presStyleLbl="alignAccFollow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94C65-51B2-4692-A336-9FF482C26A6C}" type="pres">
      <dgm:prSet presAssocID="{31FB16B7-051D-4BD7-AD4F-BBD784EAE678}" presName="sibTrans" presStyleLbl="sibTrans2D1" presStyleIdx="2" presStyleCnt="4"/>
      <dgm:spPr/>
      <dgm:t>
        <a:bodyPr/>
        <a:lstStyle/>
        <a:p>
          <a:endParaRPr lang="ru-RU"/>
        </a:p>
      </dgm:t>
    </dgm:pt>
    <dgm:pt modelId="{597B47BF-C4FF-46E4-964A-A32500F73B91}" type="pres">
      <dgm:prSet presAssocID="{2D459466-F6B3-4FA5-A0C2-36C76F15D5C5}" presName="child" presStyleLbl="alignAccFollowNode1" presStyleIdx="2" presStyleCnt="4" custLinFactNeighborX="-620" custLinFactNeighborY="-47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52CB7F-15C9-4B69-88EE-21DD10016969}" type="pres">
      <dgm:prSet presAssocID="{3ABABC67-0092-442D-9234-62EBE122D831}" presName="hSp" presStyleCnt="0"/>
      <dgm:spPr/>
    </dgm:pt>
    <dgm:pt modelId="{B040F33D-BA5B-49D8-8699-23DB0327A49B}" type="pres">
      <dgm:prSet presAssocID="{282C5B5F-307A-4C3D-97E1-30BB5664C29E}" presName="vertFlow" presStyleCnt="0"/>
      <dgm:spPr/>
    </dgm:pt>
    <dgm:pt modelId="{C1405CB8-F384-45D2-B566-441FBE0E7E78}" type="pres">
      <dgm:prSet presAssocID="{282C5B5F-307A-4C3D-97E1-30BB5664C29E}" presName="header" presStyleLbl="node1" presStyleIdx="1" presStyleCnt="2"/>
      <dgm:spPr/>
      <dgm:t>
        <a:bodyPr/>
        <a:lstStyle/>
        <a:p>
          <a:endParaRPr lang="ru-RU"/>
        </a:p>
      </dgm:t>
    </dgm:pt>
    <dgm:pt modelId="{6C0A1640-F9B6-4B30-B461-7AFD3BDAA468}" type="pres">
      <dgm:prSet presAssocID="{D30A7011-8346-4CB3-9753-0113FB0BD849}" presName="parTrans" presStyleLbl="sibTrans2D1" presStyleIdx="3" presStyleCnt="4"/>
      <dgm:spPr/>
      <dgm:t>
        <a:bodyPr/>
        <a:lstStyle/>
        <a:p>
          <a:endParaRPr lang="ru-RU"/>
        </a:p>
      </dgm:t>
    </dgm:pt>
    <dgm:pt modelId="{2BADD1BB-853F-4097-9F79-A522D0300CD5}" type="pres">
      <dgm:prSet presAssocID="{D5898418-1B1A-4EDF-A132-C80C500E9E58}" presName="child" presStyleLbl="alignAccFollow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BF797A-F61A-4F3A-894D-511B4412BDF3}" type="presOf" srcId="{2D459466-F6B3-4FA5-A0C2-36C76F15D5C5}" destId="{597B47BF-C4FF-46E4-964A-A32500F73B91}" srcOrd="0" destOrd="0" presId="urn:microsoft.com/office/officeart/2005/8/layout/lProcess1"/>
    <dgm:cxn modelId="{1725C0CF-E918-48DD-B5B7-150A4C8CC300}" srcId="{282C5B5F-307A-4C3D-97E1-30BB5664C29E}" destId="{D5898418-1B1A-4EDF-A132-C80C500E9E58}" srcOrd="0" destOrd="0" parTransId="{D30A7011-8346-4CB3-9753-0113FB0BD849}" sibTransId="{A6492A99-E1F7-4127-BA0A-76923CA61394}"/>
    <dgm:cxn modelId="{E28D1681-67D1-4E77-9EEE-744FC25FC75A}" type="presOf" srcId="{31FB16B7-051D-4BD7-AD4F-BBD784EAE678}" destId="{8B394C65-51B2-4692-A336-9FF482C26A6C}" srcOrd="0" destOrd="0" presId="urn:microsoft.com/office/officeart/2005/8/layout/lProcess1"/>
    <dgm:cxn modelId="{33967D93-2452-4FC1-8E70-5BBC21E9DDC1}" srcId="{E0D60475-3BBE-4268-B3F2-AC98B6F6E664}" destId="{3ABABC67-0092-442D-9234-62EBE122D831}" srcOrd="0" destOrd="0" parTransId="{5599369A-E63E-4DD8-9209-9B3A6A3920F4}" sibTransId="{A1A36A41-14EE-4403-BE48-0D335241225C}"/>
    <dgm:cxn modelId="{4B39200B-A743-4247-BAD8-2B305281E223}" type="presOf" srcId="{8273466A-F618-4D20-8F97-C708D2C1102C}" destId="{851BBA84-11CA-4D03-BA35-CC6BBD65F42F}" srcOrd="0" destOrd="0" presId="urn:microsoft.com/office/officeart/2005/8/layout/lProcess1"/>
    <dgm:cxn modelId="{189794BF-0067-40CD-9F1C-D05AD15E3A98}" srcId="{3ABABC67-0092-442D-9234-62EBE122D831}" destId="{2D459466-F6B3-4FA5-A0C2-36C76F15D5C5}" srcOrd="2" destOrd="0" parTransId="{4D0C0820-26C5-4FE5-8A03-6D4AB78300E6}" sibTransId="{7E09E96E-E625-4D05-9D68-27BC758FC729}"/>
    <dgm:cxn modelId="{E5FFBAA2-57C8-4F60-963A-811A7730E881}" type="presOf" srcId="{E0D60475-3BBE-4268-B3F2-AC98B6F6E664}" destId="{FA388CEF-B30C-4426-86F4-C02A08EEF035}" srcOrd="0" destOrd="0" presId="urn:microsoft.com/office/officeart/2005/8/layout/lProcess1"/>
    <dgm:cxn modelId="{13B1C23B-5251-41A2-A38E-F27282DE3B41}" srcId="{E0D60475-3BBE-4268-B3F2-AC98B6F6E664}" destId="{282C5B5F-307A-4C3D-97E1-30BB5664C29E}" srcOrd="1" destOrd="0" parTransId="{57AA4100-F4F9-477B-901F-4C29491425AC}" sibTransId="{AD0AA52E-404F-42B6-BE16-EA921A6DD14E}"/>
    <dgm:cxn modelId="{E285B617-E272-4DBF-8857-201D61B808D0}" type="presOf" srcId="{D1F7C0C0-64AF-49E6-B85F-B66F1EEB4C71}" destId="{CF127182-F123-497E-A26D-6EE5E1BAF682}" srcOrd="0" destOrd="0" presId="urn:microsoft.com/office/officeart/2005/8/layout/lProcess1"/>
    <dgm:cxn modelId="{CF414585-3484-482D-8D9B-816C42579A41}" type="presOf" srcId="{D5898418-1B1A-4EDF-A132-C80C500E9E58}" destId="{2BADD1BB-853F-4097-9F79-A522D0300CD5}" srcOrd="0" destOrd="0" presId="urn:microsoft.com/office/officeart/2005/8/layout/lProcess1"/>
    <dgm:cxn modelId="{490E8223-21EE-4BD3-8EAB-FD428AC34F46}" type="presOf" srcId="{3ABABC67-0092-442D-9234-62EBE122D831}" destId="{4726ABF7-8AA6-4AF7-8E48-2106AD566D2D}" srcOrd="0" destOrd="0" presId="urn:microsoft.com/office/officeart/2005/8/layout/lProcess1"/>
    <dgm:cxn modelId="{AE336AAF-AF07-414C-984B-A437BF1FCF4B}" srcId="{3ABABC67-0092-442D-9234-62EBE122D831}" destId="{11F42636-924F-4AAB-9DA8-9E268D8A69FB}" srcOrd="1" destOrd="0" parTransId="{F9053811-202A-4E30-8695-30E9A8121118}" sibTransId="{31FB16B7-051D-4BD7-AD4F-BBD784EAE678}"/>
    <dgm:cxn modelId="{0CCC712D-A4F1-4D6A-827C-64AD06213196}" type="presOf" srcId="{282C5B5F-307A-4C3D-97E1-30BB5664C29E}" destId="{C1405CB8-F384-45D2-B566-441FBE0E7E78}" srcOrd="0" destOrd="0" presId="urn:microsoft.com/office/officeart/2005/8/layout/lProcess1"/>
    <dgm:cxn modelId="{ABD16822-EFF3-4F54-8A68-7A5F9C1B6CE1}" type="presOf" srcId="{11F42636-924F-4AAB-9DA8-9E268D8A69FB}" destId="{83AA9301-D69A-48F8-804A-EE0105A7AE34}" srcOrd="0" destOrd="0" presId="urn:microsoft.com/office/officeart/2005/8/layout/lProcess1"/>
    <dgm:cxn modelId="{93F5043F-3BAC-4C63-89AE-A1B0543644D7}" type="presOf" srcId="{D30A7011-8346-4CB3-9753-0113FB0BD849}" destId="{6C0A1640-F9B6-4B30-B461-7AFD3BDAA468}" srcOrd="0" destOrd="0" presId="urn:microsoft.com/office/officeart/2005/8/layout/lProcess1"/>
    <dgm:cxn modelId="{54395A64-FDA1-4245-9860-656574A26859}" srcId="{3ABABC67-0092-442D-9234-62EBE122D831}" destId="{8273466A-F618-4D20-8F97-C708D2C1102C}" srcOrd="0" destOrd="0" parTransId="{D1F7C0C0-64AF-49E6-B85F-B66F1EEB4C71}" sibTransId="{AA04ECB4-EB48-4A9B-8DD2-14CF74C868A8}"/>
    <dgm:cxn modelId="{42AC6C61-9E9A-4A0C-BAEF-763E5691CC3C}" type="presOf" srcId="{AA04ECB4-EB48-4A9B-8DD2-14CF74C868A8}" destId="{B624741C-F304-4B3C-83A4-709B0C5098EC}" srcOrd="0" destOrd="0" presId="urn:microsoft.com/office/officeart/2005/8/layout/lProcess1"/>
    <dgm:cxn modelId="{18E123B8-0F29-46BB-9FC0-29FFE3BD28AC}" type="presParOf" srcId="{FA388CEF-B30C-4426-86F4-C02A08EEF035}" destId="{E84574C5-CD8B-4A69-B114-135214089544}" srcOrd="0" destOrd="0" presId="urn:microsoft.com/office/officeart/2005/8/layout/lProcess1"/>
    <dgm:cxn modelId="{661F3E7F-0AC8-435A-9AC2-71CAB3B6A204}" type="presParOf" srcId="{E84574C5-CD8B-4A69-B114-135214089544}" destId="{4726ABF7-8AA6-4AF7-8E48-2106AD566D2D}" srcOrd="0" destOrd="0" presId="urn:microsoft.com/office/officeart/2005/8/layout/lProcess1"/>
    <dgm:cxn modelId="{13BA936E-B6F5-4920-B669-2F3678512B68}" type="presParOf" srcId="{E84574C5-CD8B-4A69-B114-135214089544}" destId="{CF127182-F123-497E-A26D-6EE5E1BAF682}" srcOrd="1" destOrd="0" presId="urn:microsoft.com/office/officeart/2005/8/layout/lProcess1"/>
    <dgm:cxn modelId="{39D6D247-82BC-4D82-B343-1F7BD098C267}" type="presParOf" srcId="{E84574C5-CD8B-4A69-B114-135214089544}" destId="{851BBA84-11CA-4D03-BA35-CC6BBD65F42F}" srcOrd="2" destOrd="0" presId="urn:microsoft.com/office/officeart/2005/8/layout/lProcess1"/>
    <dgm:cxn modelId="{385A76D2-40C9-426B-B5D3-E4CB3225BA60}" type="presParOf" srcId="{E84574C5-CD8B-4A69-B114-135214089544}" destId="{B624741C-F304-4B3C-83A4-709B0C5098EC}" srcOrd="3" destOrd="0" presId="urn:microsoft.com/office/officeart/2005/8/layout/lProcess1"/>
    <dgm:cxn modelId="{02FFA49B-51D9-49DC-BBAD-E9A5CD3FAA2B}" type="presParOf" srcId="{E84574C5-CD8B-4A69-B114-135214089544}" destId="{83AA9301-D69A-48F8-804A-EE0105A7AE34}" srcOrd="4" destOrd="0" presId="urn:microsoft.com/office/officeart/2005/8/layout/lProcess1"/>
    <dgm:cxn modelId="{5F8B8A5B-6CB9-416E-952C-0457B818B31F}" type="presParOf" srcId="{E84574C5-CD8B-4A69-B114-135214089544}" destId="{8B394C65-51B2-4692-A336-9FF482C26A6C}" srcOrd="5" destOrd="0" presId="urn:microsoft.com/office/officeart/2005/8/layout/lProcess1"/>
    <dgm:cxn modelId="{CB3CDA9F-5DB8-41F4-83C1-61816BF8C647}" type="presParOf" srcId="{E84574C5-CD8B-4A69-B114-135214089544}" destId="{597B47BF-C4FF-46E4-964A-A32500F73B91}" srcOrd="6" destOrd="0" presId="urn:microsoft.com/office/officeart/2005/8/layout/lProcess1"/>
    <dgm:cxn modelId="{F50E3E45-B403-4636-9695-6BB6729F848F}" type="presParOf" srcId="{FA388CEF-B30C-4426-86F4-C02A08EEF035}" destId="{1352CB7F-15C9-4B69-88EE-21DD10016969}" srcOrd="1" destOrd="0" presId="urn:microsoft.com/office/officeart/2005/8/layout/lProcess1"/>
    <dgm:cxn modelId="{CA07989E-7784-4566-83EF-D54C9AA2D277}" type="presParOf" srcId="{FA388CEF-B30C-4426-86F4-C02A08EEF035}" destId="{B040F33D-BA5B-49D8-8699-23DB0327A49B}" srcOrd="2" destOrd="0" presId="urn:microsoft.com/office/officeart/2005/8/layout/lProcess1"/>
    <dgm:cxn modelId="{AE3D21C5-69A3-4D0C-AFEB-A3B0B9C0A36B}" type="presParOf" srcId="{B040F33D-BA5B-49D8-8699-23DB0327A49B}" destId="{C1405CB8-F384-45D2-B566-441FBE0E7E78}" srcOrd="0" destOrd="0" presId="urn:microsoft.com/office/officeart/2005/8/layout/lProcess1"/>
    <dgm:cxn modelId="{DD1DDAAD-7E51-4775-976D-581CC78B3F8D}" type="presParOf" srcId="{B040F33D-BA5B-49D8-8699-23DB0327A49B}" destId="{6C0A1640-F9B6-4B30-B461-7AFD3BDAA468}" srcOrd="1" destOrd="0" presId="urn:microsoft.com/office/officeart/2005/8/layout/lProcess1"/>
    <dgm:cxn modelId="{0C232465-8144-4475-8F85-DE6003471B0E}" type="presParOf" srcId="{B040F33D-BA5B-49D8-8699-23DB0327A49B}" destId="{2BADD1BB-853F-4097-9F79-A522D0300CD5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6ABF7-8AA6-4AF7-8E48-2106AD566D2D}">
      <dsp:nvSpPr>
        <dsp:cNvPr id="0" name=""/>
        <dsp:cNvSpPr/>
      </dsp:nvSpPr>
      <dsp:spPr>
        <a:xfrm>
          <a:off x="43725" y="51735"/>
          <a:ext cx="3844444" cy="9611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/>
            <a:t>Внешняя дифференциация</a:t>
          </a:r>
          <a:r>
            <a:rPr lang="ru-RU" sz="1800" u="sng" kern="1200" dirty="0" smtClean="0"/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sng" kern="1200" dirty="0" smtClean="0"/>
            <a:t>(</a:t>
          </a:r>
          <a:r>
            <a:rPr lang="ru-RU" sz="1800" kern="1200" dirty="0" smtClean="0"/>
            <a:t>деление детей на подгруппы по разным основаниям ) </a:t>
          </a:r>
          <a:endParaRPr lang="ru-RU" sz="1800" kern="1200" dirty="0"/>
        </a:p>
      </dsp:txBody>
      <dsp:txXfrm>
        <a:off x="71875" y="79885"/>
        <a:ext cx="3788144" cy="904811"/>
      </dsp:txXfrm>
    </dsp:sp>
    <dsp:sp modelId="{CF127182-F123-497E-A26D-6EE5E1BAF682}">
      <dsp:nvSpPr>
        <dsp:cNvPr id="0" name=""/>
        <dsp:cNvSpPr/>
      </dsp:nvSpPr>
      <dsp:spPr>
        <a:xfrm rot="5511395">
          <a:off x="1857301" y="1103467"/>
          <a:ext cx="174810" cy="16819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1BBA84-11CA-4D03-BA35-CC6BBD65F42F}">
      <dsp:nvSpPr>
        <dsp:cNvPr id="0" name=""/>
        <dsp:cNvSpPr/>
      </dsp:nvSpPr>
      <dsp:spPr>
        <a:xfrm>
          <a:off x="1244" y="1362283"/>
          <a:ext cx="3844444" cy="96111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none" kern="1200" dirty="0" smtClean="0"/>
            <a:t>Нормирование нагрузки</a:t>
          </a:r>
          <a:endParaRPr lang="ru-RU" sz="1800" u="none" kern="1200" dirty="0"/>
        </a:p>
      </dsp:txBody>
      <dsp:txXfrm>
        <a:off x="29394" y="1390433"/>
        <a:ext cx="3788144" cy="904811"/>
      </dsp:txXfrm>
    </dsp:sp>
    <dsp:sp modelId="{B624741C-F304-4B3C-83A4-709B0C5098EC}">
      <dsp:nvSpPr>
        <dsp:cNvPr id="0" name=""/>
        <dsp:cNvSpPr/>
      </dsp:nvSpPr>
      <dsp:spPr>
        <a:xfrm rot="5400000">
          <a:off x="1839369" y="2407492"/>
          <a:ext cx="168194" cy="16819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AA9301-D69A-48F8-804A-EE0105A7AE34}">
      <dsp:nvSpPr>
        <dsp:cNvPr id="0" name=""/>
        <dsp:cNvSpPr/>
      </dsp:nvSpPr>
      <dsp:spPr>
        <a:xfrm>
          <a:off x="1244" y="2659783"/>
          <a:ext cx="3844444" cy="96111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none" kern="1200" dirty="0" smtClean="0"/>
            <a:t>Организация отдыха </a:t>
          </a:r>
          <a:r>
            <a:rPr lang="ru-RU" sz="1800" kern="1200" dirty="0" smtClean="0"/>
            <a:t>детей </a:t>
          </a:r>
          <a:endParaRPr lang="ru-RU" sz="1800" kern="1200" dirty="0"/>
        </a:p>
      </dsp:txBody>
      <dsp:txXfrm>
        <a:off x="29394" y="2687933"/>
        <a:ext cx="3788144" cy="904811"/>
      </dsp:txXfrm>
    </dsp:sp>
    <dsp:sp modelId="{8B394C65-51B2-4692-A336-9FF482C26A6C}">
      <dsp:nvSpPr>
        <dsp:cNvPr id="0" name=""/>
        <dsp:cNvSpPr/>
      </dsp:nvSpPr>
      <dsp:spPr>
        <a:xfrm rot="5403337">
          <a:off x="1846701" y="3697038"/>
          <a:ext cx="152286" cy="16819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7B47BF-C4FF-46E4-964A-A32500F73B91}">
      <dsp:nvSpPr>
        <dsp:cNvPr id="0" name=""/>
        <dsp:cNvSpPr/>
      </dsp:nvSpPr>
      <dsp:spPr>
        <a:xfrm>
          <a:off x="0" y="3941376"/>
          <a:ext cx="3844444" cy="96111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none" kern="1200" dirty="0" smtClean="0"/>
            <a:t>Обеспечение самостоятельной </a:t>
          </a:r>
          <a:r>
            <a:rPr lang="ru-RU" sz="1600" kern="1200" dirty="0" smtClean="0"/>
            <a:t>работы детей по специальным двигательным  программам</a:t>
          </a:r>
          <a:endParaRPr lang="ru-RU" sz="1600" kern="1200" dirty="0"/>
        </a:p>
      </dsp:txBody>
      <dsp:txXfrm>
        <a:off x="28150" y="3969526"/>
        <a:ext cx="3788144" cy="904811"/>
      </dsp:txXfrm>
    </dsp:sp>
    <dsp:sp modelId="{C1405CB8-F384-45D2-B566-441FBE0E7E78}">
      <dsp:nvSpPr>
        <dsp:cNvPr id="0" name=""/>
        <dsp:cNvSpPr/>
      </dsp:nvSpPr>
      <dsp:spPr>
        <a:xfrm>
          <a:off x="4383911" y="64783"/>
          <a:ext cx="3844444" cy="9611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sng" kern="1200" dirty="0" smtClean="0"/>
            <a:t>Внешняя дифференциация </a:t>
          </a:r>
          <a:endParaRPr lang="ru-RU" sz="1800" kern="1200" dirty="0"/>
        </a:p>
      </dsp:txBody>
      <dsp:txXfrm>
        <a:off x="4412061" y="92933"/>
        <a:ext cx="3788144" cy="904811"/>
      </dsp:txXfrm>
    </dsp:sp>
    <dsp:sp modelId="{6C0A1640-F9B6-4B30-B461-7AFD3BDAA468}">
      <dsp:nvSpPr>
        <dsp:cNvPr id="0" name=""/>
        <dsp:cNvSpPr/>
      </dsp:nvSpPr>
      <dsp:spPr>
        <a:xfrm rot="5400000">
          <a:off x="6222036" y="1109992"/>
          <a:ext cx="168194" cy="16819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ADD1BB-853F-4097-9F79-A522D0300CD5}">
      <dsp:nvSpPr>
        <dsp:cNvPr id="0" name=""/>
        <dsp:cNvSpPr/>
      </dsp:nvSpPr>
      <dsp:spPr>
        <a:xfrm>
          <a:off x="4383911" y="1362283"/>
          <a:ext cx="3844444" cy="96111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none" kern="1200" dirty="0" smtClean="0"/>
            <a:t>индивидуальная работа </a:t>
          </a:r>
          <a:r>
            <a:rPr lang="ru-RU" sz="1800" kern="1200" dirty="0" smtClean="0"/>
            <a:t>с детьми по развитию движений </a:t>
          </a:r>
          <a:endParaRPr lang="ru-RU" sz="1800" kern="1200" dirty="0"/>
        </a:p>
      </dsp:txBody>
      <dsp:txXfrm>
        <a:off x="4412061" y="1390433"/>
        <a:ext cx="3788144" cy="9048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2.png"/>
          <p:cNvPicPr>
            <a:picLocks noChangeAspect="1"/>
          </p:cNvPicPr>
          <p:nvPr userDrawn="1"/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</p:pic>
      <p:sp>
        <p:nvSpPr>
          <p:cNvPr id="15" name="Прямоугольник 14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1285860"/>
            <a:ext cx="9144000" cy="52149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2700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285720" y="836712"/>
            <a:ext cx="8572560" cy="4479256"/>
            <a:chOff x="1115616" y="2146448"/>
            <a:chExt cx="7165477" cy="335792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146448"/>
              <a:ext cx="7165477" cy="17304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Monotype Corsiva" pitchFamily="66" charset="0"/>
                </a:rPr>
                <a:t>Дифференцированный подход к детям  при организации физкультурно-оздоровительной </a:t>
              </a:r>
              <a:r>
                <a:rPr lang="ru-RU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Monotype Corsiva" pitchFamily="66" charset="0"/>
                </a:rPr>
                <a:t>работы</a:t>
              </a:r>
            </a:p>
            <a:p>
              <a:pPr algn="ctr">
                <a:defRPr/>
              </a:pP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Monotype Corsiva" pitchFamily="66" charset="0"/>
                </a:rPr>
                <a:t>Старший воспитатель МБДОУ № 269</a:t>
              </a:r>
            </a:p>
            <a:p>
              <a:pPr algn="ctr">
                <a:defRPr/>
              </a:pPr>
              <a:r>
                <a:rPr lang="ru-RU" sz="2400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Monotype Corsiva" pitchFamily="66" charset="0"/>
                </a:rPr>
                <a:t>Потешонкова</a:t>
              </a:r>
              <a:r>
                <a:rPr lang="ru-RU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Monotype Corsiva" pitchFamily="66" charset="0"/>
                </a:rPr>
                <a:t> Е.А.</a:t>
              </a:r>
              <a:endPara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7089" y="5085184"/>
              <a:ext cx="5084703" cy="4191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pic>
        <p:nvPicPr>
          <p:cNvPr id="6" name="Рисунок 5" descr="http://rodoksi.ru/wp-content/uploads/2015/07/%D0%A0%D0%B8%D1%81%D1%83%D0%BD%D0%BE%D0%BA-%D0%94%D0%B5%D1%82%D0%B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000504"/>
            <a:ext cx="707236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428625"/>
          <a:ext cx="8229600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594"/>
                <a:gridCol w="3643338"/>
                <a:gridCol w="311466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Проблемы со здоровьем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Рекомендуется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Нежелательно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Заболевания почек и мочевыводящих путей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Упражнения для мышц брюшного пресса, таза, нижних конечностей, спины; и. п. лёжа на спине, боку, стоя на четвереньках; массаж живота, затылочной части головы;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психогимнастика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Упражнения в расслаблении; дыхательные упражнения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Плавание, ходьба на лыжах, ограничиваются подвижные игры на воздухе; во время пребывания в воде при занятиях плаванием; акробатические упражнения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Заболевания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сердечно-сосудистой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системы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Ходьба в медленном темпе; дозированный, медленный, равномерный бег; плавание; ОРУ на все группы мышц, особенно на плечевой пояс, спину, конечности; круговые вращения в плечевом суставе,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боксирование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попеременные выпады с покачиванием; упражнения на развитие диафрагмального дыхания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Упражнения с задержкой дыхания, резким изменением темпа и положения тела, длительным статическим напряжением; бег на длинные дистанции; ограничиваются прыжки, силовые упражнения; нежелательно участие в играх соревновательного характера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57188"/>
          <a:ext cx="8229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222"/>
                <a:gridCol w="3586178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Проблемы со здоровьем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Рекомендуется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Нежелательно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Заболевания нервной системы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Упражнения на выносливость; ритмическая гимнастика (Бурениной);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прикладные упражнения; игровая форма проведения занятий;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различные виды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психогимнастик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упражнения на релаксацию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сложно-координированные движения и упражнения (например, равновесие на скамейке); ограничивается время подвижных игр, требующих высокого эмоционального напряжения (игры – соревнования)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ослабленные дети (на прогулке)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игры средней подвижности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длительные пробежки,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игры большой подвижности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http://detsad110.ru/sites/default/files/field/image/0_877f1_86783f0_xl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714884"/>
            <a:ext cx="1366839" cy="177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уровню физ. подготовленности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r>
              <a:rPr lang="ru-RU" dirty="0" smtClean="0"/>
              <a:t>Высокая</a:t>
            </a:r>
          </a:p>
          <a:p>
            <a:r>
              <a:rPr lang="ru-RU" dirty="0" smtClean="0"/>
              <a:t>Средняя</a:t>
            </a:r>
          </a:p>
          <a:p>
            <a:r>
              <a:rPr lang="ru-RU" dirty="0" smtClean="0"/>
              <a:t>Низкая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www.detkipodelki.ru/upload/002/u204/025/70a6825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714488"/>
            <a:ext cx="514353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642918"/>
          <a:ext cx="822960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  <a:gridCol w="6157898"/>
              </a:tblGrid>
              <a:tr h="354328"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 физ. подготовленности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Рекомендовано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Задания, направленные на совершенствование двигательных умений и навыков:</a:t>
                      </a:r>
                    </a:p>
                    <a:p>
                      <a:pPr lvl="0">
                        <a:buFont typeface="Wingdings" pitchFamily="2" charset="2"/>
                        <a:buChar char="q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игровые двигательные задания с проблемно-творческим содержанием;</a:t>
                      </a:r>
                    </a:p>
                    <a:p>
                      <a:pPr lvl="0">
                        <a:buFont typeface="Wingdings" pitchFamily="2" charset="2"/>
                        <a:buChar char="q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упражнения из разных исх. п.,  в необычных  условиях, знакомые упражнения в новых   сочетаниях (в парах)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элементы акробатики, художественной гимнастики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задания, позволяющие более основательно работать над </a:t>
                      </a: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совершенствованием  техники  движений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упражнений;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- игры и упражнения на развитие волевых качеств личности.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низкий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упражнения, простые по технике, но не исключающие возможности усложнения самими детьми;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большинство движений и упражнений должны быть хорошо знакомы детям;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хороводные подвижные игры, игры с одинаковыми движениями, выполняемыми всеми детьми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</a:t>
            </a:r>
            <a:r>
              <a:rPr lang="ru-RU" sz="36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полоролевым</a:t>
            </a:r>
            <a:r>
              <a:rPr lang="ru-RU" sz="3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особенностям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(полу)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28750"/>
          <a:ext cx="82296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Для мальчиков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Для девочек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отжимания, ходьба на руках в паре;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перекаты;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ползание на животе, спине, ягодицах, с помощью рук,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метание на дальность и в цель,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подвижные  игры со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сложнокоординированными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движениями, бегом и ходьбой с  заданиями,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спортивные игры – баскетбол, футбол, хоккей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элементы художественной гимнастики,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подвижные игры с лазаньем, 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подлезанием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с исключением длительного статического положения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http://mdou55-nsk.ucoz.ru/post-182234-1282941809_thumb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429000"/>
            <a:ext cx="23050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cs625829.vk.me/v625829850/36d77/QtJfI9aewIQ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929198"/>
            <a:ext cx="164307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уровню двигательной активности</a:t>
            </a:r>
            <a:r>
              <a:rPr lang="ru-RU" dirty="0" smtClean="0"/>
              <a:t>: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071563"/>
          <a:ext cx="82296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60"/>
                <a:gridCol w="625794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Высокий 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задания, связанные с обогащением их двигательного опыта, упражнения и игры на    развитие внимания, координации движений, ловкости, требующие точности выполнения действий.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задания, направленные на совершенствование техники выполнения физических упражнений, на качественное их воспроизведение;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даются наиболее сложные варианты двигательных заданий, направленные на совершенствование двигательных навыков и развитие физических качеств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низкий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задания, направленные на освоение техники разучиваемых упражнений, на освоение быстроты и скорости движений, на быстрое переключение с одного движения на другое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http://player.myshared.ru/1051070/data/images/img2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857760"/>
            <a:ext cx="114300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Характеристика детей по уровню двигательной активности (М.А.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Рунова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Уравновешенные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гиперактивные</a:t>
            </a:r>
            <a:r>
              <a:rPr lang="ru-RU" dirty="0" smtClean="0"/>
              <a:t> </a:t>
            </a:r>
          </a:p>
          <a:p>
            <a:r>
              <a:rPr lang="ru-RU" dirty="0" smtClean="0"/>
              <a:t> малоподвижные</a:t>
            </a:r>
            <a:endParaRPr lang="ru-RU" dirty="0"/>
          </a:p>
        </p:txBody>
      </p:sp>
      <p:pic>
        <p:nvPicPr>
          <p:cNvPr id="4" name="Рисунок 3" descr="http://mojakroxa.ru/wp-content/uploads/2013/05/%D0%B8%D0%B3%D1%80%D1%8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143116"/>
            <a:ext cx="3086100" cy="300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novved.ru/images/GAZETA/17/11malchik_s_miachom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786190"/>
            <a:ext cx="2266950" cy="242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0"/>
          <a:ext cx="8186766" cy="6678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1398"/>
                <a:gridCol w="6225368"/>
              </a:tblGrid>
              <a:tr h="368814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Группы детей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Характеристика</a:t>
                      </a:r>
                      <a:endParaRPr lang="ru-RU" dirty="0"/>
                    </a:p>
                  </a:txBody>
                  <a:tcPr/>
                </a:tc>
              </a:tr>
              <a:tr h="2819157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Уравновешенные дети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Дети стремятся к организации различных игр, к общению со сверстниками и взрослыми. Они пытаются самостоятельно выполнять достаточно трудные двигательные задания, добиваясь хорошего результата.</a:t>
                      </a:r>
                    </a:p>
                    <a:p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плане физического развития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большинство детей со средним уровнем ДА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владеют своим телом, различными видами движений, спортивными играми и упражнениями, у них отмечается достаточно хороший уровень физической подготовленности, умение адекватно реагировать на изменения окружающей их обстановки</a:t>
                      </a:r>
                      <a:endParaRPr lang="ru-RU" b="0" dirty="0"/>
                    </a:p>
                  </a:txBody>
                  <a:tcPr/>
                </a:tc>
              </a:tr>
              <a:tr h="2000692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Гиперактивные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дети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свойственна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однообразная самостоятельная двигательная активность, насыщенная бесцельным бегом, прыжками. Движения их не </a:t>
                      </a:r>
                      <a:r>
                        <a:rPr lang="ru-RU" sz="18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координированны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хаотичны и беспорядочны. Во время выполнения двигательных заданий дети совершают множество ненужных движений (покачивания, полуприседания, подпрыгивания и др.), что мешает им правильно и качественно выполнять упражнение</a:t>
                      </a:r>
                      <a:endParaRPr lang="ru-RU" b="0" dirty="0"/>
                    </a:p>
                  </a:txBody>
                  <a:tcPr/>
                </a:tc>
              </a:tr>
              <a:tr h="1455049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Малоподвижные дети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Малоподвижные дети часто неуверенны в своих возможностях и отказываются выполнять сложные двигательные задания, участвовать в коллективных играх. Им присуща однообразная мало интенсивная двигательная деятельность с преобладанием статического компонента</a:t>
                      </a:r>
                      <a:endParaRPr lang="ru-RU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428625"/>
          <a:ext cx="82296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Дети с высокой двигательной активностью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Дети с низкой двигательной активностью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дается больше повторов упражнений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средней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и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низкой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степени интенсивности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Двигательные задания направлены на развитие внимания детей, ловкости, координации движений, силы и точности выполнения различных действий (ходьба по буму, удерживание равновесия на балансире, метание предметов в цель, прокатывание мяча по узкой дорожке и др.)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20 %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занимают упражнения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высокой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степени интенсивности (бег, подскоки, прыжки и др.)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постепенно вовлекать в активную двигательную деятельность, увеличивая физическую нагрузку и предлагая им игры и упражнения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средней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высокой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степени интенсивности, направленные на развитие быстроты, скорости движений и выносливости.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лишь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10 %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составляют упражнения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низкой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степени интенсивности.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Ведущей формой обучения физическим движениям является занятия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42984"/>
          <a:ext cx="8229600" cy="4983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http://dsad85.tom.ru/sites/default/files/images/7/8/_______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3714752"/>
            <a:ext cx="2247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72164"/>
          </a:xfrm>
        </p:spPr>
        <p:txBody>
          <a:bodyPr/>
          <a:lstStyle/>
          <a:p>
            <a:r>
              <a:rPr lang="ru-RU" dirty="0" smtClean="0"/>
              <a:t>Обеспечение охраны и укрепления здоровья детей дошкольного возраста всегда было приоритетным направлением  в работе ДОУ.</a:t>
            </a:r>
          </a:p>
          <a:p>
            <a:r>
              <a:rPr lang="ru-RU" dirty="0" smtClean="0"/>
              <a:t>С целью оздоровления детей используется система физкультурно-оздоровительных мероприятий</a:t>
            </a:r>
          </a:p>
          <a:p>
            <a:r>
              <a:rPr lang="ru-RU" dirty="0" smtClean="0"/>
              <a:t>Важнейшую роль в этом процессе играет организация индивидуального подхода к детям в физкультурно-оздоровительной работе.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Методы физического воспитания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00125"/>
          <a:ext cx="8229600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общедидактические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методы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специфические методы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словесные методы;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методы наглядного действия;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практические методы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 строго регламентированного упражнения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игровой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Соревновательный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8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 творческих заданий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круговой тренировки и пр.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http://fullref.ru/files/130/d3e48a534fabc3463e811390a342369e.html_files/rId15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571876"/>
            <a:ext cx="2705391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5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sites.google.com/site/uspesnyjdoskolnik/_/rsrc/1413296226868/config/1e31c1686cb3a.jpg.141329622665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3" y="3929066"/>
            <a:ext cx="2500298" cy="256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Основные направления реализации индивидуально-дифференцированного подхода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здоровье детей;</a:t>
            </a:r>
          </a:p>
          <a:p>
            <a:r>
              <a:rPr lang="ru-RU" dirty="0" smtClean="0"/>
              <a:t>уровень физического развития;</a:t>
            </a:r>
          </a:p>
          <a:p>
            <a:r>
              <a:rPr lang="ru-RU" dirty="0" smtClean="0"/>
              <a:t> степень физической подготовленности;</a:t>
            </a:r>
          </a:p>
          <a:p>
            <a:r>
              <a:rPr lang="ru-RU" dirty="0" smtClean="0"/>
              <a:t>  уровень двигательной активности;</a:t>
            </a:r>
          </a:p>
          <a:p>
            <a:r>
              <a:rPr lang="ru-RU" dirty="0" smtClean="0"/>
              <a:t>   </a:t>
            </a:r>
            <a:r>
              <a:rPr lang="ru-RU" dirty="0" err="1" smtClean="0"/>
              <a:t>полоролевые</a:t>
            </a:r>
            <a:r>
              <a:rPr lang="ru-RU" dirty="0" smtClean="0"/>
              <a:t> особенности детей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состоянию здоровья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здоровые;</a:t>
            </a:r>
          </a:p>
          <a:p>
            <a:r>
              <a:rPr lang="ru-RU" dirty="0" smtClean="0"/>
              <a:t> ЧБД;</a:t>
            </a:r>
          </a:p>
          <a:p>
            <a:r>
              <a:rPr lang="ru-RU" dirty="0" smtClean="0"/>
              <a:t>имеющие патологии.</a:t>
            </a:r>
          </a:p>
          <a:p>
            <a:endParaRPr lang="ru-RU" dirty="0"/>
          </a:p>
        </p:txBody>
      </p:sp>
      <p:pic>
        <p:nvPicPr>
          <p:cNvPr id="5" name="Рисунок 4" descr="http://cat.convdocs.org/pars_docs/refs/8/7030/7030_html_m60051be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214554"/>
            <a:ext cx="3471870" cy="340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madou132.ru/sites/default/files/field/image/fizkult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071942"/>
            <a:ext cx="16573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Физические упражнения - основа содержания физ. воспитания 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000" b="1" dirty="0" smtClean="0"/>
              <a:t>Критерии отбора содержания физ. упражнений для ЧБД</a:t>
            </a:r>
          </a:p>
          <a:p>
            <a:pPr algn="ctr">
              <a:buNone/>
            </a:pPr>
            <a:r>
              <a:rPr lang="ru-RU" sz="2000" dirty="0" smtClean="0"/>
              <a:t>  Для подвижных игр 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2857496"/>
          <a:ext cx="8143932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0"/>
                <a:gridCol w="457203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ограничение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u="non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Планируются </a:t>
                      </a:r>
                      <a:endParaRPr lang="ru-RU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интенсивные подвижные игры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преобладанием циклических упражнений</a:t>
                      </a: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игры с элементами соревнований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развитие двигательного воображения</a:t>
                      </a: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игры, связанные со статическими нагрузками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сюжетные игры</a:t>
                      </a:r>
                    </a:p>
                    <a:p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 сменой нагрузки на различные группы мышц</a:t>
                      </a: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хороводные, включающие танцевальные движения и пение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2400" dirty="0" err="1" smtClean="0"/>
              <a:t>Общеразвивающие</a:t>
            </a:r>
            <a:r>
              <a:rPr lang="ru-RU" sz="2400" dirty="0" smtClean="0"/>
              <a:t> упражнения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на активизацию разных групп мышц</a:t>
            </a:r>
          </a:p>
          <a:p>
            <a:r>
              <a:rPr lang="ru-RU" sz="2000" dirty="0" smtClean="0"/>
              <a:t>на укрепление мышц шеи, поглаживание и похлопывание шеи и воротничковой зоны</a:t>
            </a:r>
          </a:p>
          <a:p>
            <a:r>
              <a:rPr lang="ru-RU" sz="2000" dirty="0" smtClean="0"/>
              <a:t>на улучшение кровоснабжения внутренних органов</a:t>
            </a:r>
          </a:p>
          <a:p>
            <a:r>
              <a:rPr lang="ru-RU" sz="2000" dirty="0" smtClean="0"/>
              <a:t>на развитие и укрепление дыхательной мускулатуры, мышц диаграммы</a:t>
            </a:r>
          </a:p>
          <a:p>
            <a:r>
              <a:rPr lang="ru-RU" sz="2000" dirty="0" smtClean="0"/>
              <a:t>на улучшение вентиляционной способности лёгких</a:t>
            </a:r>
          </a:p>
          <a:p>
            <a:r>
              <a:rPr lang="ru-RU" sz="2000" dirty="0" smtClean="0"/>
              <a:t>на коррекцию опорно-двигательного аппарата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Основные движения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r>
              <a:rPr lang="ru-RU" sz="2000" dirty="0" smtClean="0"/>
              <a:t>дозированный бег</a:t>
            </a:r>
          </a:p>
          <a:p>
            <a:r>
              <a:rPr lang="ru-RU" sz="2000" dirty="0" smtClean="0"/>
              <a:t>ходьба со сменой темпа и направления</a:t>
            </a:r>
          </a:p>
          <a:p>
            <a:r>
              <a:rPr lang="ru-RU" sz="2000" dirty="0" smtClean="0"/>
              <a:t>ходьба с чередованием с бегом</a:t>
            </a:r>
          </a:p>
          <a:p>
            <a:r>
              <a:rPr lang="ru-RU" sz="2000" dirty="0" smtClean="0"/>
              <a:t>ходьба на согнутых ногах</a:t>
            </a:r>
          </a:p>
          <a:p>
            <a:r>
              <a:rPr lang="ru-RU" sz="2000" dirty="0" smtClean="0"/>
              <a:t>бег на месте</a:t>
            </a:r>
          </a:p>
          <a:p>
            <a:r>
              <a:rPr lang="ru-RU" sz="2000" dirty="0" smtClean="0"/>
              <a:t>медленный бег по пересечённой местности</a:t>
            </a:r>
          </a:p>
          <a:p>
            <a:r>
              <a:rPr lang="ru-RU" sz="2000" dirty="0" smtClean="0"/>
              <a:t>прыжки со скакалкой</a:t>
            </a:r>
          </a:p>
          <a:p>
            <a:r>
              <a:rPr lang="ru-RU" sz="2000" dirty="0" smtClean="0"/>
              <a:t>плавание</a:t>
            </a:r>
          </a:p>
          <a:p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5" name="Рисунок 4" descr="http://fs00.infourok.ru/images/doc/261/266216/hello_html_m11d15ba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857628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cs303205.vk.me/v303205990/3a7d/jg1b0hG9xy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857232"/>
            <a:ext cx="328614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714375"/>
          <a:ext cx="822960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5908"/>
                <a:gridCol w="3643338"/>
                <a:gridCol w="290035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Проблемы со здоровьем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Рекомендуется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Нежелательно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Нарушение осанки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 осанки у стенки, с приседаниями;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И. п. лёжа на спине, животе, упор на коленях, четвереньках;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упражнения в равновесии, на координацию; подвижные игры с тренировкой осанки (Паук и муха).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Упражнения на «скручивание»; </a:t>
                      </a: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ограничивается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скоростной бег, упражнения из и. п. сидя, прыжки;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упражнения на повышение мобильности позвоночника и растяжку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Плоскостопие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Босохождение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коррегирующие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упражнения, упражнения с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массажёрами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роликовыми досками, ходьба по неровной поверхности и пр.; плавание; специальные виды ходьбы – на пятках, </a:t>
                      </a: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наружном крае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стопы, носках и пр.; упражнения с захватыванием предметов пальцами ног; массаж стоп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Длительный, медленный бег, спрыгивания; ограничения в отдельных видах ходьбы и прыжков (по рекомендации врача), ходьба на </a:t>
                      </a: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внутренней стороне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стоп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714375"/>
          <a:ext cx="8229600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5908"/>
                <a:gridCol w="3800492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Проблемы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Рекомендуется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Нежелательно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Заболевания органов дыхания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Упражнения на тренировку полного дыхания с удлинённым вдохом, звуковая гимнастика (произношение звуков на выдохе); упражнения для верхнего плечевого пояса, ходьба, бег; подвижные игры большой и средней степени подвижности; дыхательные упражнения с отягощением, сопротивлением (игра на дудочке)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Сложно-координированные упражнения;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упражнения в быстром темпе; на задержку дыхания и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натуживания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ограничения в использовании спортивных упражнений</a:t>
                      </a: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Болезнь органов пищеварения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ОРУ без резких движений и без упражнений, вызывающих сотрясение организма; элементы спорта; специальные упражнения на больших гимнастических мячах; упражнения в диафрагмальном дыхании, для мышц брюшного пресса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Подскоки, прыжки, упражнения с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натуживанием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уменьшаются нагрузки на мышцы брюшного пресса; упражнения из и. п. лёжа на животе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1386</Words>
  <Application>Microsoft Office PowerPoint</Application>
  <PresentationFormat>Экран (4:3)</PresentationFormat>
  <Paragraphs>170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Основные направления реализации индивидуально-дифференцированного подхода </vt:lpstr>
      <vt:lpstr>По состоянию здоровья</vt:lpstr>
      <vt:lpstr>Физические упражнения - основа содержания физ. воспитания </vt:lpstr>
      <vt:lpstr>  Общеразвивающие упражнения </vt:lpstr>
      <vt:lpstr>Основные движения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По уровню физ. подготовленности </vt:lpstr>
      <vt:lpstr>Презентация PowerPoint</vt:lpstr>
      <vt:lpstr>По полоролевым особенностям (полу)</vt:lpstr>
      <vt:lpstr>По уровню двигательной активности:</vt:lpstr>
      <vt:lpstr>Характеристика детей по уровню двигательной активности (М.А. Рунова) </vt:lpstr>
      <vt:lpstr>Презентация PowerPoint</vt:lpstr>
      <vt:lpstr>Презентация PowerPoint</vt:lpstr>
      <vt:lpstr>Ведущей формой обучения физическим движениям является занятия</vt:lpstr>
      <vt:lpstr>Методы физического воспитания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62</cp:revision>
  <dcterms:created xsi:type="dcterms:W3CDTF">2014-06-24T15:51:35Z</dcterms:created>
  <dcterms:modified xsi:type="dcterms:W3CDTF">2015-12-15T17:19:55Z</dcterms:modified>
</cp:coreProperties>
</file>