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0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7156173-B8F2-4BB3-9ACE-6915D1C74E7A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B9BE91-D2BA-477F-BBFB-7CDB49A1E9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590301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0" dirty="0" smtClean="0">
                <a:solidFill>
                  <a:srgbClr val="199043"/>
                </a:solidFill>
                <a:effectLst/>
                <a:latin typeface="Arial"/>
              </a:rPr>
              <a:t>Русский бунт. Изучение трагедии С.А. Есенина "Пугачев"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2924945"/>
            <a:ext cx="6629400" cy="1296143"/>
          </a:xfrm>
        </p:spPr>
        <p:txBody>
          <a:bodyPr/>
          <a:lstStyle/>
          <a:p>
            <a:r>
              <a:rPr lang="ru-RU" sz="3600" dirty="0" smtClean="0"/>
              <a:t>С. Есенин. Поэма «Пугачев»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82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“Капитанской дочке” Пушкин вынес приговор: </a:t>
            </a:r>
            <a:r>
              <a:rPr lang="ru-RU" b="0" i="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/>
              </a:rPr>
              <a:t>“Не приведи Бог видеть русский бунт – бессмысленный и беспощадный”. 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оэт отверг кровавый путь преобразований.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Есенин тоже поднимает вопрос о бунте, но именно как вопрос:</a:t>
            </a:r>
          </a:p>
          <a:p>
            <a:r>
              <a:rPr lang="ru-RU" b="1" dirty="0" smtClean="0"/>
              <a:t>Сумасшедшая, бешеная, кровавая муть!</a:t>
            </a:r>
            <a:br>
              <a:rPr lang="ru-RU" b="1" dirty="0" smtClean="0"/>
            </a:br>
            <a:r>
              <a:rPr lang="ru-RU" b="1" dirty="0" smtClean="0"/>
              <a:t>Что ты? Смерть? Иль исцеление калекам?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94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Отношение Есенина к Пугачеву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Каково же отношение к бунту Есенина?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Кто в его изображении Пугачёв: бунтовщик или разбойник?</a:t>
            </a:r>
          </a:p>
          <a:p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Как видим, стихия разрушительна уже по определению. Есенинский Пугачёв видит высокую цель этого разрушения – он идёт на смерть, чтобы осчастливить народ.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театре на Таганке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719071"/>
            <a:ext cx="4141200" cy="4407408"/>
          </a:xfrm>
        </p:spPr>
        <p:txBody>
          <a:bodyPr>
            <a:normAutofit fontScale="925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1967 г. в Театре на Таганке режиссёр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Ю.Любимов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осуществил постановку трагедии С. Есенина “Пугачёв”.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Это первое сценическое воплощение произведения.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 роли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Хлопуши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выступил В. Высоцкий.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Users\User\Desktop\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23399"/>
            <a:ext cx="23812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36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Сцена казни Пугачева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эпизоде казни на сцене были установлены три колокола, под ними сидят три мужика, которые ни разу не поворачиваются к помосту, не вмешиваются. Это глазеющие. Их можно увидеть на старой гравюре казни декабристов, есть они и на исторических полотнах (“Боярыня Морозова” и др.)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Это тоже народ, ради которого гибнет Пугачёв. Для спектакля Высоцким написана песня, соотнесённая с этой сценой.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89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Песня В. Высоцкого для спектакля «Пугачев! По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С.Есенину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Ну что, Кузьма?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А что, Максим?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Чего стоймя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Стоим глядим?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-Да вот глядим,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Чего орут,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Понять  хотим,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Про что поют…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Теперь уж вовсе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Не понять: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там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висять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тут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висять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Им только б здесь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Повоевать!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главный есть –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Емелькой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звать!...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Да что ж они –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 мухи мрут,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Друг дружку бьют,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Калечут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жгут!...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Ну что, Кузьма?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А что, Максим?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Чего стоймя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Стоим, глядим?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 Вопрос открыт: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не смекнём,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Что за помост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кто на нём?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Мы тоже так –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Не плачь, Кузьма,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Кругом - бардак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кутерьма!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это –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жисть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Земной наш рай?!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Нет, хоть ложись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помирай!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32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Каково отношение народа (зевак) к происходящему?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Пушкин назвал бунт бессмысленным и беспощадным. Беспощадный – жестокий, безжалостный. Почему бессмысленный? Лишённый разумного начала.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 трагедии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С.Есенина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бунт имеет цель. Ещё раз вспомним, в чем она? 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Почему гибнет Пугачёв? Емельян предан своими казаками и казнён. Он принёс себя жертву, но достигнута ли цель? Какова цена, которую пришлось заплатить за достижение её? Оправдывает ли цель средства?</a:t>
            </a: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Что побудило казаков предать своего вожака?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4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монолог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3200" dirty="0" err="1">
                <a:solidFill>
                  <a:schemeClr val="accent4">
                    <a:lumMod val="75000"/>
                  </a:schemeClr>
                </a:solidFill>
                <a:latin typeface="Arial"/>
              </a:rPr>
              <a:t>Бурнова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: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992888" cy="5400600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Нет, нет, нет! Я совсем не хочу умереть!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Эти птицы напрасно над нами вьются.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Я хочу снова отроком,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отряхая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 осинника медь,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Подставлять ладони, как белые скользкие блюдца.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 же смерть?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Разве мысль эта в сердце поместится,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Когда в Пензенской губернии у меня есть свой дом?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Жалко солнышко мне, жалко месяц,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Жалко тополь над низким окном.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Только для живых ведь благословенны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Рощи, потоки, степи и зеленя.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Слушай, плевать мне на всю вселенную,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Если завтра здесь не будет меня!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Я хочу жить, жить, жить,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Жить до страха и боли!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Хоть карманником, хоть золоторотцем,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Лишь бы видеть, как мыши от радости прыгают в поле,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Лишь бы слышать, как лягушки от восторга поют в колодце.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Яблоневым цветом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брызжется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душа моя белая,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синее пламя ветер глаза раздул.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Ради бога, научите меня,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Научите меня, и я что угодно сделаю,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Сделаю что угодно, чтоб звенеть в человечьем саду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1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60672" cy="1580468"/>
          </a:xfrm>
        </p:spPr>
        <p:txBody>
          <a:bodyPr>
            <a:noAutofit/>
          </a:bodyPr>
          <a:lstStyle/>
          <a:p>
            <a:pPr marL="342900" lvl="0" indent="-228600">
              <a:spcBef>
                <a:spcPct val="20000"/>
              </a:spcBef>
            </a:pPr>
            <a:r>
              <a:rPr lang="ru-RU" sz="2800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“Роковая зацепка за жизнь” - вот та причина, которая толкнула казаков предать своего вождя.</a:t>
            </a:r>
            <a:br>
              <a:rPr lang="ru-RU" sz="2800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</a:b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Презирает ли Пугачёв предавших его соратников?</a:t>
            </a:r>
          </a:p>
          <a:p>
            <a:pPr algn="just"/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 же решается в трагедии вопрос о бунте? </a:t>
            </a:r>
          </a:p>
          <a:p>
            <a:pPr algn="just"/>
            <a:endParaRPr lang="ru-RU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Смерть иль исцеление?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17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Использованные ресурсы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http://festival.1september.ru/articles/590301/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cap="none" dirty="0" smtClean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Философ </a:t>
            </a:r>
            <a:r>
              <a:rPr lang="ru-RU" sz="3200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Н. Бердяев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ru-RU" dirty="0">
                <a:solidFill>
                  <a:srgbClr val="000000"/>
                </a:solidFill>
                <a:latin typeface="Arial"/>
              </a:rPr>
              <a:t>Русский философ Н. Бердяев писал: “Нет ничего более злого, чем стремление осуществить во что бы то ни стало благо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”.</a:t>
            </a:r>
          </a:p>
          <a:p>
            <a:pPr lvl="0">
              <a:buClr>
                <a:srgbClr val="93A299"/>
              </a:buClr>
            </a:pP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lvl="0">
              <a:buClr>
                <a:srgbClr val="93A299"/>
              </a:buClr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Вывод :</a:t>
            </a:r>
            <a:endParaRPr lang="ru-RU" b="0" i="0" dirty="0">
              <a:solidFill>
                <a:srgbClr val="564B3C"/>
              </a:solidFill>
              <a:effectLst/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Если мы не хотим залить землю кровью, необходимо отказаться от бунта как способа преобразования жизни и соблюдать государственные и человеческие законы. Этому учит нас наша история.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8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cap="none" dirty="0" smtClean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Цели  урока :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543800" cy="2016224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/>
            </a:r>
            <a:br>
              <a:rPr lang="ru-RU" sz="3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Рассмотреть проблемы, поднятые поэтом, в контексте русской истории и литературной традиции.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Определить авторское отношение к личности Пугачёва и бунту как стихийному всплеску народного недовольства.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55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solidFill>
                  <a:srgbClr val="000000"/>
                </a:solidFill>
                <a:latin typeface="Arial"/>
              </a:rPr>
              <a:t>“Песня о времени” В. Высоцкого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вовеки веков, и во все времена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Трус, предатель - всегда презираем,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Враг есть враг, и война все равно есть война,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темница тесна, и свобода одна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всегда на нее уповаем.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Время эти понятья не стерло,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Нужно только поднять верхний пласт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дымящейся кровью из горла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Чувства вечные хлынут на нас.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Ныне, присно, во веки веков, старина,-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цена есть цена, и вина есть вина,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всегда хорошо, если честь спасена,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Если другом надежно прикрыта спина.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Чистоту, простоту мы у древних берем,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Саги, сказки - из прошлого тащим,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Потому, что добро остается добром -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прошлом, будущем и настоящем!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1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b="0" i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/>
              </a:rPr>
              <a:t>фрагмент “Песни о времени” </a:t>
            </a:r>
            <a:r>
              <a:rPr lang="ru-RU" b="0" i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Arial"/>
              </a:rPr>
              <a:t>В.Высоцкого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Замок временем скрыт и укутан, укрыт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нежный плед из зеленых побегов,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Но развяжет язык молчаливый гранит,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холодное прошлое заговорит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 походах, боях и победах.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Время подвиги эти не стерло.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Оторвать от него верхний пласт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Или взять его крепче за горло 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оно свои тайны отдаст.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41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03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Трагедия «Пугачев»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196752"/>
            <a:ext cx="4433904" cy="5184575"/>
          </a:xfrm>
        </p:spPr>
        <p:txBody>
          <a:bodyPr>
            <a:normAutofit fontScale="925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В 1921 г. русский поэт С. Есенин создаёт трагедию “Пугачёв”, в которой обращается к событиям народного восстания 1773–1774 гг. Почти 150 лет отделяют поэта от того времени.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Чем же вызван его интерес к событиям истории, к личности Пугачёва?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Почему в своё время это привлекло внимание А.С. Пушкина?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/>
          </a:p>
        </p:txBody>
      </p:sp>
      <p:pic>
        <p:nvPicPr>
          <p:cNvPr id="1026" name="Picture 2" descr="C:\Users\User\Desktop\Пугач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6"/>
            <a:ext cx="299188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92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228600">
              <a:spcBef>
                <a:spcPct val="20000"/>
              </a:spcBef>
            </a:pPr>
            <a:r>
              <a:rPr lang="ru-RU" sz="3200" cap="none" dirty="0">
                <a:solidFill>
                  <a:schemeClr val="accent4">
                    <a:lumMod val="75000"/>
                  </a:schemeClr>
                </a:solidFill>
                <a:latin typeface="Arial"/>
                <a:ea typeface="+mn-ea"/>
                <a:cs typeface="+mn-cs"/>
              </a:rPr>
              <a:t>Обратимся к датам:</a:t>
            </a:r>
            <a:r>
              <a:rPr lang="ru-RU" sz="3200" cap="none" dirty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  <a:t/>
            </a:r>
            <a:br>
              <a:rPr lang="ru-RU" sz="3200" cap="none" dirty="0">
                <a:solidFill>
                  <a:schemeClr val="accent4">
                    <a:lumMod val="75000"/>
                  </a:schemeClr>
                </a:solidFill>
                <a:latin typeface="Century Gothic"/>
                <a:ea typeface="+mn-ea"/>
                <a:cs typeface="+mn-cs"/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1773–1774 гг. – восстание Пугачёва.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1825 г. – восстание декабристов, среди участников которого друзья А.С. Пушкина.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1831 г. – подавление кровавого бунта военных поселенцев в Старой Руссе обращает внимание Пушкина к смутным временам русской истории.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1833 г., ноябрь – завершена работа над “Историей Пугачёва”.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19 октября 1836 г. – такую символическую дату окончания романа “Капитанская дочка” указал Пушкин.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196752"/>
            <a:ext cx="4038600" cy="4929727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Почему потерпели поражение и дворянские мятежи, и крестьянские бунты?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Почему, несмотря на пролитые реки крови, жизненный порядок в России не изменился к лучшему?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Можно ли найти иные, более верные пути к благоденствию Родины? 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Эти вопросы волновали Пушкина, над ними же пришлось задуматься и Есенину.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687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1917 г. – свершилась Октябрьская революция, обещавшая крестьянам землю.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1920–1922 гг. – тамбовское восстание под предводительством А. Антонова.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1921 г. – С. Есенин создаёт трагедию “Пугачёв”.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27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cap="none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Что же пытается осмыслить поэт в своей трагедии? Почему пишет не о современнике, а о Пугачёве?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Помимо объективных причин (о современном писать опасно), есть, видимо, и более глубокие. В 1969 г. Василий Шукшин тоже обратится к исторической теме в романе “Я пришёл дать вам волю” и выведет главным героем Степана Разина. Вот как писатель объяснял свой выбор: “Как только захочешь всерьёз понять процессы, происходящие в русском крестьянстве, так сразу появляется непреодолимое желание посмотреть оттуда, издалека. И тогда-то возникает глубинная, нерасторжимая, кровная связь – Степан Разин и российское крестьянство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75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Пушкин и Есенин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0"/>
            <a:ext cx="4038600" cy="4734265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Почему же Есенина привлёк именно Пугачёв. Возможно, что в данном случае немалую роль сыграло влияние А.С. Пушкина. В апреле – июне 1921 г. на пути из Москвы в Туркестан Есенин заезжал в Самару и Оренбург – места восстания. В своё время Пушкин объехал места восстания, побывал в Казани, Оренбурге, Уральске.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Как видим, пути двух поэтов пересеклись не во времени, но в пространстве.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070"/>
            <a:ext cx="4038600" cy="4662257"/>
          </a:xfrm>
        </p:spPr>
        <p:txBody>
          <a:bodyPr>
            <a:normAutofit fontScale="70000" lnSpcReduction="2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Безусловно, огромную роль сыграла и сама личность Пугачёва. М. Цветаева писала: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“ От Пугачёва на Пушкина шла могучая чара”. Возможно, этою же “могучей страстью очарован” был и Есенин. “Но есть ещё одно: страсть всякого поэта к мятежу, к мятежу, олицетворённому одним… К одному против всех – и без всех. К преступившему. Нет страсти к преступившему – не поэт”, - утверждает Цветаева. И Пушкин, и Есенин – поэты.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62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436451"/>
          </a:xfrm>
        </p:spPr>
        <p:txBody>
          <a:bodyPr>
            <a:noAutofit/>
          </a:bodyPr>
          <a:lstStyle/>
          <a:p>
            <a:r>
              <a:rPr lang="ru-RU" sz="2400" b="0" i="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/>
              </a:rPr>
              <a:t>В чём же предназначение Пугачёва?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 Чтобы точнее понять, лучше разобраться, уясним для себя значения понятий.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2348880"/>
            <a:ext cx="4038600" cy="377759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Стихия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–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1)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явление природы, обнаруживающееся как ничем не сдерживаемая разрушительная сила; 2) неорганизованная сила, действующая в социальной среде.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Бунт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–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стихийно возникшее восстание, вооруженное выступление против власти.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59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Бунтовщик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–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участник бунта.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Разбой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–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нападение с целью ограбления, убийства.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Times New Roman"/>
              </a:rPr>
              <a:t>Разбойник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 –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человек, занимающийся разбоем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77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79</TotalTime>
  <Words>1001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С. Есенин. Поэма «Пугачев»</vt:lpstr>
      <vt:lpstr>Цели  урока :</vt:lpstr>
      <vt:lpstr> фрагмент “Песни о времени” В.Высоцкого</vt:lpstr>
      <vt:lpstr>Трагедия «Пугачев»</vt:lpstr>
      <vt:lpstr>Обратимся к датам: </vt:lpstr>
      <vt:lpstr>Презентация PowerPoint</vt:lpstr>
      <vt:lpstr>Что же пытается осмыслить поэт в своей трагедии? Почему пишет не о современнике, а о Пугачёве?</vt:lpstr>
      <vt:lpstr>Пушкин и Есенин</vt:lpstr>
      <vt:lpstr>В чём же предназначение Пугачёва? Чтобы точнее понять, лучше разобраться, уясним для себя значения понятий.</vt:lpstr>
      <vt:lpstr>Презентация PowerPoint</vt:lpstr>
      <vt:lpstr>Отношение Есенина к Пугачеву</vt:lpstr>
      <vt:lpstr>В театре на Таганке</vt:lpstr>
      <vt:lpstr>Сцена казни Пугачева</vt:lpstr>
      <vt:lpstr>Песня В. Высоцкого для спектакля «Пугачев! По С.Есенину</vt:lpstr>
      <vt:lpstr>Каково отношение народа (зевак) к происходящему?</vt:lpstr>
      <vt:lpstr> монолог Бурнова:</vt:lpstr>
      <vt:lpstr>“Роковая зацепка за жизнь” - вот та причина, которая толкнула казаков предать своего вождя. </vt:lpstr>
      <vt:lpstr>Использованные ресурсы</vt:lpstr>
      <vt:lpstr>Философ Н. Бердяев</vt:lpstr>
      <vt:lpstr>“Песня о времени” В. Высоцкого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Есенин Поэма «Пугачев»</dc:title>
  <dc:creator>User</dc:creator>
  <cp:lastModifiedBy>User</cp:lastModifiedBy>
  <cp:revision>14</cp:revision>
  <dcterms:created xsi:type="dcterms:W3CDTF">2012-02-08T15:47:00Z</dcterms:created>
  <dcterms:modified xsi:type="dcterms:W3CDTF">2012-02-08T17:06:00Z</dcterms:modified>
</cp:coreProperties>
</file>