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2993BDA-D110-47A6-8670-743D7ECD15EE}" type="datetimeFigureOut">
              <a:rPr lang="ru-RU" smtClean="0"/>
              <a:pPr/>
              <a:t>25.08.2012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8BB7510-9A08-429B-80AD-8E277D68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ry.ru/~ATG-and-others/p52954642.htm?oam" TargetMode="External"/><Relationship Id="rId2" Type="http://schemas.openxmlformats.org/officeDocument/2006/relationships/hyperlink" Target="http://ru.wikipedia.org/wiki/%D0%90%D0%BD%D1%82%D0%B8%D1%87%D0%BD%D0%B0%D1%8F_%D0%BB%D0%B8%D1%82%D0%B5%D1%80%D0%B0%D1%82%D1%83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zika.ru/aristotelFizika.html" TargetMode="External"/><Relationship Id="rId5" Type="http://schemas.openxmlformats.org/officeDocument/2006/relationships/hyperlink" Target="http://etiquetterules.ru/etiquette/102-vozniknovenie-etiketa.html" TargetMode="External"/><Relationship Id="rId4" Type="http://schemas.openxmlformats.org/officeDocument/2006/relationships/hyperlink" Target="http://korabley.net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q=&#1082;&#1072;&#1083;&#1083;&#1080;&#1084;&#1072;&#1093;+&#1080;&#1079;+&#1082;&#1080;&#1088;&#1077;&#1085;&#1099;&amp;hl=ru&amp;newwindow=1&amp;biw=935&amp;bih=938&amp;tbm=isch&amp;tbnid=o8e4XT14NsERIM:&amp;imgrefurl=http://antic-write" TargetMode="External"/><Relationship Id="rId13" Type="http://schemas.openxmlformats.org/officeDocument/2006/relationships/hyperlink" Target="http://briefly.ru/lukian/" TargetMode="External"/><Relationship Id="rId18" Type="http://schemas.openxmlformats.org/officeDocument/2006/relationships/hyperlink" Target="http://lib.liim.ru/authors/p-080.html" TargetMode="External"/><Relationship Id="rId3" Type="http://schemas.openxmlformats.org/officeDocument/2006/relationships/hyperlink" Target="http://ugabuga.ru/view_drev_mif.php?id=4915" TargetMode="External"/><Relationship Id="rId7" Type="http://schemas.openxmlformats.org/officeDocument/2006/relationships/hyperlink" Target="http://www.nntu.ru/RUS/biblioteka/resyrs/student_filosof/zan2/geraklit.htm" TargetMode="External"/><Relationship Id="rId12" Type="http://schemas.openxmlformats.org/officeDocument/2006/relationships/hyperlink" Target="http://mudrageli.ru/25-a.html" TargetMode="External"/><Relationship Id="rId17" Type="http://schemas.openxmlformats.org/officeDocument/2006/relationships/hyperlink" Target="http://izoselfportrait.narod.ru/index1.htmlhttp:/eko-products.ru/yuvenal.htmlhttp:/lossofsoul.com/DEPRESSION/Greats/they.htm" TargetMode="External"/><Relationship Id="rId2" Type="http://schemas.openxmlformats.org/officeDocument/2006/relationships/hyperlink" Target="http://ru.wikipedia.org/wiki/%D0%90%D0%BD%D1%82%D0%B8%D1%87%D0%BD%D0%B0%D1%8F_%D0%BB%D0%B8%D1%82%D0%B5%D1%80%D0%B0%D1%82%D1%83%D1%80%D0%B0" TargetMode="External"/><Relationship Id="rId16" Type="http://schemas.openxmlformats.org/officeDocument/2006/relationships/hyperlink" Target="http://abook-club.ru/index.php/t40120.htmlhttp:/antic-writers.info/post_125939273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gination.com/moonstruck/clsc13.htm" TargetMode="External"/><Relationship Id="rId11" Type="http://schemas.openxmlformats.org/officeDocument/2006/relationships/hyperlink" Target="http://newreferati.ru/publ/abramov_fedor/plutarkh/456" TargetMode="External"/><Relationship Id="rId5" Type="http://schemas.openxmlformats.org/officeDocument/2006/relationships/hyperlink" Target="http://www.liveinternet.ru/showjournal.php?journalid=2936741&amp;tagid=1376293" TargetMode="External"/><Relationship Id="rId15" Type="http://schemas.openxmlformats.org/officeDocument/2006/relationships/hyperlink" Target="http://www.pravenc.ru/text/150393.html" TargetMode="External"/><Relationship Id="rId10" Type="http://schemas.openxmlformats.org/officeDocument/2006/relationships/hyperlink" Target="http://dic.academic.ru/dic.nsf/enc_colier/4825/%D0%9C%D0%95%D0%9D%D0%90%D0%9D%D0%94%D0%A0" TargetMode="External"/><Relationship Id="rId19" Type="http://schemas.openxmlformats.org/officeDocument/2006/relationships/hyperlink" Target="http://www.vokrugsveta.ru/encyclopedia/index.php?title=%D0%9A%D0%B0%D1%82%D0%BE%D0%BB%D0%B8%D0%BA%D0%B8" TargetMode="External"/><Relationship Id="rId4" Type="http://schemas.openxmlformats.org/officeDocument/2006/relationships/hyperlink" Target="http://www.bu.edu/admissions/" TargetMode="External"/><Relationship Id="rId9" Type="http://schemas.openxmlformats.org/officeDocument/2006/relationships/hyperlink" Target="http://lib.rus.ec/b/145796/read" TargetMode="External"/><Relationship Id="rId14" Type="http://schemas.openxmlformats.org/officeDocument/2006/relationships/hyperlink" Target="http://www.biografguru.ru/about/katull/?q=327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616624" cy="936104"/>
          </a:xfrm>
        </p:spPr>
        <p:txBody>
          <a:bodyPr/>
          <a:lstStyle/>
          <a:p>
            <a:r>
              <a:rPr lang="ru-RU" sz="3200" b="1" dirty="0"/>
              <a:t>Античная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3429000"/>
            <a:ext cx="5338763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п</a:t>
            </a:r>
            <a:r>
              <a:rPr lang="ru-RU" sz="1600" b="1" dirty="0" smtClean="0"/>
              <a:t>одготовила </a:t>
            </a:r>
            <a:r>
              <a:rPr lang="ru-RU" sz="1600" dirty="0" smtClean="0"/>
              <a:t>    </a:t>
            </a:r>
            <a:r>
              <a:rPr lang="ru-RU" sz="1600" i="1" dirty="0" smtClean="0"/>
              <a:t>  </a:t>
            </a:r>
            <a:r>
              <a:rPr lang="ru-RU" sz="1600" b="1" i="1" dirty="0" smtClean="0"/>
              <a:t>Попова </a:t>
            </a:r>
            <a:r>
              <a:rPr lang="ru-RU" sz="1600" b="1" i="1" smtClean="0"/>
              <a:t>Светлана Владимировна</a:t>
            </a: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/>
              <a:t>у</a:t>
            </a:r>
            <a:r>
              <a:rPr lang="ru-RU" sz="1600" b="1" i="1" dirty="0" smtClean="0"/>
              <a:t>читель русского языка и литературы</a:t>
            </a:r>
          </a:p>
          <a:p>
            <a:pPr marL="0" indent="0">
              <a:buNone/>
            </a:pPr>
            <a:r>
              <a:rPr lang="ru-RU" sz="1600" b="1" i="1" dirty="0" smtClean="0"/>
              <a:t>МБОУ 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СОШ № 11 г. Узловая</a:t>
            </a:r>
            <a:endParaRPr lang="ru-RU" sz="1600" b="1" i="1" dirty="0" smtClean="0"/>
          </a:p>
          <a:p>
            <a:pPr marL="0" indent="0">
              <a:buNone/>
            </a:pPr>
            <a:endParaRPr lang="ru-RU" sz="1600" b="1" i="1" dirty="0"/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2011г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556792"/>
            <a:ext cx="7848872" cy="137998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Презентация  к </a:t>
            </a:r>
            <a:r>
              <a:rPr lang="ru-RU" sz="1600" b="1" smtClean="0"/>
              <a:t>уроку литературы </a:t>
            </a:r>
            <a:endParaRPr lang="ru-RU" sz="1600" b="1" dirty="0" smtClean="0"/>
          </a:p>
          <a:p>
            <a:r>
              <a:rPr lang="ru-RU" sz="1600" b="1" dirty="0" smtClean="0"/>
              <a:t> 9 класс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5952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6321"/>
            <a:ext cx="2057400" cy="6686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Эллинизм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88640"/>
            <a:ext cx="4898128" cy="479901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 smtClean="0"/>
              <a:t>Александр Македонский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err="1" smtClean="0"/>
              <a:t>Каллимах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Феокрит</a:t>
            </a:r>
            <a:r>
              <a:rPr lang="ru-RU" sz="2400" b="1" i="1" dirty="0" smtClean="0"/>
              <a:t>     </a:t>
            </a:r>
            <a:r>
              <a:rPr lang="ru-RU" sz="2400" b="1" i="1" dirty="0" err="1" smtClean="0"/>
              <a:t>Аполлоний</a:t>
            </a:r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err="1" smtClean="0"/>
              <a:t>Менендр</a:t>
            </a:r>
            <a:endParaRPr lang="ru-RU" sz="2400" b="1" i="1" dirty="0" smtClean="0"/>
          </a:p>
          <a:p>
            <a:endParaRPr lang="ru-RU" sz="2400" b="1" i="1" dirty="0"/>
          </a:p>
          <a:p>
            <a:pPr marL="0" indent="0">
              <a:buNone/>
            </a:pPr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" y="1097576"/>
            <a:ext cx="3744416" cy="4925145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Начало этого культурно-исторического периода связан с деятельностью Александра Македонского. В греческой литературе происходит процесс кардинального обновления жанров, тематики и стилистики, в частности возникает жанр прозаического романа. Афины в это время теряют культурную гегемонию, возникают новые многочисленные центры эллинистической культуры, в том числе на территории Северной Африки (3 век до н.э. - 1 век н.э.). Этот период отмечен школой александрийской лирики (</a:t>
            </a:r>
            <a:r>
              <a:rPr lang="ru-RU" sz="1600" dirty="0" err="1" smtClean="0"/>
              <a:t>Каллимах</a:t>
            </a:r>
            <a:r>
              <a:rPr lang="ru-RU" sz="1600" dirty="0" smtClean="0"/>
              <a:t>, </a:t>
            </a:r>
            <a:r>
              <a:rPr lang="ru-RU" sz="1600" dirty="0" err="1" smtClean="0"/>
              <a:t>Феокрит</a:t>
            </a:r>
            <a:r>
              <a:rPr lang="ru-RU" sz="1600" dirty="0" smtClean="0"/>
              <a:t>, </a:t>
            </a:r>
            <a:r>
              <a:rPr lang="ru-RU" sz="1600" dirty="0" err="1" smtClean="0"/>
              <a:t>Аполлоний</a:t>
            </a:r>
            <a:r>
              <a:rPr lang="ru-RU" sz="1600" dirty="0" smtClean="0"/>
              <a:t>) и творчеством </a:t>
            </a:r>
            <a:r>
              <a:rPr lang="ru-RU" sz="1600" dirty="0" err="1" smtClean="0"/>
              <a:t>Менандра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кампутер на\Desktop\220px-Bust_Alexander_BM_1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48680"/>
            <a:ext cx="1440161" cy="161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мпутер на\Desktop\90px-Clement_alexand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68061"/>
            <a:ext cx="1295081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мпутер на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8920"/>
            <a:ext cx="1224136" cy="1605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мпутер на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59117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k78_Z3Bmka52kZERglOkxMismv3SST-5qa0q-ITuQyCtx5UZ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68061"/>
            <a:ext cx="144016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49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779686"/>
          </a:xfrm>
        </p:spPr>
        <p:txBody>
          <a:bodyPr/>
          <a:lstStyle/>
          <a:p>
            <a:r>
              <a:rPr lang="ru-RU" sz="2000" b="1" dirty="0" smtClean="0"/>
              <a:t>Эпоха Рима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3585" y="273050"/>
            <a:ext cx="5324879" cy="646831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Плутарх       Лукиан     </a:t>
            </a:r>
            <a:r>
              <a:rPr lang="ru-RU" sz="1800" b="1" i="1" dirty="0" err="1" smtClean="0"/>
              <a:t>Плавт</a:t>
            </a:r>
            <a:r>
              <a:rPr lang="ru-RU" sz="1800" b="1" i="1" dirty="0" smtClean="0"/>
              <a:t>         Катулл</a:t>
            </a:r>
          </a:p>
          <a:p>
            <a:endParaRPr lang="ru-RU" sz="1800" b="1" i="1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b="1" dirty="0"/>
          </a:p>
          <a:p>
            <a:r>
              <a:rPr lang="ru-RU" sz="1800" b="1" i="1" dirty="0" smtClean="0"/>
              <a:t>Вергилий  Овидий   </a:t>
            </a:r>
            <a:r>
              <a:rPr lang="ru-RU" sz="1800" b="1" i="1" dirty="0" err="1" smtClean="0"/>
              <a:t>Тибулл</a:t>
            </a:r>
            <a:r>
              <a:rPr lang="ru-RU" sz="1800" b="1" i="1" dirty="0" smtClean="0"/>
              <a:t>     </a:t>
            </a:r>
            <a:r>
              <a:rPr lang="ru-RU" sz="1800" b="1" i="1" dirty="0" err="1" smtClean="0"/>
              <a:t>Проперция</a:t>
            </a:r>
            <a:endParaRPr lang="ru-RU" sz="1800" b="1" i="1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1800" b="1" i="1" dirty="0" smtClean="0"/>
              <a:t>Сенека    </a:t>
            </a:r>
            <a:r>
              <a:rPr lang="ru-RU" sz="1800" b="1" i="1" dirty="0" err="1" smtClean="0"/>
              <a:t>Петроний</a:t>
            </a:r>
            <a:r>
              <a:rPr lang="ru-RU" sz="1800" b="1" i="1" dirty="0" smtClean="0"/>
              <a:t>       Ювенал      </a:t>
            </a:r>
            <a:r>
              <a:rPr lang="ru-RU" sz="1800" b="1" i="1" dirty="0" err="1" smtClean="0"/>
              <a:t>Апулей</a:t>
            </a:r>
            <a:endParaRPr lang="ru-RU" sz="1800" b="1" i="1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2952329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 smtClean="0"/>
              <a:t>В этот период на арену литературного развития выходит молодой Рим. В его литературе выделяют:</a:t>
            </a:r>
          </a:p>
          <a:p>
            <a:r>
              <a:rPr lang="ru-RU" sz="1500" dirty="0" smtClean="0"/>
              <a:t>этап республики, который завершается в годы гражданских войн (3 - 1 век до н.э.), когда творили Плутарх, Лукиан и Лонг в Греции, </a:t>
            </a:r>
            <a:r>
              <a:rPr lang="ru-RU" sz="1500" dirty="0" err="1" smtClean="0"/>
              <a:t>Плавт</a:t>
            </a:r>
            <a:r>
              <a:rPr lang="ru-RU" sz="1500" dirty="0" smtClean="0"/>
              <a:t>, </a:t>
            </a:r>
            <a:r>
              <a:rPr lang="ru-RU" sz="1500" dirty="0" err="1" smtClean="0"/>
              <a:t>Теренций</a:t>
            </a:r>
            <a:r>
              <a:rPr lang="ru-RU" sz="1500" dirty="0" smtClean="0"/>
              <a:t>, Катулл и Цицерон в Риме;</a:t>
            </a:r>
          </a:p>
          <a:p>
            <a:r>
              <a:rPr lang="ru-RU" sz="1500" dirty="0" smtClean="0"/>
              <a:t>«Золотой век» или период императора Августа, обозначенный именами Вергилия, Горация, Овидия, </a:t>
            </a:r>
            <a:r>
              <a:rPr lang="ru-RU" sz="1500" dirty="0" err="1" smtClean="0"/>
              <a:t>Тибулла</a:t>
            </a:r>
            <a:r>
              <a:rPr lang="ru-RU" sz="1500" dirty="0" smtClean="0"/>
              <a:t>, </a:t>
            </a:r>
            <a:r>
              <a:rPr lang="ru-RU" sz="1500" dirty="0" err="1" smtClean="0"/>
              <a:t>Проперция</a:t>
            </a:r>
            <a:r>
              <a:rPr lang="ru-RU" sz="1500" dirty="0" smtClean="0"/>
              <a:t> (1 век до н.э. - 1 век н.э.)</a:t>
            </a:r>
          </a:p>
          <a:p>
            <a:r>
              <a:rPr lang="ru-RU" sz="1500" dirty="0" smtClean="0"/>
              <a:t>литературу поздней античности (1 - 3 века), представленную Сенекой, </a:t>
            </a:r>
            <a:r>
              <a:rPr lang="ru-RU" sz="1500" dirty="0" err="1" smtClean="0"/>
              <a:t>Петронием</a:t>
            </a:r>
            <a:r>
              <a:rPr lang="ru-RU" sz="1500" dirty="0" smtClean="0"/>
              <a:t>, Федра, </a:t>
            </a:r>
            <a:r>
              <a:rPr lang="ru-RU" sz="1500" dirty="0" err="1" smtClean="0"/>
              <a:t>Луканом</a:t>
            </a:r>
            <a:r>
              <a:rPr lang="ru-RU" sz="1500" dirty="0" smtClean="0"/>
              <a:t>, Марциалом, Ювеналом, </a:t>
            </a:r>
            <a:r>
              <a:rPr lang="ru-RU" sz="1500" dirty="0" err="1" smtClean="0"/>
              <a:t>Апулея</a:t>
            </a:r>
            <a:r>
              <a:rPr lang="ru-RU" sz="15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кампутер н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940" y="626321"/>
            <a:ext cx="129614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мпутер на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31954"/>
            <a:ext cx="1196306" cy="157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мпутер на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1954"/>
            <a:ext cx="1222066" cy="157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ампутер на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44870"/>
            <a:ext cx="121709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388" y="2542424"/>
            <a:ext cx="1028675" cy="139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ампутер на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220" y="2516499"/>
            <a:ext cx="1075488" cy="140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ампутер н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913" y="2503029"/>
            <a:ext cx="1023408" cy="1440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ампутер на\Desktop\picture01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9000" y="2566775"/>
            <a:ext cx="1189687" cy="1394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ампутер на\Desktop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402" y="4604521"/>
            <a:ext cx="1262661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кампутер на\Desktop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051" y="4615300"/>
            <a:ext cx="11430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кампутер на\Desktop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784" y="4593160"/>
            <a:ext cx="127980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кампутер на\Desktop\images (1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438" y="4581127"/>
            <a:ext cx="1173021" cy="161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94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2680447" cy="1162050"/>
          </a:xfrm>
        </p:spPr>
        <p:txBody>
          <a:bodyPr/>
          <a:lstStyle/>
          <a:p>
            <a:r>
              <a:rPr lang="ru-RU" sz="2000" b="1" dirty="0" smtClean="0"/>
              <a:t>Переход к средневековью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60648"/>
            <a:ext cx="5061892" cy="545276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Евангелия                  Латиница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1800" b="1" i="1" dirty="0" smtClean="0"/>
              <a:t>Римско-католическая церковь</a:t>
            </a:r>
            <a:endParaRPr lang="ru-RU" sz="18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153" y="1556792"/>
            <a:ext cx="3564759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эти века происходит постепенный переход к средневековью. Евангелия, созданные в 1 веке, знаменуют полный мировоззренческий перелом, предвестник качественно нового мироощущения и культуры. В последующие века латинский язык остается языком церкви. На варварских землях, принадлежавших Западной Римской империи, латинский язык существенно влияет на формирование молодых национальных языков: так называемых романских - итальянского, французского, испанского, румынского и др. и значительно в меньшей степени на формирование германских - английского, немецкого и др., которые наследуют от латинского написания букв (латиницу). На этих землях распространяется влияние римско-католической церкви</a:t>
            </a:r>
            <a:endParaRPr lang="ru-RU" dirty="0"/>
          </a:p>
        </p:txBody>
      </p:sp>
      <p:pic>
        <p:nvPicPr>
          <p:cNvPr id="3074" name="Picture 2" descr="C:\Users\кампутер на\Desktop\Gospel_1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8292"/>
            <a:ext cx="194421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мпутер на\Desktop\201c3a293f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8292"/>
            <a:ext cx="1856790" cy="1282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мпутер на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2286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мпутер на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07645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29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32048"/>
          </a:xfrm>
        </p:spPr>
        <p:txBody>
          <a:bodyPr/>
          <a:lstStyle/>
          <a:p>
            <a:r>
              <a:rPr lang="ru-RU" sz="1400" dirty="0" smtClean="0"/>
              <a:t>Используемые материалы: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6912768"/>
          </a:xfrm>
        </p:spPr>
        <p:txBody>
          <a:bodyPr>
            <a:noAutofit/>
          </a:bodyPr>
          <a:lstStyle/>
          <a:p>
            <a:r>
              <a:rPr lang="ru-RU" sz="1400" dirty="0" smtClean="0"/>
              <a:t>1. Античная литература -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://ru.wikipedia.org/wiki/%D0%90%D0%BD%D1%82%D0%B8%D1%87%D0%BD%D0%B0%D1%8F_%</a:t>
            </a:r>
            <a:r>
              <a:rPr lang="en-US" sz="1400" dirty="0" smtClean="0">
                <a:hlinkClick r:id="rId2"/>
              </a:rPr>
              <a:t>D0%BB%D0%B8%D1%82%D0%B5%D1%80%D0%B0%D1%82%D1%83%D1%80%D0%B0</a:t>
            </a:r>
            <a:endParaRPr lang="ru-RU" sz="1400" dirty="0" smtClean="0"/>
          </a:p>
          <a:p>
            <a:r>
              <a:rPr lang="ru-RU" sz="1400" dirty="0" smtClean="0">
                <a:solidFill>
                  <a:schemeClr val="tx2">
                    <a:lumMod val="95000"/>
                  </a:schemeClr>
                </a:solidFill>
                <a:latin typeface="arial"/>
              </a:rPr>
              <a:t>2. Иллюстрации:  древние греки –</a:t>
            </a:r>
            <a:r>
              <a:rPr lang="en-US" sz="1400" dirty="0">
                <a:solidFill>
                  <a:schemeClr val="accent3"/>
                </a:solidFill>
                <a:hlinkClick r:id="rId3"/>
              </a:rPr>
              <a:t>http://www.diary.ru/~</a:t>
            </a:r>
            <a:r>
              <a:rPr lang="en-US" sz="1400" dirty="0" smtClean="0">
                <a:solidFill>
                  <a:schemeClr val="accent3"/>
                </a:solidFill>
                <a:hlinkClick r:id="rId3"/>
              </a:rPr>
              <a:t>ATG-and-others/p52954642.htm?oam</a:t>
            </a:r>
            <a:r>
              <a:rPr lang="ru-RU" sz="1400" dirty="0" smtClean="0">
                <a:solidFill>
                  <a:schemeClr val="accent3"/>
                </a:solidFill>
              </a:rPr>
              <a:t>; </a:t>
            </a:r>
            <a:r>
              <a:rPr lang="en-US" sz="1400" dirty="0">
                <a:solidFill>
                  <a:schemeClr val="accent3"/>
                </a:solidFill>
              </a:rPr>
              <a:t>http://</a:t>
            </a:r>
            <a:r>
              <a:rPr lang="en-US" sz="1400" dirty="0" smtClean="0">
                <a:solidFill>
                  <a:schemeClr val="accent3"/>
                </a:solidFill>
              </a:rPr>
              <a:t>900igr.net/kartinki/istorija/Igra-Drevnjaja-Gretsija/051-Slovar-10-ballov.html</a:t>
            </a:r>
            <a:r>
              <a:rPr lang="ru-RU" sz="1400" dirty="0" smtClean="0">
                <a:solidFill>
                  <a:schemeClr val="accent3"/>
                </a:solidFill>
              </a:rPr>
              <a:t>;</a:t>
            </a:r>
            <a:r>
              <a:rPr lang="en-US" sz="1400" dirty="0" smtClean="0">
                <a:solidFill>
                  <a:schemeClr val="accent3"/>
                </a:solidFill>
              </a:rPr>
              <a:t> </a:t>
            </a:r>
            <a:r>
              <a:rPr lang="ru-RU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  <a:hlinkClick r:id="rId4"/>
              </a:rPr>
              <a:t>http://korabley.net/</a:t>
            </a:r>
            <a:r>
              <a:rPr lang="ru-RU" sz="1400" dirty="0" smtClean="0">
                <a:solidFill>
                  <a:schemeClr val="accent3"/>
                </a:solidFill>
              </a:rPr>
              <a:t>;</a:t>
            </a:r>
            <a:r>
              <a:rPr lang="en-US" sz="1400" dirty="0" smtClean="0">
                <a:solidFill>
                  <a:schemeClr val="accent3"/>
                </a:solidFill>
              </a:rPr>
              <a:t>http</a:t>
            </a:r>
            <a:r>
              <a:rPr lang="en-US" sz="1400" dirty="0">
                <a:solidFill>
                  <a:schemeClr val="accent3"/>
                </a:solidFill>
              </a:rPr>
              <a:t>://www.liveinternet.ru/showjournal.php?journalid=2936741&amp;tagid=1376293</a:t>
            </a:r>
            <a:r>
              <a:rPr lang="ru-RU" sz="1400" dirty="0" smtClean="0">
                <a:solidFill>
                  <a:schemeClr val="accent3"/>
                </a:solidFill>
                <a:latin typeface="arial"/>
              </a:rPr>
              <a:t>-     </a:t>
            </a:r>
          </a:p>
          <a:p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chemeClr val="tx2">
                    <a:lumMod val="95000"/>
                  </a:schemeClr>
                </a:solidFill>
                <a:latin typeface="arial"/>
              </a:rPr>
              <a:t>древние римляне –</a:t>
            </a:r>
            <a:r>
              <a:rPr lang="ru-RU" sz="1400" dirty="0" smtClean="0">
                <a:solidFill>
                  <a:schemeClr val="accent3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chemeClr val="accent3"/>
                </a:solidFill>
                <a:latin typeface="arial"/>
              </a:rPr>
              <a:t>http</a:t>
            </a:r>
            <a:r>
              <a:rPr lang="en-US" sz="1400" dirty="0">
                <a:solidFill>
                  <a:schemeClr val="accent3"/>
                </a:solidFill>
                <a:latin typeface="arial"/>
              </a:rPr>
              <a:t>://</a:t>
            </a:r>
            <a:r>
              <a:rPr lang="en-US" sz="1400" dirty="0" smtClean="0">
                <a:solidFill>
                  <a:schemeClr val="accent3"/>
                </a:solidFill>
                <a:latin typeface="arial"/>
              </a:rPr>
              <a:t>moikompas.ru/compas/ukrasheniya_tortov</a:t>
            </a:r>
            <a:r>
              <a:rPr lang="ru-RU" sz="1400" dirty="0" smtClean="0">
                <a:solidFill>
                  <a:schemeClr val="accent3"/>
                </a:solidFill>
                <a:latin typeface="arial"/>
              </a:rPr>
              <a:t>; </a:t>
            </a:r>
            <a:r>
              <a:rPr lang="en-US" sz="1400" dirty="0">
                <a:solidFill>
                  <a:schemeClr val="accent3"/>
                </a:solidFill>
                <a:latin typeface="arial"/>
              </a:rPr>
              <a:t>http://ru.wikipedia.org/wiki/%D0%90%D0%BD%D1%82%D0%B8%D1%87%D0%BD%D0%B0%D1%8F_%</a:t>
            </a:r>
            <a:r>
              <a:rPr lang="en-US" sz="1400" dirty="0" smtClean="0">
                <a:solidFill>
                  <a:schemeClr val="accent3"/>
                </a:solidFill>
                <a:latin typeface="arial"/>
              </a:rPr>
              <a:t>D0%BB%D0%B8%D1%82%D0%B5%D1%80%D0%B0%D1%82%D1%83%D1%80%D0%B0</a:t>
            </a:r>
            <a:r>
              <a:rPr lang="en-US" sz="1400" dirty="0">
                <a:solidFill>
                  <a:schemeClr val="accent3"/>
                </a:solidFill>
                <a:latin typeface="arial"/>
              </a:rPr>
              <a:t>; http://www.snowball.ru/rome2/?page=manual </a:t>
            </a:r>
            <a:r>
              <a:rPr lang="ru-RU" sz="1400" dirty="0" smtClean="0">
                <a:solidFill>
                  <a:schemeClr val="accent3"/>
                </a:solidFill>
              </a:rPr>
              <a:t>;  </a:t>
            </a:r>
            <a:r>
              <a:rPr lang="en-US" sz="1400" dirty="0" smtClean="0">
                <a:solidFill>
                  <a:schemeClr val="accent3"/>
                </a:solidFill>
                <a:hlinkClick r:id="rId5"/>
              </a:rPr>
              <a:t>http</a:t>
            </a:r>
            <a:r>
              <a:rPr lang="en-US" sz="1400" dirty="0">
                <a:solidFill>
                  <a:schemeClr val="accent3"/>
                </a:solidFill>
                <a:hlinkClick r:id="rId5"/>
              </a:rPr>
              <a:t>://</a:t>
            </a:r>
            <a:r>
              <a:rPr lang="en-US" sz="1400" dirty="0" smtClean="0">
                <a:solidFill>
                  <a:schemeClr val="accent3"/>
                </a:solidFill>
                <a:hlinkClick r:id="rId5"/>
              </a:rPr>
              <a:t>etiquetterules.ru/etiquette/102-vozniknovenie-etiketa.html</a:t>
            </a:r>
            <a:endParaRPr lang="ru-RU" sz="1400" dirty="0">
              <a:solidFill>
                <a:schemeClr val="accent3"/>
              </a:solidFill>
            </a:endParaRPr>
          </a:p>
          <a:p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Аристотель </a:t>
            </a:r>
            <a:r>
              <a:rPr lang="en-US" sz="1400" dirty="0" smtClean="0">
                <a:solidFill>
                  <a:schemeClr val="accent3"/>
                </a:solidFill>
                <a:hlinkClick r:id="rId2"/>
              </a:rPr>
              <a:t>http</a:t>
            </a:r>
            <a:r>
              <a:rPr lang="en-US" sz="1400" dirty="0">
                <a:solidFill>
                  <a:schemeClr val="accent3"/>
                </a:solidFill>
                <a:hlinkClick r:id="rId2"/>
              </a:rPr>
              <a:t>://ru.wikipedia.org/wiki/%D0%90%D0%BD%D1%82%D0%B8%D1%87%D0%BD%D0%B0%D1%8F_%</a:t>
            </a:r>
            <a:r>
              <a:rPr lang="en-US" sz="1400" dirty="0" smtClean="0">
                <a:solidFill>
                  <a:schemeClr val="accent3"/>
                </a:solidFill>
                <a:hlinkClick r:id="rId2"/>
              </a:rPr>
              <a:t>D0%BB%D0%B8%D1%82%D0%B5%D1%80%D0%B0%D1%82%D1%83%D1%80%D0%B0</a:t>
            </a:r>
            <a:r>
              <a:rPr lang="ru-RU" sz="1400" dirty="0" smtClean="0">
                <a:solidFill>
                  <a:schemeClr val="accent3"/>
                </a:solidFill>
              </a:rPr>
              <a:t>; </a:t>
            </a:r>
            <a:r>
              <a:rPr lang="en-US" sz="1400" dirty="0" smtClean="0">
                <a:solidFill>
                  <a:schemeClr val="accent3"/>
                </a:solidFill>
              </a:rPr>
              <a:t>http</a:t>
            </a:r>
            <a:r>
              <a:rPr lang="en-US" sz="1400" dirty="0">
                <a:solidFill>
                  <a:schemeClr val="accent3"/>
                </a:solidFill>
              </a:rPr>
              <a:t>://greeceinrussian.blogspot.com/search/label/%D0%9A%D1%83%D0%BB%D1%8C%D1%82%D1%83%D1%80%D0%B0</a:t>
            </a:r>
            <a:r>
              <a:rPr lang="ru-RU" sz="1400" dirty="0" smtClean="0">
                <a:solidFill>
                  <a:schemeClr val="accent3"/>
                </a:solidFill>
              </a:rPr>
              <a:t>;  </a:t>
            </a:r>
            <a:r>
              <a:rPr lang="en-US" sz="1400" dirty="0" smtClean="0">
                <a:solidFill>
                  <a:schemeClr val="accent3"/>
                </a:solidFill>
              </a:rPr>
              <a:t>http</a:t>
            </a:r>
            <a:r>
              <a:rPr lang="en-US" sz="1400" dirty="0">
                <a:solidFill>
                  <a:schemeClr val="accent3"/>
                </a:solidFill>
              </a:rPr>
              <a:t>://www.liveinternet.ru/showjournal.php?journalid=2936741&amp;tagid=1376293;</a:t>
            </a:r>
            <a:r>
              <a:rPr lang="ru-RU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>
                <a:solidFill>
                  <a:schemeClr val="accent3"/>
                </a:solidFill>
                <a:hlinkClick r:id="rId6"/>
              </a:rPr>
              <a:t>http://</a:t>
            </a:r>
            <a:r>
              <a:rPr lang="en-US" sz="1400" dirty="0" smtClean="0">
                <a:solidFill>
                  <a:schemeClr val="accent3"/>
                </a:solidFill>
                <a:hlinkClick r:id="rId6"/>
              </a:rPr>
              <a:t>www.phyzika.ru/aristotelFizika.html</a:t>
            </a:r>
            <a:endParaRPr lang="ru-RU" sz="1400" dirty="0" smtClean="0">
              <a:solidFill>
                <a:schemeClr val="accent3"/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95000"/>
                  </a:schemeClr>
                </a:solidFill>
              </a:rPr>
              <a:t> Архаика -</a:t>
            </a:r>
            <a:r>
              <a:rPr lang="en-US" sz="1400" dirty="0">
                <a:solidFill>
                  <a:schemeClr val="accent3"/>
                </a:solidFill>
              </a:rPr>
              <a:t>http://to-name.ru/chast_ob/oglavl.htm</a:t>
            </a:r>
            <a:r>
              <a:rPr lang="ru-RU" sz="1400" dirty="0" smtClean="0">
                <a:solidFill>
                  <a:schemeClr val="accent3"/>
                </a:solidFill>
              </a:rPr>
              <a:t>;</a:t>
            </a:r>
            <a:r>
              <a:rPr lang="en-US" sz="1400" dirty="0">
                <a:solidFill>
                  <a:schemeClr val="accent3"/>
                </a:solidFill>
              </a:rPr>
              <a:t> </a:t>
            </a:r>
            <a:r>
              <a:rPr lang="ru-RU" sz="1400" dirty="0" smtClean="0">
                <a:solidFill>
                  <a:schemeClr val="accent3"/>
                </a:solidFill>
              </a:rPr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http</a:t>
            </a:r>
            <a:r>
              <a:rPr lang="en-US" sz="1400" dirty="0">
                <a:solidFill>
                  <a:schemeClr val="accent3"/>
                </a:solidFill>
              </a:rPr>
              <a:t>://alphabook.ru/?page_id=2632</a:t>
            </a:r>
            <a:r>
              <a:rPr lang="ru-RU" sz="1400" dirty="0" smtClean="0">
                <a:solidFill>
                  <a:schemeClr val="accent3"/>
                </a:solidFill>
              </a:rPr>
              <a:t>; </a:t>
            </a:r>
            <a:r>
              <a:rPr lang="en-US" sz="1400" dirty="0">
                <a:solidFill>
                  <a:schemeClr val="accent3"/>
                </a:solidFill>
              </a:rPr>
              <a:t>http://martand.ru/index.php?option=com_k2&amp;view=itemlist&amp;layout=category&amp;task=category&amp;id=8&amp;Itemid=64</a:t>
            </a:r>
            <a:endParaRPr lang="ru-RU" sz="1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2">
                    <a:lumMod val="95000"/>
                  </a:schemeClr>
                </a:solidFill>
              </a:rPr>
              <a:t> 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69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- Классика </a:t>
            </a:r>
            <a:r>
              <a:rPr lang="ru-RU" sz="5600" dirty="0" smtClean="0"/>
              <a:t>-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http://lepet2004.narod.ru/Queer/html/1_31.html</a:t>
            </a:r>
            <a:r>
              <a:rPr lang="ru-RU" sz="5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600" dirty="0" smtClean="0">
                <a:hlinkClick r:id="rId2"/>
              </a:rPr>
              <a:t>http</a:t>
            </a:r>
            <a:r>
              <a:rPr lang="en-US" sz="5600" dirty="0">
                <a:hlinkClick r:id="rId2"/>
              </a:rPr>
              <a:t>://ru.wikipedia.org/wiki/%D0%90%D0%BD%D1%82%D0%B8%D1%87%D0%BD%D0%B0%D1%8F_%</a:t>
            </a:r>
            <a:r>
              <a:rPr lang="en-US" sz="5600" dirty="0" smtClean="0">
                <a:hlinkClick r:id="rId2"/>
              </a:rPr>
              <a:t>D0%BB%D0%B8%D1%82%D0%B5%D1%80%D0%B0%D1%82%D1%83%D1%80%D0%B0</a:t>
            </a:r>
            <a:r>
              <a:rPr lang="ru-RU" sz="5600" dirty="0" smtClean="0"/>
              <a:t>; </a:t>
            </a:r>
            <a:r>
              <a:rPr lang="en-US" sz="5600" dirty="0">
                <a:hlinkClick r:id="rId3"/>
              </a:rPr>
              <a:t>http://</a:t>
            </a:r>
            <a:r>
              <a:rPr lang="en-US" sz="5600" dirty="0" smtClean="0">
                <a:hlinkClick r:id="rId3"/>
              </a:rPr>
              <a:t>ugabuga.ru/view_drev_mif.php?id=4915</a:t>
            </a:r>
            <a:r>
              <a:rPr lang="ru-RU" sz="5600" dirty="0" smtClean="0"/>
              <a:t>; </a:t>
            </a:r>
            <a:r>
              <a:rPr lang="en-US" sz="5600" dirty="0">
                <a:hlinkClick r:id="rId4"/>
              </a:rPr>
              <a:t>http://www.bu.edu/admissions</a:t>
            </a:r>
            <a:r>
              <a:rPr lang="en-US" sz="5600" dirty="0" smtClean="0">
                <a:hlinkClick r:id="rId4"/>
              </a:rPr>
              <a:t>/</a:t>
            </a:r>
            <a:r>
              <a:rPr lang="ru-RU" sz="5600" dirty="0" smtClean="0"/>
              <a:t>; </a:t>
            </a:r>
            <a:r>
              <a:rPr lang="ru-RU" sz="5600" dirty="0" smtClean="0">
                <a:hlinkClick r:id="rId5"/>
              </a:rPr>
              <a:t>http</a:t>
            </a:r>
            <a:r>
              <a:rPr lang="ru-RU" sz="5600" dirty="0">
                <a:hlinkClick r:id="rId5"/>
              </a:rPr>
              <a:t>://www.liveinternet.ru/showjournal.php?journalid=2936741&amp;tagid=1376293</a:t>
            </a:r>
            <a:r>
              <a:rPr lang="ru-RU" sz="5600" dirty="0" smtClean="0"/>
              <a:t>; </a:t>
            </a:r>
            <a:r>
              <a:rPr lang="en-US" sz="5600" dirty="0">
                <a:hlinkClick r:id="rId6"/>
              </a:rPr>
              <a:t>http://</a:t>
            </a:r>
            <a:r>
              <a:rPr lang="en-US" sz="5600" dirty="0" smtClean="0">
                <a:hlinkClick r:id="rId6"/>
              </a:rPr>
              <a:t>www.imagination.com/moonstruck/clsc13.htm</a:t>
            </a:r>
            <a:r>
              <a:rPr lang="ru-RU" sz="5600" dirty="0" smtClean="0"/>
              <a:t>;</a:t>
            </a:r>
            <a:r>
              <a:rPr lang="en-US" sz="5600" dirty="0"/>
              <a:t> </a:t>
            </a:r>
            <a:r>
              <a:rPr lang="en-US" sz="5600" dirty="0">
                <a:hlinkClick r:id="rId7"/>
              </a:rPr>
              <a:t>http://</a:t>
            </a:r>
            <a:r>
              <a:rPr lang="en-US" sz="5600" dirty="0" smtClean="0">
                <a:hlinkClick r:id="rId7"/>
              </a:rPr>
              <a:t>www.nntu.ru/RUS/biblioteka/resyrs/student_filosof/zan2/geraklit.htm</a:t>
            </a:r>
            <a:endParaRPr lang="ru-RU" sz="5600" dirty="0"/>
          </a:p>
          <a:p>
            <a:r>
              <a:rPr lang="ru-RU" sz="5600" dirty="0"/>
              <a:t> - Эллинизм </a:t>
            </a:r>
            <a:r>
              <a:rPr lang="ru-RU" sz="5600" dirty="0" smtClean="0"/>
              <a:t>-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http://ru.wikipedia.org/wiki/%D0%90%D0%BD%D1%82%D0%B8%D1%87%D0%BD%D0%B0%D1%8F_%D0%BB%D0%B8%D1%82%D0%B5%D1%80%D0%B0%D1%82%D1%83%D1%80%D0%B0</a:t>
            </a:r>
            <a:r>
              <a:rPr lang="ru-RU" sz="5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http://www.google.ru/imgres?q=</a:t>
            </a:r>
            <a:r>
              <a:rPr lang="ru-RU" sz="5600" dirty="0" err="1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каллимах+из+кирены</a:t>
            </a:r>
            <a:r>
              <a:rPr lang="ru-RU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&amp;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hl=</a:t>
            </a:r>
            <a:r>
              <a:rPr lang="en-US" sz="5600" dirty="0" err="1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ru&amp;newwindow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=1&amp;biw=935&amp;bih=938&amp;tbm=</a:t>
            </a:r>
            <a:r>
              <a:rPr lang="en-US" sz="5600" dirty="0" err="1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isch&amp;tbnid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=o8e4XT14NsERIM:&amp;</a:t>
            </a:r>
            <a:r>
              <a:rPr lang="en-US" sz="5600" dirty="0" err="1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imgrefurl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=http://</a:t>
            </a:r>
            <a:r>
              <a:rPr lang="en-US" sz="56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8"/>
              </a:rPr>
              <a:t>antic-write</a:t>
            </a:r>
            <a:r>
              <a:rPr lang="ru-RU" sz="5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 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http://</a:t>
            </a:r>
            <a:r>
              <a:rPr lang="en-US" sz="56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9"/>
              </a:rPr>
              <a:t>lib.rus.ec/b/145796/read</a:t>
            </a:r>
            <a:r>
              <a:rPr lang="ru-RU" sz="5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;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10"/>
              </a:rPr>
              <a:t>http://dic.academic.ru/dic.nsf/enc_colier/4825/%</a:t>
            </a:r>
            <a:r>
              <a:rPr lang="en-US" sz="56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10"/>
              </a:rPr>
              <a:t>D0%9C%D0%95%D0%9D%D0%90%D0%9D%D0%94%D0%A0</a:t>
            </a:r>
            <a:endParaRPr lang="ru-RU" sz="5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5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600" dirty="0" smtClean="0"/>
              <a:t>- </a:t>
            </a:r>
            <a:r>
              <a:rPr lang="ru-RU" sz="5600" dirty="0"/>
              <a:t>Эпоха Рима - </a:t>
            </a:r>
            <a:r>
              <a:rPr lang="en-US" sz="5600" dirty="0">
                <a:hlinkClick r:id="rId11"/>
              </a:rPr>
              <a:t>http://</a:t>
            </a:r>
            <a:r>
              <a:rPr lang="en-US" sz="5600" dirty="0" smtClean="0">
                <a:hlinkClick r:id="rId11"/>
              </a:rPr>
              <a:t>newreferati.ru/publ/abramov_fedor/plutarkh/456</a:t>
            </a:r>
            <a:r>
              <a:rPr lang="ru-RU" sz="5600" dirty="0" smtClean="0"/>
              <a:t>;</a:t>
            </a:r>
            <a:r>
              <a:rPr lang="en-US" sz="5600" dirty="0"/>
              <a:t> </a:t>
            </a:r>
            <a:r>
              <a:rPr lang="en-US" sz="5600" dirty="0">
                <a:hlinkClick r:id="rId12"/>
              </a:rPr>
              <a:t>http://mudrageli.ru/25-a.html</a:t>
            </a:r>
            <a:r>
              <a:rPr lang="ru-RU" sz="5600" dirty="0" smtClean="0"/>
              <a:t>; </a:t>
            </a:r>
            <a:r>
              <a:rPr lang="en-US" sz="5600" dirty="0">
                <a:hlinkClick r:id="rId13"/>
              </a:rPr>
              <a:t>http://briefly.ru/lukian</a:t>
            </a:r>
            <a:r>
              <a:rPr lang="en-US" sz="5600" dirty="0" smtClean="0">
                <a:hlinkClick r:id="rId13"/>
              </a:rPr>
              <a:t>/</a:t>
            </a:r>
            <a:r>
              <a:rPr lang="ru-RU" sz="5600" dirty="0" smtClean="0"/>
              <a:t>; </a:t>
            </a:r>
            <a:r>
              <a:rPr lang="en-US" sz="5600" dirty="0">
                <a:hlinkClick r:id="rId14"/>
              </a:rPr>
              <a:t>http://www.biografguru.ru/about/katull/?</a:t>
            </a:r>
            <a:r>
              <a:rPr lang="en-US" sz="5600" dirty="0" smtClean="0">
                <a:hlinkClick r:id="rId14"/>
              </a:rPr>
              <a:t>q=3277</a:t>
            </a:r>
            <a:r>
              <a:rPr lang="ru-RU" sz="5600" dirty="0" smtClean="0"/>
              <a:t>; </a:t>
            </a:r>
            <a:r>
              <a:rPr lang="en-US" sz="5600" dirty="0" smtClean="0">
                <a:hlinkClick r:id="rId15"/>
              </a:rPr>
              <a:t>http</a:t>
            </a:r>
            <a:r>
              <a:rPr lang="en-US" sz="5600" dirty="0">
                <a:hlinkClick r:id="rId15"/>
              </a:rPr>
              <a:t>://www.pravenc.ru/text/150393.html</a:t>
            </a:r>
            <a:r>
              <a:rPr lang="ru-RU" sz="5600" dirty="0" smtClean="0"/>
              <a:t>; </a:t>
            </a:r>
            <a:r>
              <a:rPr lang="en-US" sz="5600" dirty="0" smtClean="0">
                <a:hlinkClick r:id="rId16"/>
              </a:rPr>
              <a:t>http</a:t>
            </a:r>
            <a:r>
              <a:rPr lang="en-US" sz="5600" dirty="0">
                <a:hlinkClick r:id="rId16"/>
              </a:rPr>
              <a:t>://</a:t>
            </a:r>
            <a:r>
              <a:rPr lang="en-US" sz="5600" dirty="0" smtClean="0">
                <a:hlinkClick r:id="rId16"/>
              </a:rPr>
              <a:t>abook-club.ru/index.php/t40120.html</a:t>
            </a:r>
            <a:r>
              <a:rPr lang="en-US" sz="5600" dirty="0">
                <a:hlinkClick r:id="rId16"/>
              </a:rPr>
              <a:t>http://antic-writers.info/post_1259392733.html</a:t>
            </a:r>
            <a:r>
              <a:rPr lang="ru-RU" sz="5600" dirty="0" smtClean="0"/>
              <a:t>;</a:t>
            </a:r>
            <a:r>
              <a:rPr lang="en-US" sz="5600" dirty="0"/>
              <a:t> </a:t>
            </a:r>
            <a:r>
              <a:rPr lang="en-US" sz="5600" dirty="0">
                <a:hlinkClick r:id="rId17"/>
              </a:rPr>
              <a:t>http://</a:t>
            </a:r>
            <a:r>
              <a:rPr lang="en-US" sz="5600" dirty="0" smtClean="0">
                <a:hlinkClick r:id="rId17"/>
              </a:rPr>
              <a:t>izoselfportrait.narod.ru/index1.html</a:t>
            </a:r>
            <a:r>
              <a:rPr lang="en-US" sz="5600" dirty="0">
                <a:hlinkClick r:id="rId17"/>
              </a:rPr>
              <a:t>http://</a:t>
            </a:r>
            <a:r>
              <a:rPr lang="en-US" sz="5600" dirty="0" smtClean="0">
                <a:hlinkClick r:id="rId17"/>
              </a:rPr>
              <a:t>eko-products.ru/yuvenal.html</a:t>
            </a:r>
            <a:r>
              <a:rPr lang="en-US" sz="5600" dirty="0">
                <a:hlinkClick r:id="rId17"/>
              </a:rPr>
              <a:t>http://lossofsoul.com/DEPRESSION/Greats/they.htm</a:t>
            </a:r>
            <a:r>
              <a:rPr lang="ru-RU" sz="5600" dirty="0" smtClean="0"/>
              <a:t>;</a:t>
            </a:r>
            <a:r>
              <a:rPr lang="en-US" sz="5600" dirty="0"/>
              <a:t> </a:t>
            </a:r>
            <a:r>
              <a:rPr lang="en-US" sz="5600" dirty="0">
                <a:hlinkClick r:id="rId18"/>
              </a:rPr>
              <a:t>http://</a:t>
            </a:r>
            <a:r>
              <a:rPr lang="en-US" sz="5600" dirty="0" smtClean="0">
                <a:hlinkClick r:id="rId18"/>
              </a:rPr>
              <a:t>lib.liim.ru/authors/p-080.html</a:t>
            </a:r>
            <a:endParaRPr lang="ru-RU" sz="5600" dirty="0" smtClean="0"/>
          </a:p>
          <a:p>
            <a:r>
              <a:rPr lang="ru-RU" sz="5600" dirty="0" smtClean="0"/>
              <a:t> - </a:t>
            </a:r>
            <a:r>
              <a:rPr lang="ru-RU" sz="5600" dirty="0"/>
              <a:t>Переход к средневековью </a:t>
            </a:r>
            <a:r>
              <a:rPr lang="ru-RU" sz="5600" dirty="0" smtClean="0"/>
              <a:t>-</a:t>
            </a:r>
            <a:r>
              <a:rPr lang="en-US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http://exorcist.dp.ua/voskresnaya-shkola/http://ru.wikipedia.org/wiki/%D0%90%D0%BD%D1%82%D0%B8%D1%87%D0%BD%D0%B0%D1%8F_%D0%BB%D0%B8%D1%82%D0%B5%D1%80%D0%B0%D1%82%D1%83%D1%80%D0%B0</a:t>
            </a:r>
            <a:r>
              <a:rPr lang="ru-RU" sz="5600" dirty="0" smtClean="0"/>
              <a:t>;</a:t>
            </a:r>
            <a:r>
              <a:rPr lang="en-US" sz="5600" dirty="0"/>
              <a:t> </a:t>
            </a:r>
            <a:r>
              <a:rPr lang="en-US" sz="5600" dirty="0">
                <a:hlinkClick r:id="rId19"/>
              </a:rPr>
              <a:t>http://www.vokrugsveta.ru/encyclopedia/index.php?title=%D0%9A%D0%B0%D1%82%D0%BE%D0%BB%D0%B8%D0%BA%D0%B8</a:t>
            </a:r>
            <a:r>
              <a:rPr lang="ru-RU" sz="5600" dirty="0" smtClean="0"/>
              <a:t>; </a:t>
            </a:r>
            <a:r>
              <a:rPr lang="en-US" sz="5600" dirty="0">
                <a:hlinkClick r:id="rId5"/>
              </a:rPr>
              <a:t>http://</a:t>
            </a:r>
            <a:r>
              <a:rPr lang="en-US" sz="5600" dirty="0" smtClean="0">
                <a:hlinkClick r:id="rId5"/>
              </a:rPr>
              <a:t>www.liveinternet.ru/showjournal.php?journalid=2936741&amp;tagid=1376293</a:t>
            </a:r>
            <a:endParaRPr lang="ru-RU" sz="56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14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Античная литература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1(обзорный)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477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Античная литература (от лат. </a:t>
            </a:r>
            <a:r>
              <a:rPr lang="ru-RU" sz="2800" dirty="0" err="1" smtClean="0"/>
              <a:t>Antiquus</a:t>
            </a:r>
            <a:r>
              <a:rPr lang="ru-RU" sz="2800" dirty="0" smtClean="0"/>
              <a:t> - древний)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7853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Литература древних греков и римлян, которая развивалась в бассейне Средиземного моря (на Балканском и </a:t>
            </a:r>
            <a:r>
              <a:rPr lang="ru-RU" sz="1800" dirty="0" err="1" smtClean="0"/>
              <a:t>Апеннинском</a:t>
            </a:r>
            <a:r>
              <a:rPr lang="ru-RU" sz="1800" dirty="0" smtClean="0"/>
              <a:t> полуостровах и на прилегающих островах и побережьях). Ее письменные памятники, созданные на диалектах греческого языка и латыни , относятся к 1 тысячелетию до н.э. и началу 1 тысячелетия н.э. </a:t>
            </a:r>
            <a:endParaRPr lang="ru-RU" sz="1800" dirty="0"/>
          </a:p>
          <a:p>
            <a:r>
              <a:rPr lang="ru-RU" sz="1800" b="1" i="1" dirty="0" err="1" smtClean="0"/>
              <a:t>Апеннинский</a:t>
            </a:r>
            <a:r>
              <a:rPr lang="ru-RU" sz="1800" b="1" i="1" dirty="0" smtClean="0"/>
              <a:t> полуостров                  Балканский полуостров</a:t>
            </a:r>
            <a:endParaRPr lang="ru-RU" sz="1800" b="1" i="1" dirty="0"/>
          </a:p>
        </p:txBody>
      </p:sp>
      <p:pic>
        <p:nvPicPr>
          <p:cNvPr id="1026" name="Picture 2" descr="C:\Users\кампутер на\Desktop\300px-Satellite_image_of_Italy_in_March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4370"/>
            <a:ext cx="2996110" cy="281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кампутер на\Desktop\350px-Balkan_top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2032"/>
            <a:ext cx="3080841" cy="281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84152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кампутер на\Desktop\nice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85126"/>
            <a:ext cx="1761257" cy="180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ea typeface="Calibri"/>
                <a:cs typeface="Times New Roman"/>
              </a:rPr>
              <a:t>Античная литература состоит из двух национальных литератур: древнегреческой и древнеримской. Исторически греческая литература предшествовала римской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8404" y="1700808"/>
            <a:ext cx="3200400" cy="4525963"/>
          </a:xfrm>
        </p:spPr>
        <p:txBody>
          <a:bodyPr/>
          <a:lstStyle/>
          <a:p>
            <a:r>
              <a:rPr lang="ru-RU" b="1" i="1" dirty="0" smtClean="0"/>
              <a:t>Древние греки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Древние римляне</a:t>
            </a:r>
            <a:endParaRPr lang="ru-RU" b="1" i="1" dirty="0"/>
          </a:p>
        </p:txBody>
      </p:sp>
      <p:pic>
        <p:nvPicPr>
          <p:cNvPr id="2050" name="Picture 2" descr="C:\Users\кампутер на\Desktop\0023-028-Slovar-10-ball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9068"/>
            <a:ext cx="1853136" cy="125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мпутер на\Desktop\delfy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184" y="2858268"/>
            <a:ext cx="1950255" cy="1236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мпутер на\Desktop\63954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9238"/>
            <a:ext cx="3543268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8632"/>
            <a:ext cx="1796446" cy="1434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ампутер на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5604"/>
            <a:ext cx="1368152" cy="1993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ампутер на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394" y="5301208"/>
            <a:ext cx="2082506" cy="137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ампутер на\Desktop\68671653_1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543" y="3751556"/>
            <a:ext cx="1872208" cy="1341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560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94167"/>
            <a:ext cx="3384376" cy="9703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Эстетическая наука античности определила три основные литературные рода:  </a:t>
            </a:r>
            <a:r>
              <a:rPr lang="ru-RU" dirty="0" smtClean="0"/>
              <a:t>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476672"/>
            <a:ext cx="5338763" cy="5236741"/>
          </a:xfrm>
        </p:spPr>
        <p:txBody>
          <a:bodyPr/>
          <a:lstStyle/>
          <a:p>
            <a:r>
              <a:rPr lang="ru-RU" b="1" i="1" dirty="0" smtClean="0"/>
              <a:t>Аристотель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2830088" cy="5257800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i="1" dirty="0" smtClean="0"/>
              <a:t>эпос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8000" b="1" i="1" dirty="0" smtClean="0"/>
              <a:t> </a:t>
            </a:r>
            <a:r>
              <a:rPr lang="ru-RU" sz="7000" b="1" i="1" dirty="0" smtClean="0"/>
              <a:t>лирика</a:t>
            </a:r>
          </a:p>
          <a:p>
            <a:endParaRPr lang="ru-RU" sz="8000" b="1" i="1" dirty="0"/>
          </a:p>
          <a:p>
            <a:endParaRPr lang="ru-RU" sz="8000" b="1" i="1" dirty="0" smtClean="0"/>
          </a:p>
          <a:p>
            <a:r>
              <a:rPr lang="ru-RU" sz="7000" b="1" i="1" dirty="0" smtClean="0"/>
              <a:t>драма</a:t>
            </a:r>
            <a:r>
              <a:rPr lang="ru-RU" sz="8000" b="1" i="1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b="1" i="1" dirty="0" smtClean="0"/>
              <a:t>драму </a:t>
            </a:r>
            <a:endParaRPr lang="ru-RU" sz="1800" b="1" i="1" dirty="0"/>
          </a:p>
        </p:txBody>
      </p:sp>
      <p:pic>
        <p:nvPicPr>
          <p:cNvPr id="3074" name="Picture 2" descr="C:\Users\кампутер на\Desktop\arist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3488"/>
            <a:ext cx="1800200" cy="2343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мпутер на\Desktop\200px-Aristotle_Altemps_Inv8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72"/>
            <a:ext cx="1321320" cy="1772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мпутер на\Desktop\7b865a831c8fb24446c6de3bb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3023679" cy="1942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мпутер на\Desktop\pic-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944216" cy="2544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957" y="1700808"/>
            <a:ext cx="1048203" cy="1280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кампутер на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74828"/>
            <a:ext cx="1233488" cy="923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кампутер на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006" y="5336170"/>
            <a:ext cx="1378051" cy="1076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70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С</a:t>
            </a:r>
            <a:r>
              <a:rPr lang="ru-RU" dirty="0" smtClean="0">
                <a:ea typeface="Calibri"/>
                <a:cs typeface="Times New Roman"/>
              </a:rPr>
              <a:t>пецифические черты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Для античной литературы, как и для каждой литературы, берущей свое начало от родового общества, характерны специфические черты, резко отличающие ее от современного искусства.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Древнейшие формы литературы связаны с мифом, магией, религиозным культом, ритуалом. Пережитки этой связи можно наблюдать в литературе античности вплоть до времен ее упадка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Античной литературе присущи публичные формы существования. Ее наивысший расцвет приходится на </a:t>
            </a:r>
            <a:r>
              <a:rPr lang="ru-RU" dirty="0" err="1">
                <a:ea typeface="Calibri"/>
                <a:cs typeface="Times New Roman"/>
              </a:rPr>
              <a:t>докнижную</a:t>
            </a:r>
            <a:r>
              <a:rPr lang="ru-RU" dirty="0">
                <a:ea typeface="Calibri"/>
                <a:cs typeface="Times New Roman"/>
              </a:rPr>
              <a:t> эпоху. Поэтому название «литература» к ней применяется с определенным элементом исторической условности. Однако именно это обстоятельство обусловило традицию включать в литературную сферу также достижения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театра</a:t>
            </a:r>
            <a:r>
              <a:rPr lang="ru-RU" dirty="0">
                <a:ea typeface="Calibri"/>
                <a:cs typeface="Times New Roman"/>
              </a:rPr>
              <a:t>. Лишь в конце античности появляется такой </a:t>
            </a:r>
            <a:r>
              <a:rPr lang="ru-RU" dirty="0" smtClean="0">
                <a:ea typeface="Calibri"/>
                <a:cs typeface="Times New Roman"/>
              </a:rPr>
              <a:t>                                  «</a:t>
            </a:r>
            <a:r>
              <a:rPr lang="ru-RU" dirty="0">
                <a:ea typeface="Calibri"/>
                <a:cs typeface="Times New Roman"/>
              </a:rPr>
              <a:t>книжный» жанр, как роман, предназначенный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       для персонального </a:t>
            </a:r>
            <a:r>
              <a:rPr lang="ru-RU" dirty="0">
                <a:ea typeface="Calibri"/>
                <a:cs typeface="Times New Roman"/>
              </a:rPr>
              <a:t>чтения. Тогда же закладываются </a:t>
            </a:r>
            <a:r>
              <a:rPr lang="ru-RU" dirty="0" smtClean="0">
                <a:ea typeface="Calibri"/>
                <a:cs typeface="Times New Roman"/>
              </a:rPr>
              <a:t>                                    первые </a:t>
            </a:r>
            <a:r>
              <a:rPr lang="ru-RU" dirty="0">
                <a:ea typeface="Calibri"/>
                <a:cs typeface="Times New Roman"/>
              </a:rPr>
              <a:t>традиции оформления книги (сначала в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     виде </a:t>
            </a:r>
            <a:r>
              <a:rPr lang="ru-RU" dirty="0">
                <a:ea typeface="Calibri"/>
                <a:cs typeface="Times New Roman"/>
              </a:rPr>
              <a:t>свитка, а затем тетради), включая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     иллюстрации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кампутер 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1903849" cy="1611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39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err="1" smtClean="0"/>
              <a:t>Гекза́метр</a:t>
            </a:r>
            <a:r>
              <a:rPr lang="ru-RU" sz="3100" b="1" dirty="0" smtClean="0"/>
              <a:t> - </a:t>
            </a:r>
            <a:r>
              <a:rPr lang="ru-RU" sz="3100" i="1" dirty="0" smtClean="0"/>
              <a:t>дактило-хореический </a:t>
            </a:r>
            <a:r>
              <a:rPr lang="ru-RU" sz="3100" i="1" dirty="0"/>
              <a:t>размер, </a:t>
            </a:r>
            <a:r>
              <a:rPr lang="ru-RU" sz="3100" i="1" dirty="0" err="1"/>
              <a:t>шестеромерный</a:t>
            </a:r>
            <a:r>
              <a:rPr lang="ru-RU" sz="3100" i="1" dirty="0"/>
              <a:t> стих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4500" dirty="0">
                <a:ea typeface="Calibri"/>
                <a:cs typeface="Times New Roman"/>
              </a:rPr>
              <a:t>Определенной связью с магией можно объяснить чрезвычайную распространенность стихотворной формы, которая буквально царила во всей античной литературе. Эпос произвел традиционный неторопливый размер </a:t>
            </a:r>
            <a:r>
              <a:rPr lang="ru-RU" sz="4500" b="1" dirty="0" smtClean="0">
                <a:ea typeface="Calibri"/>
                <a:cs typeface="Times New Roman"/>
              </a:rPr>
              <a:t>гекзаметр</a:t>
            </a:r>
          </a:p>
          <a:p>
            <a:pPr fontAlgn="base"/>
            <a:endParaRPr lang="ru-RU" dirty="0" smtClean="0">
              <a:ea typeface="Calibri"/>
              <a:cs typeface="Times New Roman"/>
            </a:endParaRPr>
          </a:p>
          <a:p>
            <a:pPr fontAlgn="base"/>
            <a:r>
              <a:rPr lang="ru-RU" i="1" dirty="0" smtClean="0"/>
              <a:t> </a:t>
            </a:r>
            <a:r>
              <a:rPr lang="ru-RU" sz="4000" i="1" dirty="0"/>
              <a:t>Гнев, богиня, воспой Ахиллеса, </a:t>
            </a:r>
            <a:r>
              <a:rPr lang="ru-RU" sz="4000" i="1" dirty="0" err="1"/>
              <a:t>Пелеева</a:t>
            </a:r>
            <a:r>
              <a:rPr lang="ru-RU" sz="4000" i="1" dirty="0"/>
              <a:t> сына, </a:t>
            </a:r>
            <a:br>
              <a:rPr lang="ru-RU" sz="4000" i="1" dirty="0"/>
            </a:br>
            <a:r>
              <a:rPr lang="ru-RU" sz="4000" i="1" dirty="0"/>
              <a:t>Грозный, который </a:t>
            </a:r>
            <a:r>
              <a:rPr lang="ru-RU" sz="4000" i="1" dirty="0" err="1"/>
              <a:t>ахеянам</a:t>
            </a:r>
            <a:r>
              <a:rPr lang="ru-RU" sz="4000" i="1" dirty="0"/>
              <a:t> тысячи бедствий </a:t>
            </a:r>
            <a:r>
              <a:rPr lang="ru-RU" sz="4000" i="1" dirty="0" err="1"/>
              <a:t>соделал</a:t>
            </a:r>
            <a:r>
              <a:rPr lang="ru-RU" sz="4000" i="1" dirty="0"/>
              <a:t>:</a:t>
            </a:r>
            <a:br>
              <a:rPr lang="ru-RU" sz="4000" i="1" dirty="0"/>
            </a:br>
            <a:r>
              <a:rPr lang="ru-RU" sz="4000" i="1" dirty="0"/>
              <a:t>Многие души могучие славных героев низринул</a:t>
            </a:r>
            <a:br>
              <a:rPr lang="ru-RU" sz="4000" i="1" dirty="0"/>
            </a:br>
            <a:r>
              <a:rPr lang="ru-RU" sz="4000" i="1" dirty="0"/>
              <a:t>В мрачный Аид и самих распростер их в корысть плотоядным </a:t>
            </a:r>
            <a:br>
              <a:rPr lang="ru-RU" sz="4000" i="1" dirty="0"/>
            </a:br>
            <a:r>
              <a:rPr lang="ru-RU" sz="4000" i="1" dirty="0"/>
              <a:t>Птицам окрестным и псам (</a:t>
            </a:r>
            <a:r>
              <a:rPr lang="ru-RU" sz="4000" i="1" dirty="0" err="1"/>
              <a:t>совершалася</a:t>
            </a:r>
            <a:r>
              <a:rPr lang="ru-RU" sz="4000" i="1" dirty="0"/>
              <a:t> </a:t>
            </a:r>
            <a:r>
              <a:rPr lang="ru-RU" sz="4000" i="1" dirty="0" err="1"/>
              <a:t>Зевсова</a:t>
            </a:r>
            <a:r>
              <a:rPr lang="ru-RU" sz="4000" i="1" dirty="0"/>
              <a:t> воля), </a:t>
            </a:r>
            <a:r>
              <a:rPr lang="ru-RU" sz="4000" dirty="0"/>
              <a:t>—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С оного дня, как, воздвигшие спор, воспылали </a:t>
            </a:r>
            <a:r>
              <a:rPr lang="ru-RU" sz="4000" i="1" dirty="0" err="1"/>
              <a:t>враждою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Пастырь народов </a:t>
            </a:r>
            <a:r>
              <a:rPr lang="ru-RU" sz="4000" i="1" dirty="0" err="1"/>
              <a:t>Атрид</a:t>
            </a:r>
            <a:r>
              <a:rPr lang="ru-RU" sz="4000" i="1" dirty="0"/>
              <a:t> и герой Ахиллес благородный.</a:t>
            </a:r>
            <a:endParaRPr lang="ru-RU" sz="4000" dirty="0"/>
          </a:p>
          <a:p>
            <a:pPr fontAlgn="base"/>
            <a:r>
              <a:rPr lang="ru-RU" sz="4000" dirty="0"/>
              <a:t>(Гомер «Илиада». Пер. Н. </a:t>
            </a:r>
            <a:r>
              <a:rPr lang="ru-RU" sz="4000" dirty="0" err="1"/>
              <a:t>Гнедича</a:t>
            </a:r>
            <a:r>
              <a:rPr lang="ru-RU" sz="4000" dirty="0"/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200" dirty="0" smtClean="0">
                <a:ea typeface="Calibri"/>
                <a:cs typeface="Times New Roman"/>
              </a:rPr>
              <a:t> Большим </a:t>
            </a:r>
            <a:r>
              <a:rPr lang="ru-RU" sz="4200" dirty="0">
                <a:ea typeface="Calibri"/>
                <a:cs typeface="Times New Roman"/>
              </a:rPr>
              <a:t>ритмическим разнообразием отличались лирические стихи; трагедии и комедии также писались стихами. Даже полководцы и законодатели в Греции могли обращаться к народу с речами в стихотворной форме. Рифмы античность не знала. В конце античности возникает «роман» как образец прозаического жанра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75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30"/>
            <a:ext cx="2057400" cy="76533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Архаика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548680"/>
            <a:ext cx="5338763" cy="516473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Гомер</a:t>
            </a:r>
            <a:endParaRPr lang="ru-RU" sz="24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51619"/>
            <a:ext cx="2808312" cy="544446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Период архаики, или дописьменный период, увенчивается появлением «Илиады» и «Одиссеи» Гомера (8 - 7 век до н.э.). Развитие литературы в это время сосредоточено на ионийском побережье Малой Азии.</a:t>
            </a:r>
          </a:p>
          <a:p>
            <a:endParaRPr lang="ru-RU" dirty="0"/>
          </a:p>
        </p:txBody>
      </p:sp>
      <p:pic>
        <p:nvPicPr>
          <p:cNvPr id="5122" name="Picture 2" descr="C:\Users\кампутер на\Desktop\g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1838325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кампутер на\Desktop\gomer-iliad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532" y="3973854"/>
            <a:ext cx="2367660" cy="2367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кампутер на\Desktop\B7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8749"/>
            <a:ext cx="1905000" cy="2981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5359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5779"/>
            <a:ext cx="2057400" cy="5246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ea typeface="Calibri"/>
                <a:cs typeface="Times New Roman"/>
              </a:rPr>
              <a:t>Классика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4548" y="116632"/>
            <a:ext cx="5092252" cy="6741368"/>
          </a:xfrm>
        </p:spPr>
        <p:txBody>
          <a:bodyPr/>
          <a:lstStyle/>
          <a:p>
            <a:r>
              <a:rPr lang="ru-RU" b="1" i="1" dirty="0" err="1" smtClean="0"/>
              <a:t>Архилох</a:t>
            </a:r>
            <a:r>
              <a:rPr lang="ru-RU" b="1" i="1" dirty="0" smtClean="0"/>
              <a:t>       Солон           </a:t>
            </a:r>
            <a:r>
              <a:rPr lang="ru-RU" b="1" i="1" dirty="0" err="1" smtClean="0"/>
              <a:t>Семонид</a:t>
            </a:r>
            <a:endParaRPr lang="ru-RU" b="1" i="1" dirty="0" smtClean="0"/>
          </a:p>
          <a:p>
            <a:pPr marL="0" indent="0">
              <a:buNone/>
            </a:pPr>
            <a:endParaRPr lang="ru-RU" sz="2400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Эсхил        Софокл          Аристофан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/>
              <a:t>Геродот</a:t>
            </a:r>
            <a:r>
              <a:rPr lang="ru-RU" sz="2400" b="1" i="1" dirty="0" smtClean="0"/>
              <a:t>         </a:t>
            </a:r>
            <a:r>
              <a:rPr lang="ru-RU" b="1" i="1" dirty="0" smtClean="0"/>
              <a:t>Гераклит           Лисий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3312368" cy="506008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Начальный этап периода классики - ранняя классика характеризуется расцветом лирической поэзии (</a:t>
            </a:r>
            <a:r>
              <a:rPr lang="ru-RU" sz="5600" dirty="0" err="1" smtClean="0"/>
              <a:t>Феогнид</a:t>
            </a:r>
            <a:r>
              <a:rPr lang="ru-RU" sz="5600" dirty="0" smtClean="0"/>
              <a:t>, </a:t>
            </a:r>
            <a:r>
              <a:rPr lang="ru-RU" sz="5600" dirty="0" err="1" smtClean="0"/>
              <a:t>Архилох</a:t>
            </a:r>
            <a:r>
              <a:rPr lang="ru-RU" sz="5600" dirty="0" smtClean="0"/>
              <a:t>, Солон, </a:t>
            </a:r>
            <a:r>
              <a:rPr lang="ru-RU" sz="5600" dirty="0" err="1" smtClean="0"/>
              <a:t>Семонид</a:t>
            </a:r>
            <a:r>
              <a:rPr lang="ru-RU" sz="5600" dirty="0" smtClean="0"/>
              <a:t>, </a:t>
            </a:r>
            <a:r>
              <a:rPr lang="ru-RU" sz="5600" dirty="0" err="1" smtClean="0"/>
              <a:t>Алкей</a:t>
            </a:r>
            <a:r>
              <a:rPr lang="ru-RU" sz="5600" dirty="0" smtClean="0"/>
              <a:t>, Сапфо, Анакреонт, </a:t>
            </a:r>
            <a:r>
              <a:rPr lang="ru-RU" sz="5600" dirty="0" err="1" smtClean="0"/>
              <a:t>Алкман</a:t>
            </a:r>
            <a:r>
              <a:rPr lang="ru-RU" sz="5600" dirty="0" smtClean="0"/>
              <a:t>, Пиндар, </a:t>
            </a:r>
            <a:r>
              <a:rPr lang="ru-RU" sz="5600" dirty="0" err="1" smtClean="0"/>
              <a:t>Вакхилид</a:t>
            </a:r>
            <a:r>
              <a:rPr lang="ru-RU" sz="5600" dirty="0" smtClean="0"/>
              <a:t>), центром которой становятся острова ионийской Греции (7 - 6 век до н.э.).</a:t>
            </a:r>
          </a:p>
          <a:p>
            <a:r>
              <a:rPr lang="ru-RU" sz="5600" dirty="0" smtClean="0"/>
              <a:t>Высокая классика представлена жанрами трагедии (Эсхил, Софокл, Еврипид) и комедии (Аристофан), а также нелитературной прозой (историография - Геродот, Фукидид, </a:t>
            </a:r>
            <a:r>
              <a:rPr lang="ru-RU" sz="5600" dirty="0" err="1" smtClean="0"/>
              <a:t>Ксенофонт</a:t>
            </a:r>
            <a:r>
              <a:rPr lang="ru-RU" sz="5600" dirty="0" smtClean="0"/>
              <a:t>; философия - Гераклит, </a:t>
            </a:r>
            <a:r>
              <a:rPr lang="ru-RU" sz="5600" dirty="0" err="1" smtClean="0"/>
              <a:t>Демокрит</a:t>
            </a:r>
            <a:r>
              <a:rPr lang="ru-RU" sz="5600" dirty="0" smtClean="0"/>
              <a:t>, Сократ, Платон, Аристотель; красноречие - Демосфен, Лисий, </a:t>
            </a:r>
            <a:r>
              <a:rPr lang="ru-RU" sz="5600" dirty="0" err="1" smtClean="0"/>
              <a:t>Исократ</a:t>
            </a:r>
            <a:r>
              <a:rPr lang="ru-RU" sz="5600" dirty="0" smtClean="0"/>
              <a:t>). Ее центром становятся Афины, что связано с подъемом города после славных побед в греко-персидских войнах. Классические произведения греческой литературы созданы на аттическом диалекте (5 век до н.э.).</a:t>
            </a:r>
          </a:p>
          <a:p>
            <a:r>
              <a:rPr lang="ru-RU" sz="5600" dirty="0" smtClean="0"/>
              <a:t>Поздняя классика представлена произведениями философии, </a:t>
            </a:r>
            <a:r>
              <a:rPr lang="ru-RU" sz="5600" dirty="0" err="1" smtClean="0"/>
              <a:t>историософии</a:t>
            </a:r>
            <a:r>
              <a:rPr lang="ru-RU" sz="5600" dirty="0" smtClean="0"/>
              <a:t>, театр же теряет свое значение после поражения Афин в Пелопоннесской войне со Спартой (4 века до н.э.).</a:t>
            </a:r>
          </a:p>
          <a:p>
            <a:endParaRPr lang="ru-RU" dirty="0"/>
          </a:p>
        </p:txBody>
      </p:sp>
      <p:pic>
        <p:nvPicPr>
          <p:cNvPr id="6146" name="Picture 2" descr="C:\Users\кампутер на\Desktop\00179bt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3703"/>
            <a:ext cx="1381721" cy="1700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кампутер 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997" y="608115"/>
            <a:ext cx="1121866" cy="172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кампутер на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149" y="505662"/>
            <a:ext cx="13335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C:\Users\кампутер на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148" y="3032954"/>
            <a:ext cx="132756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553" y="3104963"/>
            <a:ext cx="1348829" cy="147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C:\Users\кампутер на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2954"/>
            <a:ext cx="1296144" cy="162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3" name="Picture 9" descr="C:\Users\кампутер н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298" y="5219344"/>
            <a:ext cx="1409501" cy="146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C:\Users\кампутер на\Desktop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821" y="5136645"/>
            <a:ext cx="1256086" cy="161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5" name="Picture 11" descr="C:\Users\кампутер на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17174"/>
            <a:ext cx="1234182" cy="1565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89918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535</TotalTime>
  <Words>1067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Celebration</vt:lpstr>
      <vt:lpstr>Античная литература</vt:lpstr>
      <vt:lpstr>Античная литература</vt:lpstr>
      <vt:lpstr>Античная литература (от лат. Antiquus - древний) </vt:lpstr>
      <vt:lpstr>Античная литература состоит из двух национальных литератур: древнегреческой и древнеримской. Исторически греческая литература предшествовала римской</vt:lpstr>
      <vt:lpstr> Эстетическая наука античности определила три основные литературные рода:               </vt:lpstr>
      <vt:lpstr>Специфические черты</vt:lpstr>
      <vt:lpstr>Гекза́метр - дактило-хореический размер, шестеромерный стих </vt:lpstr>
      <vt:lpstr>Архаика</vt:lpstr>
      <vt:lpstr>Классика </vt:lpstr>
      <vt:lpstr>Эллинизм</vt:lpstr>
      <vt:lpstr>Эпоха Рима</vt:lpstr>
      <vt:lpstr>Переход к средневековью</vt:lpstr>
      <vt:lpstr>Используемые материалы: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Античная литература</dc:title>
  <dc:creator>кампутер на</dc:creator>
  <cp:lastModifiedBy>Илья</cp:lastModifiedBy>
  <cp:revision>53</cp:revision>
  <dcterms:created xsi:type="dcterms:W3CDTF">2012-06-18T17:13:15Z</dcterms:created>
  <dcterms:modified xsi:type="dcterms:W3CDTF">2012-08-25T15:06:05Z</dcterms:modified>
</cp:coreProperties>
</file>