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2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66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5" d="100"/>
          <a:sy n="55" d="100"/>
        </p:scale>
        <p:origin x="-90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30.01.2013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rgbClr val="00B0F0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196752"/>
            <a:ext cx="7918648" cy="4176463"/>
          </a:xfrm>
        </p:spPr>
        <p:txBody>
          <a:bodyPr>
            <a:normAutofit/>
          </a:bodyPr>
          <a:lstStyle/>
          <a:p>
            <a:r>
              <a:rPr lang="ru-RU" sz="3600" b="1" i="1" cap="all" dirty="0" err="1" smtClean="0">
                <a:ln w="9000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Оқушылардың</a:t>
            </a:r>
            <a:r>
              <a:rPr lang="ru-RU" sz="3600" b="1" i="1" cap="all" dirty="0" err="1" smtClean="0">
                <a:ln w="9000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ru-RU" sz="3600" b="1" i="1" cap="all" dirty="0" err="1" smtClean="0">
                <a:ln w="9000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рухани-адамгерш</a:t>
            </a:r>
            <a:r>
              <a:rPr lang="kk-KZ" sz="3600" b="1" i="1" cap="all" dirty="0" smtClean="0">
                <a:ln w="9000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ілік қасиеттерін психологиялық тұрғыда дамыту</a:t>
            </a:r>
            <a:endParaRPr lang="ru-RU" sz="3600" b="1" i="1" cap="all" dirty="0">
              <a:ln w="9000" cmpd="sng">
                <a:solidFill>
                  <a:srgbClr val="FFFF00"/>
                </a:solidFill>
                <a:prstDash val="solid"/>
              </a:ln>
              <a:solidFill>
                <a:srgbClr val="FFFF00"/>
              </a:soli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Горизонтальный свиток 10"/>
          <p:cNvSpPr/>
          <p:nvPr/>
        </p:nvSpPr>
        <p:spPr>
          <a:xfrm>
            <a:off x="467544" y="188640"/>
            <a:ext cx="8496944" cy="1728192"/>
          </a:xfrm>
          <a:prstGeom prst="horizontalScroll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2" name="Заголовок 1"/>
          <p:cNvSpPr txBox="1">
            <a:spLocks/>
          </p:cNvSpPr>
          <p:nvPr/>
        </p:nvSpPr>
        <p:spPr>
          <a:xfrm>
            <a:off x="457200" y="274638"/>
            <a:ext cx="8686800" cy="13541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all" spc="0" normalizeH="0" baseline="0" noProof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reflection blurRad="12700" stA="28000" endPos="45000" dist="1000" dir="5400000" sy="-100000" algn="bl" rotWithShape="0"/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Оқушылардың</a:t>
            </a:r>
            <a:r>
              <a:rPr kumimoji="0" lang="ru-RU" sz="2000" b="1" i="0" u="none" strike="noStrike" kern="1200" cap="all" spc="0" normalizeH="0" baseline="0" noProof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reflection blurRad="12700" stA="28000" endPos="45000" dist="10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ru-RU" sz="2000" b="1" i="0" u="none" strike="noStrike" kern="1200" cap="all" spc="0" normalizeH="0" baseline="0" noProof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reflection blurRad="12700" stA="28000" endPos="45000" dist="1000" dir="5400000" sy="-100000" algn="bl" rotWithShape="0"/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рухани-адамгерш</a:t>
            </a:r>
            <a:r>
              <a:rPr kumimoji="0" lang="kk-KZ" sz="2000" b="1" i="0" u="none" strike="noStrike" kern="1200" cap="all" spc="0" normalizeH="0" baseline="0" noProof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reflection blurRad="12700" stA="28000" endPos="45000" dist="1000" dir="5400000" sy="-100000" algn="bl" rotWithShape="0"/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ілік қасиеттерін психологиялық тұрғыда дамыту</a:t>
            </a: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2" name="Блок-схема: документ 21"/>
          <p:cNvSpPr/>
          <p:nvPr/>
        </p:nvSpPr>
        <p:spPr>
          <a:xfrm>
            <a:off x="539552" y="3068960"/>
            <a:ext cx="2592288" cy="2160240"/>
          </a:xfrm>
          <a:prstGeom prst="flowChartDocumen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4" name="Овал 23"/>
          <p:cNvSpPr/>
          <p:nvPr/>
        </p:nvSpPr>
        <p:spPr>
          <a:xfrm>
            <a:off x="539552" y="1916832"/>
            <a:ext cx="2592288" cy="936104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Овал 24"/>
          <p:cNvSpPr/>
          <p:nvPr/>
        </p:nvSpPr>
        <p:spPr>
          <a:xfrm>
            <a:off x="3347864" y="1916832"/>
            <a:ext cx="2592288" cy="936104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6" name="Овал 25"/>
          <p:cNvSpPr/>
          <p:nvPr/>
        </p:nvSpPr>
        <p:spPr>
          <a:xfrm>
            <a:off x="6300192" y="1916832"/>
            <a:ext cx="2592288" cy="936104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Блок-схема: документ 26"/>
          <p:cNvSpPr/>
          <p:nvPr/>
        </p:nvSpPr>
        <p:spPr>
          <a:xfrm>
            <a:off x="3347864" y="3068960"/>
            <a:ext cx="2592288" cy="2160240"/>
          </a:xfrm>
          <a:prstGeom prst="flowChartDocumen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Блок-схема: документ 27"/>
          <p:cNvSpPr/>
          <p:nvPr/>
        </p:nvSpPr>
        <p:spPr>
          <a:xfrm>
            <a:off x="6300192" y="3068960"/>
            <a:ext cx="2592288" cy="2160240"/>
          </a:xfrm>
          <a:prstGeom prst="flowChartDocumen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Заголовок 1"/>
          <p:cNvSpPr>
            <a:spLocks noGrp="1"/>
          </p:cNvSpPr>
          <p:nvPr>
            <p:ph type="title"/>
          </p:nvPr>
        </p:nvSpPr>
        <p:spPr>
          <a:xfrm>
            <a:off x="3347864" y="2132856"/>
            <a:ext cx="2602632" cy="490066"/>
          </a:xfrm>
        </p:spPr>
        <p:txBody>
          <a:bodyPr>
            <a:normAutofit/>
          </a:bodyPr>
          <a:lstStyle/>
          <a:p>
            <a:r>
              <a:rPr lang="kk-KZ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Кластан тыс шара</a:t>
            </a:r>
            <a:endParaRPr lang="ru-RU" sz="2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Заголовок 1"/>
          <p:cNvSpPr txBox="1">
            <a:spLocks/>
          </p:cNvSpPr>
          <p:nvPr/>
        </p:nvSpPr>
        <p:spPr>
          <a:xfrm>
            <a:off x="539552" y="2132856"/>
            <a:ext cx="2602632" cy="4900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k-KZ" sz="2000" b="1" dirty="0" smtClean="0">
                <a:solidFill>
                  <a:srgbClr val="00206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Тәрбие сағаты</a:t>
            </a: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31" name="Заголовок 1"/>
          <p:cNvSpPr txBox="1">
            <a:spLocks/>
          </p:cNvSpPr>
          <p:nvPr/>
        </p:nvSpPr>
        <p:spPr>
          <a:xfrm>
            <a:off x="6300192" y="2132856"/>
            <a:ext cx="2602632" cy="4900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k-KZ" sz="2000" b="1" dirty="0" smtClean="0">
                <a:solidFill>
                  <a:srgbClr val="00206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Психологпен жұмыс</a:t>
            </a: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32" name="Заголовок 1"/>
          <p:cNvSpPr txBox="1">
            <a:spLocks/>
          </p:cNvSpPr>
          <p:nvPr/>
        </p:nvSpPr>
        <p:spPr>
          <a:xfrm>
            <a:off x="539552" y="3140968"/>
            <a:ext cx="2602632" cy="4900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k-KZ" sz="2000" b="1" noProof="0" dirty="0" smtClean="0">
                <a:solidFill>
                  <a:srgbClr val="00206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Әдептілік әдемілік</a:t>
            </a: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33" name="Заголовок 1"/>
          <p:cNvSpPr txBox="1">
            <a:spLocks/>
          </p:cNvSpPr>
          <p:nvPr/>
        </p:nvSpPr>
        <p:spPr>
          <a:xfrm>
            <a:off x="539552" y="3717032"/>
            <a:ext cx="2602632" cy="6480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k-KZ" sz="2000" b="1" dirty="0" smtClean="0">
                <a:solidFill>
                  <a:srgbClr val="00206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Жақсылық пен жамандық</a:t>
            </a: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34" name="Заголовок 1"/>
          <p:cNvSpPr txBox="1">
            <a:spLocks/>
          </p:cNvSpPr>
          <p:nvPr/>
        </p:nvSpPr>
        <p:spPr>
          <a:xfrm>
            <a:off x="3347864" y="3140968"/>
            <a:ext cx="2602632" cy="4900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k-KZ" sz="2000" b="1" dirty="0" smtClean="0">
                <a:solidFill>
                  <a:srgbClr val="00206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Жүректен жүрекке</a:t>
            </a: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35" name="Заголовок 1"/>
          <p:cNvSpPr txBox="1">
            <a:spLocks/>
          </p:cNvSpPr>
          <p:nvPr/>
        </p:nvSpPr>
        <p:spPr>
          <a:xfrm>
            <a:off x="3347864" y="3717032"/>
            <a:ext cx="2602632" cy="4900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k-KZ" sz="2000" b="1" noProof="0" dirty="0" smtClean="0">
                <a:solidFill>
                  <a:srgbClr val="00206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Озық ойлы оқушы</a:t>
            </a: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36" name="Заголовок 1"/>
          <p:cNvSpPr txBox="1">
            <a:spLocks/>
          </p:cNvSpPr>
          <p:nvPr/>
        </p:nvSpPr>
        <p:spPr>
          <a:xfrm>
            <a:off x="3347864" y="4221088"/>
            <a:ext cx="2602632" cy="4900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k-KZ" sz="2000" b="1" dirty="0" smtClean="0">
                <a:solidFill>
                  <a:srgbClr val="00206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Әдепті оқушы</a:t>
            </a: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37" name="Заголовок 1"/>
          <p:cNvSpPr txBox="1">
            <a:spLocks/>
          </p:cNvSpPr>
          <p:nvPr/>
        </p:nvSpPr>
        <p:spPr>
          <a:xfrm>
            <a:off x="6228184" y="3140968"/>
            <a:ext cx="2602632" cy="4900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k-KZ" sz="2000" b="1" noProof="0" dirty="0" smtClean="0">
                <a:solidFill>
                  <a:srgbClr val="00206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“Сәлемдесу”</a:t>
            </a: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38" name="Заголовок 1"/>
          <p:cNvSpPr txBox="1">
            <a:spLocks/>
          </p:cNvSpPr>
          <p:nvPr/>
        </p:nvSpPr>
        <p:spPr>
          <a:xfrm>
            <a:off x="6300192" y="3645024"/>
            <a:ext cx="2602632" cy="4900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k-KZ" sz="2000" b="1" noProof="0" dirty="0" smtClean="0">
                <a:solidFill>
                  <a:srgbClr val="00206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“Мен кіммін?”</a:t>
            </a: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39" name="Заголовок 1"/>
          <p:cNvSpPr txBox="1">
            <a:spLocks/>
          </p:cNvSpPr>
          <p:nvPr/>
        </p:nvSpPr>
        <p:spPr>
          <a:xfrm>
            <a:off x="6300192" y="4077072"/>
            <a:ext cx="2602632" cy="4900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k-KZ" sz="2000" b="1" noProof="0" dirty="0" smtClean="0">
                <a:solidFill>
                  <a:srgbClr val="00206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“Сиқырлы сөз”</a:t>
            </a: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40" name="Блок-схема: несколько документов 39"/>
          <p:cNvSpPr/>
          <p:nvPr/>
        </p:nvSpPr>
        <p:spPr>
          <a:xfrm>
            <a:off x="611560" y="5373216"/>
            <a:ext cx="8208912" cy="1296144"/>
          </a:xfrm>
          <a:prstGeom prst="flowChartMultidocumen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Заголовок 1"/>
          <p:cNvSpPr txBox="1">
            <a:spLocks/>
          </p:cNvSpPr>
          <p:nvPr/>
        </p:nvSpPr>
        <p:spPr>
          <a:xfrm>
            <a:off x="611560" y="5805264"/>
            <a:ext cx="7272808" cy="49006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k-KZ" b="1" noProof="0" dirty="0" smtClean="0">
                <a:solidFill>
                  <a:srgbClr val="00206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Ойындар, жаттығулар, тренингтер, пікірталас, бейнефильмдер </a:t>
            </a:r>
            <a:endParaRPr kumimoji="0" lang="ru-RU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42" name="Заголовок 1"/>
          <p:cNvSpPr txBox="1">
            <a:spLocks/>
          </p:cNvSpPr>
          <p:nvPr/>
        </p:nvSpPr>
        <p:spPr>
          <a:xfrm>
            <a:off x="539552" y="4149080"/>
            <a:ext cx="2602632" cy="6480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k-KZ" sz="2000" b="1" noProof="0" dirty="0" smtClean="0">
                <a:solidFill>
                  <a:srgbClr val="00206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Жат әдеттен сақтан</a:t>
            </a: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000">
              <a:srgbClr val="03D4A8">
                <a:alpha val="44000"/>
              </a:srgbClr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prstTxWarp prst="textDeflate">
              <a:avLst/>
            </a:prstTxWarp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kk-KZ" b="1" dirty="0" smtClean="0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Оқушылардың сахналау сәті</a:t>
            </a:r>
            <a:endParaRPr lang="ru-RU" b="1" dirty="0">
              <a:ln w="11430"/>
              <a:solidFill>
                <a:srgbClr val="FFFF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Пользователь\Desktop\Сара Айбек\семианр сурет\P100098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60032" y="3429000"/>
            <a:ext cx="1854200" cy="1584176"/>
          </a:xfrm>
          <a:prstGeom prst="rect">
            <a:avLst/>
          </a:prstGeom>
          <a:noFill/>
        </p:spPr>
      </p:pic>
      <p:pic>
        <p:nvPicPr>
          <p:cNvPr id="1027" name="Picture 3" descr="C:\Users\Пользователь\Desktop\Сара Айбек\семианр сурет\P100098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04248" y="1340768"/>
            <a:ext cx="2142232" cy="1896293"/>
          </a:xfrm>
          <a:prstGeom prst="rect">
            <a:avLst/>
          </a:prstGeom>
          <a:noFill/>
        </p:spPr>
      </p:pic>
      <p:pic>
        <p:nvPicPr>
          <p:cNvPr id="5" name="Picture 2" descr="C:\Users\Пользователь\Desktop\Сара Айбек\семианр сурет\P1000977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39752" y="1412776"/>
            <a:ext cx="1872208" cy="1912317"/>
          </a:xfrm>
          <a:prstGeom prst="rect">
            <a:avLst/>
          </a:prstGeom>
          <a:noFill/>
        </p:spPr>
      </p:pic>
      <p:pic>
        <p:nvPicPr>
          <p:cNvPr id="6" name="Picture 3" descr="C:\Users\Пользователь\Desktop\Сара Айбек\семианр сурет\P1000979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1700808"/>
            <a:ext cx="1872208" cy="2016224"/>
          </a:xfrm>
          <a:prstGeom prst="rect">
            <a:avLst/>
          </a:prstGeom>
          <a:noFill/>
        </p:spPr>
      </p:pic>
      <p:pic>
        <p:nvPicPr>
          <p:cNvPr id="7" name="Picture 4" descr="C:\Users\Пользователь\Desktop\Сара Айбек\семианр сурет\P1000981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339752" y="3501008"/>
            <a:ext cx="1944216" cy="1800200"/>
          </a:xfrm>
          <a:prstGeom prst="rect">
            <a:avLst/>
          </a:prstGeom>
          <a:noFill/>
        </p:spPr>
      </p:pic>
      <p:pic>
        <p:nvPicPr>
          <p:cNvPr id="8" name="Picture 5" descr="C:\Users\Пользователь\Desktop\Сара Айбек\Новая пап\Фото0436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4365104"/>
            <a:ext cx="2088232" cy="1892955"/>
          </a:xfrm>
          <a:prstGeom prst="rect">
            <a:avLst/>
          </a:prstGeom>
          <a:noFill/>
        </p:spPr>
      </p:pic>
      <p:pic>
        <p:nvPicPr>
          <p:cNvPr id="9" name="Picture 6" descr="C:\Users\Пользователь\Desktop\Сара Айбек\Новая пап\04032010(002)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948264" y="4149080"/>
            <a:ext cx="1950720" cy="1728192"/>
          </a:xfrm>
          <a:prstGeom prst="rect">
            <a:avLst/>
          </a:prstGeom>
          <a:noFill/>
        </p:spPr>
      </p:pic>
      <p:pic>
        <p:nvPicPr>
          <p:cNvPr id="10" name="Picture 4" descr="F:\Семинар Дарын\фото одарённые\Фото0159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788024" y="1268760"/>
            <a:ext cx="1800200" cy="17378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2" descr="F:\Семинар Дарын\фото одарённые\Фото0154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>
          <a:xfrm>
            <a:off x="4355976" y="5273824"/>
            <a:ext cx="1887984" cy="15841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B0F0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3131840" y="1988840"/>
            <a:ext cx="2880320" cy="2592288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Равнобедренный треугольник 5"/>
          <p:cNvSpPr/>
          <p:nvPr/>
        </p:nvSpPr>
        <p:spPr>
          <a:xfrm rot="17734520">
            <a:off x="1497030" y="743990"/>
            <a:ext cx="720080" cy="2736304"/>
          </a:xfrm>
          <a:prstGeom prst="triangle">
            <a:avLst/>
          </a:prstGeom>
          <a:solidFill>
            <a:srgbClr val="FFFF00"/>
          </a:solidFill>
          <a:ln>
            <a:solidFill>
              <a:srgbClr val="FFFF00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19169444">
            <a:off x="2666837" y="338350"/>
            <a:ext cx="734629" cy="1943293"/>
          </a:xfrm>
          <a:prstGeom prst="triangle">
            <a:avLst/>
          </a:prstGeom>
          <a:solidFill>
            <a:srgbClr val="FFFF00"/>
          </a:solidFill>
          <a:ln>
            <a:solidFill>
              <a:srgbClr val="FFFF00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9" name="Равнобедренный треугольник 8"/>
          <p:cNvSpPr/>
          <p:nvPr/>
        </p:nvSpPr>
        <p:spPr>
          <a:xfrm rot="15938294">
            <a:off x="1115775" y="2152870"/>
            <a:ext cx="803113" cy="2982221"/>
          </a:xfrm>
          <a:prstGeom prst="triangle">
            <a:avLst/>
          </a:prstGeom>
          <a:solidFill>
            <a:srgbClr val="FFFF00"/>
          </a:solidFill>
          <a:ln>
            <a:solidFill>
              <a:srgbClr val="FFFF00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10" name="Равнобедренный треугольник 9"/>
          <p:cNvSpPr/>
          <p:nvPr/>
        </p:nvSpPr>
        <p:spPr>
          <a:xfrm rot="14417689">
            <a:off x="1762308" y="3627608"/>
            <a:ext cx="720080" cy="2736304"/>
          </a:xfrm>
          <a:prstGeom prst="triangl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11" name="Равнобедренный треугольник 10"/>
          <p:cNvSpPr/>
          <p:nvPr/>
        </p:nvSpPr>
        <p:spPr>
          <a:xfrm rot="14417689">
            <a:off x="1762308" y="3627608"/>
            <a:ext cx="720080" cy="2736304"/>
          </a:xfrm>
          <a:prstGeom prst="triangle">
            <a:avLst/>
          </a:prstGeom>
          <a:solidFill>
            <a:srgbClr val="FFFF00"/>
          </a:solidFill>
          <a:ln>
            <a:solidFill>
              <a:srgbClr val="FFFF00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12" name="Равнобедренный треугольник 11"/>
          <p:cNvSpPr/>
          <p:nvPr/>
        </p:nvSpPr>
        <p:spPr>
          <a:xfrm rot="11189664">
            <a:off x="3493516" y="4686835"/>
            <a:ext cx="720080" cy="2188873"/>
          </a:xfrm>
          <a:prstGeom prst="triangle">
            <a:avLst>
              <a:gd name="adj" fmla="val 100000"/>
            </a:avLst>
          </a:prstGeom>
          <a:solidFill>
            <a:srgbClr val="FFFF00"/>
          </a:solidFill>
          <a:ln>
            <a:solidFill>
              <a:srgbClr val="FFFF00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13" name="Равнобедренный треугольник 12"/>
          <p:cNvSpPr/>
          <p:nvPr/>
        </p:nvSpPr>
        <p:spPr>
          <a:xfrm rot="10134998">
            <a:off x="4592800" y="4707488"/>
            <a:ext cx="738792" cy="1786395"/>
          </a:xfrm>
          <a:prstGeom prst="triangle">
            <a:avLst>
              <a:gd name="adj" fmla="val 57136"/>
            </a:avLst>
          </a:prstGeom>
          <a:solidFill>
            <a:srgbClr val="FFFF00"/>
          </a:solidFill>
          <a:ln>
            <a:solidFill>
              <a:srgbClr val="FFFF00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14" name="Равнобедренный треугольник 13"/>
          <p:cNvSpPr/>
          <p:nvPr/>
        </p:nvSpPr>
        <p:spPr>
          <a:xfrm rot="3499329">
            <a:off x="6861493" y="637450"/>
            <a:ext cx="720080" cy="2736304"/>
          </a:xfrm>
          <a:prstGeom prst="triangle">
            <a:avLst/>
          </a:prstGeom>
          <a:solidFill>
            <a:srgbClr val="FFFF00"/>
          </a:solidFill>
          <a:ln>
            <a:solidFill>
              <a:srgbClr val="FFFF00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15" name="Равнобедренный треугольник 14"/>
          <p:cNvSpPr/>
          <p:nvPr/>
        </p:nvSpPr>
        <p:spPr>
          <a:xfrm rot="5911670">
            <a:off x="7130543" y="2547782"/>
            <a:ext cx="720080" cy="2736304"/>
          </a:xfrm>
          <a:prstGeom prst="triangle">
            <a:avLst/>
          </a:prstGeom>
          <a:solidFill>
            <a:srgbClr val="FFFF00"/>
          </a:solidFill>
          <a:ln>
            <a:solidFill>
              <a:srgbClr val="FFFF00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16" name="Равнобедренный треугольник 15"/>
          <p:cNvSpPr/>
          <p:nvPr/>
        </p:nvSpPr>
        <p:spPr>
          <a:xfrm rot="8162059">
            <a:off x="6212997" y="4087620"/>
            <a:ext cx="720080" cy="2736304"/>
          </a:xfrm>
          <a:prstGeom prst="triangle">
            <a:avLst/>
          </a:prstGeom>
          <a:solidFill>
            <a:srgbClr val="FFFF00"/>
          </a:solidFill>
          <a:ln>
            <a:solidFill>
              <a:srgbClr val="FFFF00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17" name="Равнобедренный треугольник 16"/>
          <p:cNvSpPr/>
          <p:nvPr/>
        </p:nvSpPr>
        <p:spPr>
          <a:xfrm rot="21318844">
            <a:off x="3997296" y="-33743"/>
            <a:ext cx="751331" cy="1826923"/>
          </a:xfrm>
          <a:prstGeom prst="triangle">
            <a:avLst/>
          </a:prstGeom>
          <a:solidFill>
            <a:srgbClr val="FFFF00"/>
          </a:solidFill>
          <a:ln>
            <a:solidFill>
              <a:srgbClr val="FFFF00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18" name="Равнобедренный треугольник 17"/>
          <p:cNvSpPr/>
          <p:nvPr/>
        </p:nvSpPr>
        <p:spPr>
          <a:xfrm rot="1725585">
            <a:off x="5467380" y="83388"/>
            <a:ext cx="729519" cy="2066635"/>
          </a:xfrm>
          <a:prstGeom prst="triangle">
            <a:avLst/>
          </a:prstGeom>
          <a:solidFill>
            <a:srgbClr val="FFFF00"/>
          </a:solidFill>
          <a:ln>
            <a:solidFill>
              <a:srgbClr val="FFFF00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19" name="Заголовок 1"/>
          <p:cNvSpPr txBox="1">
            <a:spLocks/>
          </p:cNvSpPr>
          <p:nvPr/>
        </p:nvSpPr>
        <p:spPr>
          <a:xfrm rot="1451180">
            <a:off x="885750" y="1996430"/>
            <a:ext cx="2602632" cy="4900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k-KZ" sz="2000" b="1" noProof="0" dirty="0" smtClean="0">
                <a:solidFill>
                  <a:srgbClr val="00206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Мейірімді</a:t>
            </a: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20" name="Заголовок 1"/>
          <p:cNvSpPr txBox="1">
            <a:spLocks/>
          </p:cNvSpPr>
          <p:nvPr/>
        </p:nvSpPr>
        <p:spPr>
          <a:xfrm rot="21296491">
            <a:off x="611560" y="3356992"/>
            <a:ext cx="2602632" cy="4900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k-KZ" sz="2000" b="1" noProof="0" dirty="0" smtClean="0">
                <a:solidFill>
                  <a:srgbClr val="00206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Қайырымды</a:t>
            </a: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21" name="Заголовок 1"/>
          <p:cNvSpPr txBox="1">
            <a:spLocks/>
          </p:cNvSpPr>
          <p:nvPr/>
        </p:nvSpPr>
        <p:spPr>
          <a:xfrm rot="19851256">
            <a:off x="998179" y="4607823"/>
            <a:ext cx="2602632" cy="4900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k-KZ" sz="2000" b="1" dirty="0" smtClean="0">
                <a:solidFill>
                  <a:srgbClr val="00206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Әдепті</a:t>
            </a: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22" name="Заголовок 1"/>
          <p:cNvSpPr txBox="1">
            <a:spLocks/>
          </p:cNvSpPr>
          <p:nvPr/>
        </p:nvSpPr>
        <p:spPr>
          <a:xfrm rot="16918268">
            <a:off x="2490579" y="5225587"/>
            <a:ext cx="2472726" cy="4900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k-KZ" sz="2000" b="1" noProof="0" dirty="0" smtClean="0">
                <a:solidFill>
                  <a:srgbClr val="00206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Намысшыл</a:t>
            </a: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23" name="Заголовок 1"/>
          <p:cNvSpPr txBox="1">
            <a:spLocks/>
          </p:cNvSpPr>
          <p:nvPr/>
        </p:nvSpPr>
        <p:spPr>
          <a:xfrm rot="3011950">
            <a:off x="2360132" y="1270337"/>
            <a:ext cx="1733296" cy="4900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k-KZ" sz="2000" b="1" noProof="0" dirty="0" smtClean="0">
                <a:solidFill>
                  <a:srgbClr val="00206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Инабатты</a:t>
            </a: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24" name="Заголовок 1"/>
          <p:cNvSpPr txBox="1">
            <a:spLocks/>
          </p:cNvSpPr>
          <p:nvPr/>
        </p:nvSpPr>
        <p:spPr>
          <a:xfrm rot="5102795">
            <a:off x="3474660" y="1021899"/>
            <a:ext cx="1833082" cy="4900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k-KZ" sz="2000" b="1" dirty="0" smtClean="0">
                <a:solidFill>
                  <a:srgbClr val="00206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Ақылды</a:t>
            </a: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25" name="Заголовок 1"/>
          <p:cNvSpPr txBox="1">
            <a:spLocks/>
          </p:cNvSpPr>
          <p:nvPr/>
        </p:nvSpPr>
        <p:spPr>
          <a:xfrm rot="17924972">
            <a:off x="4460618" y="1171055"/>
            <a:ext cx="2366938" cy="4900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k-KZ" sz="2000" b="1" noProof="0" dirty="0" smtClean="0">
                <a:solidFill>
                  <a:srgbClr val="00206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Кішіпейіл</a:t>
            </a: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26" name="Заголовок 1"/>
          <p:cNvSpPr txBox="1">
            <a:spLocks/>
          </p:cNvSpPr>
          <p:nvPr/>
        </p:nvSpPr>
        <p:spPr>
          <a:xfrm rot="19455027">
            <a:off x="5811325" y="1979068"/>
            <a:ext cx="2122665" cy="4900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k-KZ" sz="2000" b="1" dirty="0" smtClean="0">
                <a:solidFill>
                  <a:srgbClr val="00206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Сыпайы</a:t>
            </a: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27" name="Заголовок 1"/>
          <p:cNvSpPr txBox="1">
            <a:spLocks/>
          </p:cNvSpPr>
          <p:nvPr/>
        </p:nvSpPr>
        <p:spPr>
          <a:xfrm rot="616088">
            <a:off x="5746965" y="3513026"/>
            <a:ext cx="2602632" cy="490066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k-KZ" sz="2000" b="1" noProof="0" dirty="0" smtClean="0">
                <a:solidFill>
                  <a:srgbClr val="00206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Мәдениетті</a:t>
            </a: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28" name="Заголовок 1"/>
          <p:cNvSpPr txBox="1">
            <a:spLocks/>
          </p:cNvSpPr>
          <p:nvPr/>
        </p:nvSpPr>
        <p:spPr>
          <a:xfrm rot="2708014">
            <a:off x="5082454" y="4999220"/>
            <a:ext cx="2602632" cy="4900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k-KZ" sz="2000" b="1" noProof="0" dirty="0" smtClean="0">
                <a:solidFill>
                  <a:srgbClr val="00206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Қарапайым</a:t>
            </a: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29" name="Заголовок 1"/>
          <p:cNvSpPr txBox="1">
            <a:spLocks/>
          </p:cNvSpPr>
          <p:nvPr/>
        </p:nvSpPr>
        <p:spPr>
          <a:xfrm rot="4649179">
            <a:off x="4109189" y="5006347"/>
            <a:ext cx="1554255" cy="4900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k-KZ" sz="2000" b="1" noProof="0" dirty="0" smtClean="0">
                <a:solidFill>
                  <a:srgbClr val="00206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Ізетті</a:t>
            </a: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30" name="Заголовок 1"/>
          <p:cNvSpPr txBox="1">
            <a:spLocks/>
          </p:cNvSpPr>
          <p:nvPr/>
        </p:nvSpPr>
        <p:spPr>
          <a:xfrm>
            <a:off x="3203848" y="2708920"/>
            <a:ext cx="2664296" cy="11521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k-KZ" sz="20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Рухани-а</a:t>
            </a:r>
            <a:r>
              <a:rPr lang="kk-KZ" sz="2000" b="1" noProof="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дамгершілік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k-KZ" sz="2000" b="1" i="0" u="none" strike="noStrike" kern="1200" normalizeH="0" baseline="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құндылықтар</a:t>
            </a:r>
            <a:endParaRPr kumimoji="0" lang="ru-RU" sz="2000" b="1" i="0" u="none" strike="noStrike" kern="1200" normalizeH="0" baseline="0" noProof="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80728"/>
          </a:xfr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l"/>
            <a:r>
              <a:rPr lang="kk-KZ" sz="3600" b="1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Қорытынды</a:t>
            </a:r>
            <a:endParaRPr lang="ru-RU" b="1" dirty="0">
              <a:ln w="11430"/>
              <a:solidFill>
                <a:srgbClr val="FFFF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395536" y="656672"/>
            <a:ext cx="8424936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marR="0" lvl="0" indent="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MO" sz="2000" b="1" i="0" u="none" strike="noStrike" normalizeH="0" baseline="0" dirty="0" err="1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Оқушының</a:t>
            </a:r>
            <a:r>
              <a:rPr kumimoji="0" lang="ru-MO" sz="2000" b="1" i="0" u="none" strike="noStrike" normalizeH="0" dirty="0" err="1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MO" sz="2000" b="1" i="0" u="none" strike="noStrike" normalizeH="0" baseline="0" dirty="0" err="1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психикалық </a:t>
            </a:r>
            <a:r>
              <a:rPr kumimoji="0" lang="ru-MO" sz="2000" b="1" i="0" u="none" strike="noStrike" normalizeH="0" baseline="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даму </a:t>
            </a:r>
            <a:r>
              <a:rPr kumimoji="0" lang="ru-MO" sz="2000" b="1" i="0" u="none" strike="noStrike" normalizeH="0" baseline="0" dirty="0" err="1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ерекшеліктерін</a:t>
            </a:r>
            <a:r>
              <a:rPr kumimoji="0" lang="ru-MO" sz="2000" b="1" i="0" u="none" strike="noStrike" normalizeH="0" baseline="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жете </a:t>
            </a:r>
            <a:r>
              <a:rPr kumimoji="0" lang="ru-MO" sz="2000" b="1" i="0" u="none" strike="noStrike" normalizeH="0" baseline="0" dirty="0" err="1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білу</a:t>
            </a:r>
            <a:r>
              <a:rPr kumimoji="0" lang="ru-MO" sz="2000" b="1" i="0" u="none" strike="noStrike" normalizeH="0" baseline="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MO" sz="2000" b="1" i="0" u="none" strike="noStrike" normalizeH="0" baseline="0" dirty="0" err="1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оларды</a:t>
            </a:r>
            <a:r>
              <a:rPr kumimoji="0" lang="ru-MO" sz="2000" b="1" i="0" u="none" strike="noStrike" normalizeH="0" baseline="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MO" sz="2000" b="1" i="0" u="none" strike="noStrike" normalizeH="0" baseline="0" dirty="0" err="1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оқу тәрбие жұмысында пайдалана</a:t>
            </a:r>
            <a:r>
              <a:rPr kumimoji="0" lang="ru-MO" sz="2000" b="1" i="0" u="none" strike="noStrike" normalizeH="0" baseline="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MO" sz="2000" b="1" i="0" u="none" strike="noStrike" normalizeH="0" baseline="0" dirty="0" err="1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білу</a:t>
            </a:r>
            <a:r>
              <a:rPr kumimoji="0" lang="ru-MO" sz="2000" b="1" i="0" u="none" strike="noStrike" normalizeH="0" baseline="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MO" sz="2000" b="1" i="0" u="none" strike="noStrike" normalizeH="0" baseline="0" dirty="0" err="1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білім</a:t>
            </a:r>
            <a:r>
              <a:rPr kumimoji="0" lang="ru-MO" sz="2000" b="1" i="0" u="none" strike="noStrike" normalizeH="0" baseline="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MO" sz="2000" b="1" i="0" u="none" strike="noStrike" normalizeH="0" baseline="0" dirty="0" err="1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нәрімен сусындатуға</a:t>
            </a:r>
            <a:r>
              <a:rPr kumimoji="0" lang="ru-MO" sz="2000" b="1" i="0" u="none" strike="noStrike" normalizeH="0" baseline="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MO" sz="2000" b="1" i="0" u="none" strike="noStrike" normalizeH="0" baseline="0" dirty="0" err="1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үлгілі тәрбие беруге</a:t>
            </a:r>
            <a:r>
              <a:rPr kumimoji="0" lang="ru-MO" sz="2000" b="1" i="0" u="none" strike="noStrike" normalizeH="0" baseline="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MO" sz="2000" b="1" i="0" u="none" strike="noStrike" normalizeH="0" baseline="0" dirty="0" err="1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сенімді</a:t>
            </a:r>
            <a:r>
              <a:rPr kumimoji="0" lang="ru-MO" sz="2000" b="1" i="0" u="none" strike="noStrike" normalizeH="0" baseline="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MO" sz="2000" b="1" i="0" u="none" strike="noStrike" normalizeH="0" baseline="0" dirty="0" err="1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білімді</a:t>
            </a:r>
            <a:r>
              <a:rPr kumimoji="0" lang="ru-MO" sz="2000" b="1" i="0" u="none" strike="noStrike" normalizeH="0" baseline="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MO" sz="2000" b="1" i="0" u="none" strike="noStrike" normalizeH="0" baseline="0" dirty="0" err="1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адал</a:t>
            </a:r>
            <a:r>
              <a:rPr kumimoji="0" lang="ru-MO" sz="2000" b="1" i="0" u="none" strike="noStrike" normalizeH="0" baseline="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MO" sz="2000" b="1" i="0" u="none" strike="noStrike" normalizeH="0" baseline="0" dirty="0" err="1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ұрпақ яғни жеке</a:t>
            </a:r>
            <a:r>
              <a:rPr kumimoji="0" lang="ru-MO" sz="2000" b="1" i="0" u="none" strike="noStrike" normalizeH="0" baseline="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MO" sz="2000" b="1" i="0" u="none" strike="noStrike" normalizeH="0" baseline="0" dirty="0" err="1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тұлғаны қалыптастыруға септігін</a:t>
            </a:r>
            <a:r>
              <a:rPr kumimoji="0" lang="ru-MO" sz="2000" b="1" i="0" u="none" strike="noStrike" normalizeH="0" baseline="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MO" sz="2000" b="1" i="0" u="none" strike="noStrike" normalizeH="0" baseline="0" dirty="0" err="1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тигізері</a:t>
            </a:r>
            <a:r>
              <a:rPr kumimoji="0" lang="ru-MO" sz="2000" b="1" i="0" u="none" strike="noStrike" normalizeH="0" baseline="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MO" sz="2000" b="1" i="0" u="none" strike="noStrike" normalizeH="0" baseline="0" dirty="0" err="1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сөзсіз</a:t>
            </a:r>
            <a:r>
              <a:rPr kumimoji="0" lang="ru-MO" sz="2000" b="1" i="0" u="none" strike="noStrike" normalizeH="0" baseline="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endParaRPr kumimoji="0" lang="ru-RU" sz="1050" b="1" i="0" u="none" strike="noStrike" normalizeH="0" baseline="0" dirty="0" smtClean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MO" sz="2000" b="1" i="0" u="none" strike="noStrike" normalizeH="0" baseline="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Ал </a:t>
            </a:r>
            <a:r>
              <a:rPr kumimoji="0" lang="ru-MO" sz="2000" b="1" i="0" u="none" strike="noStrike" normalizeH="0" baseline="0" dirty="0" err="1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бүгінгі күні ұстаздың басты</a:t>
            </a:r>
            <a:r>
              <a:rPr kumimoji="0" lang="ru-MO" sz="2000" b="1" i="0" u="none" strike="noStrike" normalizeH="0" baseline="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MO" sz="2000" b="1" i="0" u="none" strike="noStrike" normalizeH="0" baseline="0" dirty="0" err="1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мақсаты </a:t>
            </a:r>
            <a:r>
              <a:rPr kumimoji="0" lang="ru-MO" sz="2000" b="1" i="0" u="none" strike="noStrike" normalizeH="0" baseline="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</a:t>
            </a:r>
            <a:r>
              <a:rPr kumimoji="0" lang="ru-MO" sz="2000" b="1" i="0" u="none" strike="noStrike" normalizeH="0" baseline="0" dirty="0" err="1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өзіндік адамгершілік</a:t>
            </a:r>
            <a:r>
              <a:rPr kumimoji="0" lang="ru-MO" sz="2000" b="1" i="0" u="none" strike="noStrike" normalizeH="0" baseline="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MO" sz="2000" b="1" i="0" u="none" strike="noStrike" normalizeH="0" baseline="0" dirty="0" err="1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құндылықтарын </a:t>
            </a:r>
            <a:r>
              <a:rPr kumimoji="0" lang="ru-MO" sz="2000" b="1" i="0" u="none" strike="noStrike" normalizeH="0" baseline="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бала </a:t>
            </a:r>
            <a:r>
              <a:rPr kumimoji="0" lang="ru-MO" sz="2000" b="1" i="0" u="none" strike="noStrike" normalizeH="0" baseline="0" dirty="0" err="1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бойына</a:t>
            </a:r>
            <a:r>
              <a:rPr kumimoji="0" lang="ru-MO" sz="2000" b="1" i="0" u="none" strike="noStrike" normalizeH="0" baseline="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MO" sz="2000" b="1" i="0" u="none" strike="noStrike" normalizeH="0" baseline="0" dirty="0" err="1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дарыта</a:t>
            </a:r>
            <a:r>
              <a:rPr kumimoji="0" lang="ru-MO" sz="2000" b="1" i="0" u="none" strike="noStrike" normalizeH="0" baseline="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MO" sz="2000" b="1" i="0" u="none" strike="noStrike" normalizeH="0" baseline="0" dirty="0" err="1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отырып</a:t>
            </a:r>
            <a:r>
              <a:rPr kumimoji="0" lang="ru-MO" sz="2000" b="1" i="0" u="none" strike="noStrike" normalizeH="0" baseline="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MO" sz="2000" b="1" i="0" u="none" strike="noStrike" normalizeH="0" baseline="0" dirty="0" err="1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оның рухани</a:t>
            </a:r>
            <a:r>
              <a:rPr kumimoji="0" lang="ru-MO" sz="2000" b="1" i="0" u="none" strike="noStrike" normalizeH="0" baseline="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MO" sz="2000" b="1" i="0" u="none" strike="noStrike" normalizeH="0" baseline="0" dirty="0" err="1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қазынасын жарыққа шығару</a:t>
            </a:r>
            <a:r>
              <a:rPr kumimoji="0" lang="ru-MO" sz="2000" b="1" i="0" u="none" strike="noStrike" normalizeH="0" baseline="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MO" sz="2000" b="1" i="0" u="none" strike="noStrike" normalizeH="0" baseline="0" dirty="0" err="1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әрбір баланы</a:t>
            </a:r>
            <a:r>
              <a:rPr kumimoji="0" lang="ru-MO" sz="2000" b="1" i="0" u="none" strike="noStrike" normalizeH="0" baseline="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MO" sz="2000" b="1" i="0" u="none" strike="noStrike" normalizeH="0" baseline="0" dirty="0" err="1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жеке</a:t>
            </a:r>
            <a:r>
              <a:rPr kumimoji="0" lang="ru-MO" sz="2000" b="1" i="0" u="none" strike="noStrike" normalizeH="0" baseline="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MO" sz="2000" b="1" i="0" u="none" strike="noStrike" normalizeH="0" baseline="0" dirty="0" err="1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тұлға ретінде</a:t>
            </a:r>
            <a:r>
              <a:rPr kumimoji="0" lang="ru-MO" sz="2000" b="1" i="0" u="none" strike="noStrike" normalizeH="0" baseline="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MO" sz="2000" b="1" i="0" u="none" strike="noStrike" normalizeH="0" baseline="0" dirty="0" err="1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жетілдіру</a:t>
            </a:r>
            <a:r>
              <a:rPr kumimoji="0" lang="ru-MO" sz="2000" b="1" i="0" u="none" strike="noStrike" normalizeH="0" baseline="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MO" sz="2000" b="1" i="0" u="none" strike="noStrike" normalizeH="0" baseline="0" dirty="0" err="1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үшін оның бойындағы </a:t>
            </a:r>
            <a:r>
              <a:rPr kumimoji="0" lang="ru-MO" sz="2000" b="1" i="0" u="none" strike="noStrike" normalizeH="0" baseline="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бар </a:t>
            </a:r>
            <a:r>
              <a:rPr kumimoji="0" lang="ru-MO" sz="2000" b="1" i="0" u="none" strike="noStrike" normalizeH="0" baseline="0" dirty="0" err="1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құндылықтарды дамыту</a:t>
            </a:r>
            <a:r>
              <a:rPr kumimoji="0" lang="ru-MO" sz="2000" b="1" i="0" u="none" strike="noStrike" normalizeH="0" baseline="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lang="ru-MO" sz="2000" b="1" dirty="0" err="1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Ж</a:t>
            </a:r>
            <a:r>
              <a:rPr kumimoji="0" lang="ru-MO" sz="2000" b="1" i="0" u="none" strike="noStrike" normalizeH="0" baseline="0" dirty="0" err="1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алықпай, үлкен төзіммен, алдымызға келген</a:t>
            </a:r>
            <a:r>
              <a:rPr kumimoji="0" lang="ru-MO" sz="2000" b="1" i="0" u="none" strike="noStrike" normalizeH="0" baseline="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MO" sz="2000" b="1" i="0" u="none" strike="noStrike" normalizeH="0" baseline="0" dirty="0" err="1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шәкірттерге олардың жеке</a:t>
            </a:r>
            <a:r>
              <a:rPr kumimoji="0" lang="ru-MO" sz="2000" b="1" i="0" u="none" strike="noStrike" normalizeH="0" baseline="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MO" sz="2000" b="1" i="0" u="none" strike="noStrike" normalizeH="0" baseline="0" dirty="0" err="1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тұлға болып</a:t>
            </a:r>
            <a:r>
              <a:rPr kumimoji="0" lang="ru-MO" sz="2000" b="1" i="0" u="none" strike="noStrike" normalizeH="0" baseline="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MO" sz="2000" b="1" i="0" u="none" strike="noStrike" normalizeH="0" baseline="0" dirty="0" err="1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қалыптасуына, өмірде өз орнын</a:t>
            </a:r>
            <a:r>
              <a:rPr kumimoji="0" lang="ru-MO" sz="2000" b="1" i="0" u="none" strike="noStrike" normalizeH="0" baseline="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MO" sz="2000" b="1" i="0" u="none" strike="noStrike" normalizeH="0" baseline="0" dirty="0" err="1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таба</a:t>
            </a:r>
            <a:r>
              <a:rPr kumimoji="0" lang="ru-MO" sz="2000" b="1" i="0" u="none" strike="noStrike" normalizeH="0" baseline="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MO" sz="2000" b="1" i="0" u="none" strike="noStrike" normalizeH="0" baseline="0" dirty="0" err="1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білетін</a:t>
            </a:r>
            <a:r>
              <a:rPr kumimoji="0" lang="ru-MO" sz="2000" b="1" i="0" u="none" strike="noStrike" normalizeH="0" baseline="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MO" sz="2000" b="1" i="0" u="none" strike="noStrike" normalizeH="0" baseline="0" dirty="0" err="1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адамның қажеттілігін қалыптастыруына, жақсы тәрбие, терең білім</a:t>
            </a:r>
            <a:r>
              <a:rPr kumimoji="0" lang="ru-MO" sz="2000" b="1" i="0" u="none" strike="noStrike" normalizeH="0" baseline="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беру </a:t>
            </a:r>
            <a:r>
              <a:rPr kumimoji="0" lang="ru-MO" sz="2000" b="1" i="0" u="none" strike="noStrike" normalizeH="0" baseline="0" dirty="0" err="1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үшін жұмыс</a:t>
            </a:r>
            <a:r>
              <a:rPr kumimoji="0" lang="ru-MO" sz="2000" b="1" i="0" u="none" strike="noStrike" normalizeH="0" dirty="0" err="1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жүргіземіз</a:t>
            </a:r>
            <a:r>
              <a:rPr kumimoji="0" lang="ru-MO" sz="2000" b="1" i="0" u="none" strike="noStrike" normalizeH="0" baseline="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MO" sz="2800" b="1" i="0" u="none" strike="noStrike" normalizeH="0" baseline="0" dirty="0" smtClean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611560" y="4365104"/>
            <a:ext cx="8229600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k-KZ" sz="2800" b="1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Ұсыныс:</a:t>
            </a:r>
            <a:endParaRPr kumimoji="0" lang="ru-RU" sz="3600" b="1" i="0" u="none" strike="noStrike" kern="1200" cap="none" spc="0" normalizeH="0" baseline="0" noProof="0" dirty="0">
              <a:ln w="11430"/>
              <a:solidFill>
                <a:srgbClr val="FFFF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23528" y="4797152"/>
            <a:ext cx="8352928" cy="1631216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just">
              <a:buFontTx/>
              <a:buChar char="-"/>
            </a:pPr>
            <a:r>
              <a:rPr lang="ru-RU" sz="2000" b="1" dirty="0" err="1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Мұғалім </a:t>
            </a:r>
            <a:r>
              <a:rPr lang="ru-RU" sz="20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бала </a:t>
            </a:r>
            <a:r>
              <a:rPr lang="ru-RU" sz="2000" b="1" dirty="0" err="1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жанының психологиясына</a:t>
            </a:r>
            <a:r>
              <a:rPr lang="ru-RU" sz="20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терең үңіле білсе</a:t>
            </a:r>
            <a:r>
              <a:rPr lang="ru-RU" sz="20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b="1" dirty="0" err="1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баланы</a:t>
            </a:r>
            <a:r>
              <a:rPr lang="ru-RU" sz="20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тыңдай білсе</a:t>
            </a:r>
            <a:r>
              <a:rPr lang="ru-RU" sz="20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b="1" dirty="0" err="1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өзін </a:t>
            </a:r>
            <a:r>
              <a:rPr lang="ru-RU" sz="20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де </a:t>
            </a:r>
            <a:r>
              <a:rPr lang="ru-RU" sz="2000" b="1" dirty="0" err="1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тыңдата алса</a:t>
            </a:r>
            <a:r>
              <a:rPr lang="ru-RU" sz="20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бала </a:t>
            </a:r>
            <a:r>
              <a:rPr lang="ru-RU" sz="2000" b="1" dirty="0" err="1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құқығына қол сұқпай тәрбие ісіне</a:t>
            </a:r>
            <a:r>
              <a:rPr lang="ru-RU" sz="20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басшылық жасап</a:t>
            </a:r>
            <a:r>
              <a:rPr lang="ru-RU" sz="20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b="1" dirty="0" err="1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дұрыс нәтижеге шығарса</a:t>
            </a:r>
            <a:r>
              <a:rPr lang="ru-RU" sz="20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/>
            <a:r>
              <a:rPr lang="kk-KZ" sz="20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 Адамгершілікке баулу үшін тәрбие сағаттары ата-аналармен, психологтармен бірлесе отырып жүргізілсе.</a:t>
            </a:r>
            <a:endParaRPr lang="ru-RU" sz="2000" b="1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C:\Documents and Settings\User\Мои документы\958966-ae49830cb545d7f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59" name="TextBox 6"/>
          <p:cNvSpPr txBox="1">
            <a:spLocks noChangeArrowheads="1"/>
          </p:cNvSpPr>
          <p:nvPr/>
        </p:nvSpPr>
        <p:spPr bwMode="auto">
          <a:xfrm>
            <a:off x="755576" y="1052737"/>
            <a:ext cx="7602612" cy="21429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kk-KZ" sz="6600" b="1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Назарларыңызға </a:t>
            </a:r>
          </a:p>
          <a:p>
            <a:pPr algn="ctr"/>
            <a:r>
              <a:rPr lang="kk-KZ" sz="6600" b="1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рахмет !!!</a:t>
            </a:r>
            <a:endParaRPr lang="ru-RU" sz="6600" b="1" i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313</TotalTime>
  <Words>223</Words>
  <Application>Microsoft Office PowerPoint</Application>
  <PresentationFormat>Экран (4:3)</PresentationFormat>
  <Paragraphs>37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Оқушылардың рухани-адамгершілік қасиеттерін психологиялық тұрғыда дамыту</vt:lpstr>
      <vt:lpstr>Кластан тыс шара</vt:lpstr>
      <vt:lpstr>Оқушылардың сахналау сәті</vt:lpstr>
      <vt:lpstr>Слайд 4</vt:lpstr>
      <vt:lpstr>Қорытынды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Рухани-адамгершілік қасиеттерін дамыту</dc:title>
  <dc:creator>Пользователь</dc:creator>
  <cp:lastModifiedBy>Пользователь</cp:lastModifiedBy>
  <cp:revision>35</cp:revision>
  <dcterms:created xsi:type="dcterms:W3CDTF">2013-01-05T16:31:24Z</dcterms:created>
  <dcterms:modified xsi:type="dcterms:W3CDTF">2013-01-29T19:51:14Z</dcterms:modified>
</cp:coreProperties>
</file>