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052736"/>
            <a:ext cx="73448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0070C0"/>
                </a:solidFill>
              </a:rPr>
              <a:t>В первые месяцы войны в Балаково и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Балаковский</a:t>
            </a:r>
            <a:r>
              <a:rPr lang="ru-RU" sz="2000" b="1" i="1" dirty="0" smtClean="0">
                <a:solidFill>
                  <a:srgbClr val="0070C0"/>
                </a:solidFill>
              </a:rPr>
              <a:t> район было эвакуировано свыше 60 тысяч беженцев из западных районов страны.</a:t>
            </a:r>
          </a:p>
          <a:p>
            <a:r>
              <a:rPr lang="ru-RU" sz="2000" b="1" i="1" dirty="0" smtClean="0">
                <a:solidFill>
                  <a:srgbClr val="0070C0"/>
                </a:solidFill>
              </a:rPr>
              <a:t>В город были перебазированы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Людиновский</a:t>
            </a:r>
            <a:r>
              <a:rPr lang="ru-RU" sz="2000" b="1" i="1" dirty="0" smtClean="0">
                <a:solidFill>
                  <a:srgbClr val="0070C0"/>
                </a:solidFill>
              </a:rPr>
              <a:t> , Первомайский оборонные заводы, Ленинградский 662-й оборонный судостроительный завод, а в 942 году размещено Симферопольское пулеметно-минометное училище.</a:t>
            </a:r>
          </a:p>
        </p:txBody>
      </p:sp>
      <p:pic>
        <p:nvPicPr>
          <p:cNvPr id="4" name="Рисунок 3" descr="phoca_thumb_l_Страх перед захватчиками гнал москвичей на восток.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149080"/>
            <a:ext cx="3566741" cy="20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894296" y="378897"/>
            <a:ext cx="20874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i="1" dirty="0" smtClean="0">
                <a:solidFill>
                  <a:srgbClr val="0070C0"/>
                </a:solidFill>
              </a:rPr>
              <a:t>Эвакуация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6" descr="13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692696"/>
            <a:ext cx="5637287" cy="299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99592" y="4221088"/>
            <a:ext cx="6480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На фронтах Великой Отечественной войны сражались более 500 тысяч саратовцев, из них 14 тысяч 150 </a:t>
            </a:r>
            <a:r>
              <a:rPr lang="ru-RU" sz="2000" b="1" dirty="0" err="1" smtClean="0">
                <a:solidFill>
                  <a:srgbClr val="0070C0"/>
                </a:solidFill>
              </a:rPr>
              <a:t>балаковцев</a:t>
            </a:r>
            <a:r>
              <a:rPr lang="ru-RU" sz="2000" b="1" dirty="0" smtClean="0">
                <a:solidFill>
                  <a:srgbClr val="0070C0"/>
                </a:solidFill>
              </a:rPr>
              <a:t>. </a:t>
            </a:r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1210329615_9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971600" y="836712"/>
            <a:ext cx="6624736" cy="525658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err="1" smtClean="0">
                <a:solidFill>
                  <a:srgbClr val="002060"/>
                </a:solidFill>
              </a:rPr>
              <a:t>Балаковцы</a:t>
            </a:r>
            <a:r>
              <a:rPr lang="ru-RU" b="1" i="1" dirty="0" smtClean="0">
                <a:solidFill>
                  <a:srgbClr val="002060"/>
                </a:solidFill>
              </a:rPr>
              <a:t> во время Великой Отечественной Войны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Материал из </a:t>
            </a:r>
            <a:r>
              <a:rPr lang="ru-RU" b="1" i="1" dirty="0" err="1" smtClean="0">
                <a:solidFill>
                  <a:srgbClr val="002060"/>
                </a:solidFill>
              </a:rPr>
              <a:t>Letopisi.Ru</a:t>
            </a:r>
            <a:r>
              <a:rPr lang="ru-RU" b="1" i="1" dirty="0" smtClean="0">
                <a:solidFill>
                  <a:srgbClr val="002060"/>
                </a:solidFill>
              </a:rPr>
              <a:t> — «Время вернуться домой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err="1" smtClean="0">
                <a:solidFill>
                  <a:srgbClr val="002060"/>
                </a:solidFill>
              </a:rPr>
              <a:t>Балаковцы</a:t>
            </a:r>
            <a:r>
              <a:rPr lang="ru-RU" b="1" i="1" dirty="0" smtClean="0">
                <a:solidFill>
                  <a:srgbClr val="002060"/>
                </a:solidFill>
              </a:rPr>
              <a:t> во время Великой Отечественной Войны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Материал из </a:t>
            </a:r>
            <a:r>
              <a:rPr lang="ru-RU" b="1" i="1" dirty="0" err="1" smtClean="0">
                <a:solidFill>
                  <a:srgbClr val="002060"/>
                </a:solidFill>
              </a:rPr>
              <a:t>Letopisi.Ru</a:t>
            </a:r>
            <a:r>
              <a:rPr lang="ru-RU" b="1" i="1" dirty="0" smtClean="0">
                <a:solidFill>
                  <a:srgbClr val="002060"/>
                </a:solidFill>
              </a:rPr>
              <a:t> — «Время вернуться домой</a:t>
            </a: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691680" y="1174416"/>
            <a:ext cx="554461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Источники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Балаковская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книга памяти , Администрация </a:t>
            </a: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БМО, г.Балаково 2000 год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 descr="300px-Основатели_завода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852936"/>
            <a:ext cx="3744416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4" descr="ппш41-300x21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492896"/>
            <a:ext cx="3505398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259632" y="764704"/>
            <a:ext cx="65527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 smtClean="0">
                <a:solidFill>
                  <a:srgbClr val="0070C0"/>
                </a:solidFill>
              </a:rPr>
              <a:t>Звод</a:t>
            </a:r>
            <a:r>
              <a:rPr lang="ru-RU" sz="2000" b="1" i="1" dirty="0" smtClean="0">
                <a:solidFill>
                  <a:srgbClr val="0070C0"/>
                </a:solidFill>
              </a:rPr>
              <a:t> имени Ф.Э.Дзержинского и судоремонтный завод в годы войны выпускали оборонную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пародукцию</a:t>
            </a:r>
            <a:r>
              <a:rPr lang="ru-RU" sz="2000" b="1" i="1" dirty="0" smtClean="0">
                <a:solidFill>
                  <a:srgbClr val="0070C0"/>
                </a:solidFill>
              </a:rPr>
              <a:t>: снаряды, мины, патроны к автомату ППШ, тральщики, бронекатера, канонерские лодки, санитарские лодки – волокуши.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620688"/>
            <a:ext cx="4968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</a:rPr>
              <a:t>Трудовой почин в годы войны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484784"/>
            <a:ext cx="74888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0070C0"/>
                </a:solidFill>
              </a:rPr>
              <a:t>За 1941 год годовой план по выпуску военных  заказов был выполнен на 132,5 %</a:t>
            </a:r>
          </a:p>
          <a:p>
            <a:r>
              <a:rPr lang="ru-RU" sz="2000" b="1" i="1" dirty="0" smtClean="0">
                <a:solidFill>
                  <a:srgbClr val="0070C0"/>
                </a:solidFill>
              </a:rPr>
              <a:t>В 194 году коллектив завода имени Дзержинского  занял 1 место в системе машиностроительной промышленности СССР</a:t>
            </a:r>
          </a:p>
          <a:p>
            <a:r>
              <a:rPr lang="ru-RU" sz="2000" b="1" i="1" dirty="0" smtClean="0">
                <a:solidFill>
                  <a:srgbClr val="0070C0"/>
                </a:solidFill>
              </a:rPr>
              <a:t>За героический труд коллектив завода был награжден орденом Трудового Красного Знамени, 454 человека – медалями </a:t>
            </a:r>
          </a:p>
        </p:txBody>
      </p:sp>
      <p:pic>
        <p:nvPicPr>
          <p:cNvPr id="4" name="Рисунок 3" descr="point4400_OrdenKrasnogoZnamen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3645024"/>
            <a:ext cx="213995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7" y="620688"/>
            <a:ext cx="42470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Помощь  </a:t>
            </a:r>
            <a:r>
              <a:rPr lang="ru-RU" sz="2400" b="1" dirty="0" err="1" smtClean="0">
                <a:solidFill>
                  <a:srgbClr val="0070C0"/>
                </a:solidFill>
              </a:rPr>
              <a:t>балаковцев</a:t>
            </a:r>
            <a:r>
              <a:rPr lang="ru-RU" sz="2400" b="1" dirty="0" smtClean="0">
                <a:solidFill>
                  <a:srgbClr val="0070C0"/>
                </a:solidFill>
              </a:rPr>
              <a:t> фронту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340768"/>
            <a:ext cx="74888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 smtClean="0">
                <a:solidFill>
                  <a:srgbClr val="0070C0"/>
                </a:solidFill>
              </a:rPr>
              <a:t>Балаковцы</a:t>
            </a:r>
            <a:r>
              <a:rPr lang="ru-RU" sz="2000" b="1" i="1" dirty="0" smtClean="0">
                <a:solidFill>
                  <a:srgbClr val="0070C0"/>
                </a:solidFill>
              </a:rPr>
              <a:t> отправили на фронт более 20 тысяч теплых вещей</a:t>
            </a:r>
          </a:p>
          <a:p>
            <a:r>
              <a:rPr lang="ru-RU" sz="2000" b="1" i="1" dirty="0" smtClean="0">
                <a:solidFill>
                  <a:srgbClr val="0070C0"/>
                </a:solidFill>
              </a:rPr>
              <a:t>Внесено в фонд обороны 8,5 млн.рублей, а так же размещены займы и лотерея на 32 млн.рублей.</a:t>
            </a:r>
          </a:p>
        </p:txBody>
      </p:sp>
      <p:pic>
        <p:nvPicPr>
          <p:cNvPr id="4" name="Рисунок 4" descr="ww2rus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068960"/>
            <a:ext cx="2854325" cy="3210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5" descr="529.17_gorit planeta_9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3140968"/>
            <a:ext cx="3857625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1" y="548680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solidFill>
                  <a:srgbClr val="0070C0"/>
                </a:solidFill>
              </a:rPr>
              <a:t>Балаковские</a:t>
            </a:r>
            <a:r>
              <a:rPr lang="ru-RU" sz="2400" b="1" dirty="0" smtClean="0">
                <a:solidFill>
                  <a:srgbClr val="0070C0"/>
                </a:solidFill>
              </a:rPr>
              <a:t> речники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196752"/>
            <a:ext cx="66967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Только за время Сталинградской битвы </a:t>
            </a:r>
            <a:r>
              <a:rPr lang="ru-RU" b="1" i="1" dirty="0" err="1" smtClean="0">
                <a:solidFill>
                  <a:srgbClr val="0070C0"/>
                </a:solidFill>
              </a:rPr>
              <a:t>балаковские</a:t>
            </a:r>
            <a:r>
              <a:rPr lang="ru-RU" b="1" i="1" dirty="0" smtClean="0">
                <a:solidFill>
                  <a:srgbClr val="0070C0"/>
                </a:solidFill>
              </a:rPr>
              <a:t> речники перевезли 30 тысяч автомашин, около 900 тысяч орудий, 149 тысяч тонн боеприпасов, вооружения и продовольствия, 543 тысячи воинов. </a:t>
            </a:r>
          </a:p>
          <a:p>
            <a:r>
              <a:rPr lang="ru-RU" b="1" i="1" dirty="0" smtClean="0">
                <a:solidFill>
                  <a:srgbClr val="0070C0"/>
                </a:solidFill>
              </a:rPr>
              <a:t>Из осажденного Сталинграда по заминированному фарватеру были вывезены раненые и гражданское население. </a:t>
            </a:r>
          </a:p>
          <a:p>
            <a:r>
              <a:rPr lang="ru-RU" b="1" i="1" dirty="0" smtClean="0">
                <a:solidFill>
                  <a:srgbClr val="0070C0"/>
                </a:solidFill>
              </a:rPr>
              <a:t>Не вернулись в </a:t>
            </a:r>
            <a:r>
              <a:rPr lang="ru-RU" b="1" i="1" dirty="0" err="1" smtClean="0">
                <a:solidFill>
                  <a:srgbClr val="0070C0"/>
                </a:solidFill>
              </a:rPr>
              <a:t>Балаковский</a:t>
            </a:r>
            <a:r>
              <a:rPr lang="ru-RU" b="1" i="1" dirty="0" smtClean="0">
                <a:solidFill>
                  <a:srgbClr val="0070C0"/>
                </a:solidFill>
              </a:rPr>
              <a:t> затон 7 судов, они погибли с большинством членов экипажей.</a:t>
            </a:r>
          </a:p>
        </p:txBody>
      </p:sp>
      <p:pic>
        <p:nvPicPr>
          <p:cNvPr id="4" name="Рисунок 4" descr="post-12047906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4005064"/>
            <a:ext cx="8143875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332656"/>
            <a:ext cx="5760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70C0"/>
                </a:solidFill>
              </a:rPr>
              <a:t>Дорога Жизни и Победы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980728"/>
            <a:ext cx="64087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0070C0"/>
                </a:solidFill>
              </a:rPr>
              <a:t>На строительство новой железной дроги Сызрань-Саратов-Сталинград, которую назвали дорогой жизни и победы, приняли участие 800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балаковцев</a:t>
            </a:r>
            <a:r>
              <a:rPr lang="ru-RU" sz="2000" b="1" i="1" dirty="0" smtClean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4" name="Рисунок 3" descr="872fc28da90c4ab761b05e8807c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2492896"/>
            <a:ext cx="45720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548680"/>
            <a:ext cx="4502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err="1" smtClean="0">
                <a:solidFill>
                  <a:srgbClr val="0070C0"/>
                </a:solidFill>
              </a:rPr>
              <a:t>Балаковцы</a:t>
            </a:r>
            <a:r>
              <a:rPr lang="ru-RU" sz="2400" b="1" i="1" dirty="0" smtClean="0">
                <a:solidFill>
                  <a:srgbClr val="0070C0"/>
                </a:solidFill>
              </a:rPr>
              <a:t> на фронтах войны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484784"/>
            <a:ext cx="59584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Подвиг белоруса капитана Гастелло был повторен свыше 420 раз представителями 24-х национальностей, в том числе и нашим земляком Дмитрием Захаровичем Тарасовым.</a:t>
            </a:r>
          </a:p>
        </p:txBody>
      </p:sp>
      <p:pic>
        <p:nvPicPr>
          <p:cNvPr id="4" name="Рисунок 3" descr="tarasovdz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708920"/>
            <a:ext cx="2540000" cy="363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Admin\Мои документы\Балаково\фото балаковцев-героев\Н Грибан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2303463" cy="2303463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275856" y="476673"/>
            <a:ext cx="51125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Герой Советского Союза, мл. сержант, командир отделения 423-го стрелкового полка.</a:t>
            </a:r>
          </a:p>
          <a:p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Грибанов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Н.В. родился в семье военнослужащего 17 января 1925 г в с.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Брыковка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Духовницкого района Саратовской области.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Окончил семилетнюю и школу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фабрично-заводского обучения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2924944"/>
            <a:ext cx="61744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7.08.1941 г был зачислен в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Балаковское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ремесленное училище в 5 группу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судомотористов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Окончил училище 14.11.1942 г и работал матросом на пароходе «Надым». Воевал на 1-м Прибалтийском фронте. Освобождал Литву и Латвию. В бою старался быть первым. За храбрость был награжден орденом Славы </a:t>
            </a:r>
            <a:r>
              <a:rPr lang="en-US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степени. Погиб 16 октября 1944 г. Николай своим телом закрыл вражеский пулемет, чтобы обеспечить атаку своей роты. Похоронен в поселке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Вайнёде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(Латвия).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Звание Героя ему присвоено посмертно 24 марта 1945 года.</a:t>
            </a:r>
          </a:p>
          <a:p>
            <a:r>
              <a:rPr lang="ru-RU" sz="1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Балаковскому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училищу, в котором учился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Н.Грибанов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присвоено его имя. 16.10.1974 г на здании училища открыта мемориальная доска.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3" descr="мемориальный-комплекс-300x22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60648"/>
            <a:ext cx="3350146" cy="285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4" descr="памятники-погибшим-300x24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88640"/>
            <a:ext cx="3441899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187624" y="3356992"/>
            <a:ext cx="65527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На территории </a:t>
            </a:r>
            <a:r>
              <a:rPr lang="ru-RU" b="1" dirty="0" err="1" smtClean="0">
                <a:solidFill>
                  <a:srgbClr val="0070C0"/>
                </a:solidFill>
              </a:rPr>
              <a:t>Балаковского</a:t>
            </a:r>
            <a:r>
              <a:rPr lang="ru-RU" b="1" dirty="0" smtClean="0">
                <a:solidFill>
                  <a:srgbClr val="0070C0"/>
                </a:solidFill>
              </a:rPr>
              <a:t> муниципального района находится 28 объектов, увековечивающих память погибших при защите Отечества в годы Великой Отечественной войны. Среди них: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8 индивидуальных захоронений Героев Советского Союза и Полных Кавалеров Орденов Славы;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28 мемориальных сооружений (памятники, стелы, обелиски, мемориальные комплексы), из которых 1 находится в г. Балаково.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</TotalTime>
  <Words>534</Words>
  <Application>Microsoft Office PowerPoint</Application>
  <PresentationFormat>Экран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9</cp:revision>
  <dcterms:created xsi:type="dcterms:W3CDTF">2014-05-15T20:08:02Z</dcterms:created>
  <dcterms:modified xsi:type="dcterms:W3CDTF">2014-05-18T09:41:50Z</dcterms:modified>
</cp:coreProperties>
</file>