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4987BE7-2838-4633-AA2D-C832058AA7FB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1C67816-D57D-4A86-95CC-F251DE934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7BE7-2838-4633-AA2D-C832058AA7FB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7816-D57D-4A86-95CC-F251DE934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7BE7-2838-4633-AA2D-C832058AA7FB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7816-D57D-4A86-95CC-F251DE934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4987BE7-2838-4633-AA2D-C832058AA7FB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7816-D57D-4A86-95CC-F251DE934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4987BE7-2838-4633-AA2D-C832058AA7FB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1C67816-D57D-4A86-95CC-F251DE93468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4987BE7-2838-4633-AA2D-C832058AA7FB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1C67816-D57D-4A86-95CC-F251DE934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4987BE7-2838-4633-AA2D-C832058AA7FB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1C67816-D57D-4A86-95CC-F251DE934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7BE7-2838-4633-AA2D-C832058AA7FB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67816-D57D-4A86-95CC-F251DE934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4987BE7-2838-4633-AA2D-C832058AA7FB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1C67816-D57D-4A86-95CC-F251DE934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4987BE7-2838-4633-AA2D-C832058AA7FB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1C67816-D57D-4A86-95CC-F251DE934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4987BE7-2838-4633-AA2D-C832058AA7FB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1C67816-D57D-4A86-95CC-F251DE934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4987BE7-2838-4633-AA2D-C832058AA7FB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1C67816-D57D-4A86-95CC-F251DE9346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nsm-mirror.by.ru/sm87_09b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04664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МОТИВЫ   ПРЕСТУПЛЕНИЯ   </a:t>
            </a:r>
          </a:p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РОДИОНА   РАСКОЛЬНИКОВА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556792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Цели урока: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2132856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познакомиться с героем романа;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2636912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проанализировать мотивы преступления</a:t>
            </a:r>
          </a:p>
          <a:p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Раскольникова; 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3501008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формировать умения и навыки анализа</a:t>
            </a:r>
          </a:p>
          <a:p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художественного  произведения;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4365104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наблюдать особенности художественной</a:t>
            </a:r>
          </a:p>
          <a:p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манеры Ф.М. Достоевского;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9592" y="5229200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воспитывать бережное, внимательное</a:t>
            </a:r>
          </a:p>
          <a:p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отношение к художественному слову. 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0"/>
      <p:bldP spid="6" grpId="0"/>
      <p:bldP spid="8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83568" y="1196752"/>
            <a:ext cx="8143875" cy="1071563"/>
          </a:xfrm>
        </p:spPr>
        <p:txBody>
          <a:bodyPr>
            <a:normAutofit fontScale="85000" lnSpcReduction="2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«Ищу человеческое в человеке»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3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Ф.М. Достоевский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560" y="188640"/>
            <a:ext cx="7772400" cy="8636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cs typeface="Arial" pitchFamily="34" charset="0"/>
              </a:rPr>
              <a:t>Роман-исследование </a:t>
            </a:r>
            <a:endParaRPr lang="ru-RU" sz="36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5976" y="4437112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Почему воскрес?</a:t>
            </a:r>
            <a:endParaRPr lang="ru-RU" sz="3200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276872"/>
            <a:ext cx="3704910" cy="40321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666633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4427984" y="2420888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Почему убил?</a:t>
            </a:r>
            <a:endParaRPr lang="ru-RU" sz="3200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3356992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Почему признался?</a:t>
            </a:r>
            <a:endParaRPr lang="ru-RU" sz="3200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836712"/>
            <a:ext cx="792088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«…уничтожить неопределённость, то есть объяснить убийство»</a:t>
            </a:r>
          </a:p>
          <a:p>
            <a:pPr algn="r"/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Ф.М. Достоевский</a:t>
            </a:r>
          </a:p>
          <a:p>
            <a:pPr algn="r"/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(Из черновиков к роману </a:t>
            </a:r>
          </a:p>
          <a:p>
            <a:pPr algn="r"/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«Преступление и наказание»)</a:t>
            </a:r>
            <a:endParaRPr lang="ru-RU" sz="2800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Картинка 41 из 7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30239" t="16122" r="16902" b="29090"/>
          <a:stretch>
            <a:fillRect/>
          </a:stretch>
        </p:blipFill>
        <p:spPr bwMode="auto">
          <a:xfrm rot="20957733">
            <a:off x="1341331" y="3528413"/>
            <a:ext cx="4954794" cy="2894613"/>
          </a:xfrm>
          <a:prstGeom prst="round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  <a:softEdge rad="635000"/>
          </a:effectLst>
          <a:scene3d>
            <a:camera prst="isometricOffAxis2Top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301208"/>
            <a:ext cx="5904656" cy="615553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Глава 1. Петербург. Проба.</a:t>
            </a:r>
          </a:p>
          <a:p>
            <a:endParaRPr lang="ru-RU" sz="10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4437112"/>
            <a:ext cx="5904656" cy="615553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Глава 2. Встреча с Мармеладовым.</a:t>
            </a:r>
          </a:p>
          <a:p>
            <a:endParaRPr lang="ru-RU" sz="10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3645024"/>
            <a:ext cx="5904656" cy="615553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Глава 3. Письмо матери.</a:t>
            </a:r>
          </a:p>
          <a:p>
            <a:endParaRPr lang="ru-RU" sz="10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1760" y="2852936"/>
            <a:ext cx="5688632" cy="615553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Глава 4. Сцена на бульваре.</a:t>
            </a:r>
          </a:p>
          <a:p>
            <a:endParaRPr lang="ru-RU" sz="10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3848" y="2060848"/>
            <a:ext cx="5328592" cy="615553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Глава 5. Сон на Васильевском.</a:t>
            </a:r>
          </a:p>
          <a:p>
            <a:endParaRPr lang="ru-RU" sz="10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03440" y="1052736"/>
            <a:ext cx="4861048" cy="830997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Глава 6. Разговор студента и офицера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6176" y="260648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Убийство</a:t>
            </a:r>
            <a:endParaRPr lang="ru-RU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395536" y="620688"/>
            <a:ext cx="5832648" cy="5185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Текст 3"/>
          <p:cNvSpPr>
            <a:spLocks noGrp="1"/>
          </p:cNvSpPr>
          <p:nvPr>
            <p:ph type="body" idx="4294967295"/>
          </p:nvPr>
        </p:nvSpPr>
        <p:spPr>
          <a:xfrm>
            <a:off x="539552" y="1052513"/>
            <a:ext cx="3392686" cy="523875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/>
              <a:t>Социальные</a:t>
            </a:r>
          </a:p>
        </p:txBody>
      </p:sp>
      <p:sp>
        <p:nvSpPr>
          <p:cNvPr id="23556" name="Содержимое 4"/>
          <p:cNvSpPr>
            <a:spLocks noGrp="1"/>
          </p:cNvSpPr>
          <p:nvPr>
            <p:ph sz="half" idx="4294967295"/>
          </p:nvPr>
        </p:nvSpPr>
        <p:spPr>
          <a:xfrm>
            <a:off x="395537" y="1628800"/>
            <a:ext cx="4032448" cy="4608512"/>
          </a:xfrm>
          <a:solidFill>
            <a:schemeClr val="bg2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«Он был задавлен бедностью»</a:t>
            </a: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«…углубился в себя и уединился от всех»</a:t>
            </a: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«…второй день как уж он почти ничего не ел»</a:t>
            </a: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«Я тогда, как паук, к себе в угол забился»</a:t>
            </a: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«столько злобного презрения»</a:t>
            </a: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«И эта же Дунечка за это же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кажется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замуж идет!..»</a:t>
            </a:r>
          </a:p>
          <a:p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Содержимое 6"/>
          <p:cNvSpPr>
            <a:spLocks noGrp="1"/>
          </p:cNvSpPr>
          <p:nvPr>
            <p:ph sz="quarter" idx="4294967295"/>
          </p:nvPr>
        </p:nvSpPr>
        <p:spPr>
          <a:xfrm>
            <a:off x="4644009" y="1628800"/>
            <a:ext cx="4104455" cy="460851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«Я хотел Наполеоном сделаться, оттого и убил»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«Я просто убил; для себя убил, для себя одного»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«Тварь ли я дрожащая или право имею…»</a:t>
            </a:r>
          </a:p>
          <a:p>
            <a:pPr>
              <a:buNone/>
            </a:pPr>
            <a:endParaRPr lang="ru-RU" sz="1800" dirty="0" smtClean="0"/>
          </a:p>
          <a:p>
            <a:endParaRPr lang="ru-RU" sz="18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0"/>
            <a:ext cx="8183562" cy="10509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Причины преступления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23555" name="Текст 5"/>
          <p:cNvSpPr>
            <a:spLocks noGrp="1"/>
          </p:cNvSpPr>
          <p:nvPr>
            <p:ph type="body" idx="4294967295"/>
          </p:nvPr>
        </p:nvSpPr>
        <p:spPr>
          <a:xfrm>
            <a:off x="4932040" y="1052736"/>
            <a:ext cx="3932237" cy="523875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/>
              <a:t>Нравственные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355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355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  <p:bldP spid="23556" grpId="0" build="p" animBg="1"/>
      <p:bldP spid="23557" grpId="0" build="p" animBg="1"/>
      <p:bldP spid="2" grpId="0"/>
      <p:bldP spid="235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«Путь от страдания к состраданию лежит через преступление».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602128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Страдание</a:t>
            </a:r>
          </a:p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(неудовлетворённость окружающим миром)</a:t>
            </a:r>
            <a:endParaRPr lang="ru-RU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797152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Рождение теории</a:t>
            </a:r>
          </a:p>
          <a:p>
            <a:pPr algn="ctr"/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(«безобразная мечта»)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верх 4"/>
          <p:cNvSpPr/>
          <p:nvPr/>
        </p:nvSpPr>
        <p:spPr>
          <a:xfrm>
            <a:off x="4355976" y="5661248"/>
            <a:ext cx="333751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4355976" y="4509120"/>
            <a:ext cx="333751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55576" y="3573016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dirty="0" smtClean="0">
                <a:solidFill>
                  <a:schemeClr val="accent2">
                    <a:lumMod val="50000"/>
                  </a:schemeClr>
                </a:solidFill>
              </a:rPr>
              <a:t>Эксперимент</a:t>
            </a:r>
          </a:p>
          <a:p>
            <a:pPr algn="ctr"/>
            <a:r>
              <a:rPr lang="ru-RU" sz="2200" b="1" i="1" dirty="0" smtClean="0">
                <a:solidFill>
                  <a:schemeClr val="accent2">
                    <a:lumMod val="50000"/>
                  </a:schemeClr>
                </a:solidFill>
              </a:rPr>
              <a:t>(убийство)</a:t>
            </a:r>
            <a:endParaRPr lang="ru-RU" sz="2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Стрелка вверх 8"/>
          <p:cNvSpPr/>
          <p:nvPr/>
        </p:nvSpPr>
        <p:spPr>
          <a:xfrm>
            <a:off x="4427984" y="3284984"/>
            <a:ext cx="333751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83568" y="234888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Страдание</a:t>
            </a:r>
          </a:p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(наказание героя)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трелка вверх 10"/>
          <p:cNvSpPr/>
          <p:nvPr/>
        </p:nvSpPr>
        <p:spPr>
          <a:xfrm>
            <a:off x="4427984" y="1916832"/>
            <a:ext cx="333751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55576" y="1268760"/>
            <a:ext cx="76328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СО-СТРАДАНИЕ</a:t>
            </a:r>
            <a:endParaRPr lang="ru-RU" sz="26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7" grpId="0" animBg="1"/>
      <p:bldP spid="8" grpId="0"/>
      <p:bldP spid="9" grpId="0" animBg="1"/>
      <p:bldP spid="10" grpId="0"/>
      <p:bldP spid="11" grpId="0" animBg="1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2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120</TotalTime>
  <Words>262</Words>
  <Application>Microsoft Office PowerPoint</Application>
  <PresentationFormat>Экран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Тема2</vt:lpstr>
      <vt:lpstr>Слайд 1</vt:lpstr>
      <vt:lpstr>Роман-исследование </vt:lpstr>
      <vt:lpstr>Слайд 3</vt:lpstr>
      <vt:lpstr>Слайд 4</vt:lpstr>
      <vt:lpstr>Причины преступления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</dc:creator>
  <cp:lastModifiedBy>OLEG</cp:lastModifiedBy>
  <cp:revision>22</cp:revision>
  <dcterms:created xsi:type="dcterms:W3CDTF">2011-01-30T08:18:07Z</dcterms:created>
  <dcterms:modified xsi:type="dcterms:W3CDTF">2011-01-30T13:48:27Z</dcterms:modified>
</cp:coreProperties>
</file>