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66" r:id="rId3"/>
    <p:sldId id="260" r:id="rId4"/>
    <p:sldId id="267" r:id="rId5"/>
    <p:sldId id="261" r:id="rId6"/>
    <p:sldId id="262" r:id="rId7"/>
    <p:sldId id="263" r:id="rId8"/>
    <p:sldId id="268" r:id="rId9"/>
    <p:sldId id="264" r:id="rId10"/>
    <p:sldId id="269" r:id="rId11"/>
    <p:sldId id="257" r:id="rId12"/>
    <p:sldId id="258" r:id="rId13"/>
    <p:sldId id="270" r:id="rId14"/>
    <p:sldId id="271" r:id="rId15"/>
    <p:sldId id="265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Фильм "Король-Лев"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Кинотеатр "Москва"</c:v>
                </c:pt>
                <c:pt idx="1">
                  <c:v>Кинотеатр "Континент"</c:v>
                </c:pt>
                <c:pt idx="2">
                  <c:v>Кинотеатр " Пик"</c:v>
                </c:pt>
                <c:pt idx="3">
                  <c:v>Кинотеатр "Рубеж"                   </c:v>
                </c:pt>
                <c:pt idx="4">
                  <c:v>Кинотеатр "Радуга"</c:v>
                </c:pt>
                <c:pt idx="5">
                  <c:v>Кинотеатр "Родина"</c:v>
                </c:pt>
                <c:pt idx="6">
                  <c:v>Кинотеатр "Планета"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3000</c:v>
                </c:pt>
                <c:pt idx="1">
                  <c:v>4500</c:v>
                </c:pt>
                <c:pt idx="2">
                  <c:v>1500</c:v>
                </c:pt>
                <c:pt idx="3">
                  <c:v>1000</c:v>
                </c:pt>
                <c:pt idx="4">
                  <c:v>2000</c:v>
                </c:pt>
                <c:pt idx="5">
                  <c:v>1000</c:v>
                </c:pt>
                <c:pt idx="6">
                  <c:v>1000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Фильм "Трансформеры"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Кинотеатр "Москва"</c:v>
                </c:pt>
                <c:pt idx="1">
                  <c:v>Кинотеатр "Континент"</c:v>
                </c:pt>
                <c:pt idx="2">
                  <c:v>Кинотеатр " Пик"</c:v>
                </c:pt>
                <c:pt idx="3">
                  <c:v>Кинотеатр "Рубеж"                   </c:v>
                </c:pt>
                <c:pt idx="4">
                  <c:v>Кинотеатр "Радуга"</c:v>
                </c:pt>
                <c:pt idx="5">
                  <c:v>Кинотеатр "Родина"</c:v>
                </c:pt>
                <c:pt idx="6">
                  <c:v>Кинотеатр "Планета"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2000</c:v>
                </c:pt>
                <c:pt idx="1">
                  <c:v>4000</c:v>
                </c:pt>
                <c:pt idx="2">
                  <c:v>2000</c:v>
                </c:pt>
                <c:pt idx="3">
                  <c:v>1000</c:v>
                </c:pt>
                <c:pt idx="4">
                  <c:v>1500</c:v>
                </c:pt>
                <c:pt idx="5">
                  <c:v>1500</c:v>
                </c:pt>
                <c:pt idx="6">
                  <c:v>1000</c:v>
                </c:pt>
              </c:numCache>
            </c:numRef>
          </c:val>
        </c:ser>
        <c:axId val="52230784"/>
        <c:axId val="52265344"/>
      </c:barChart>
      <c:catAx>
        <c:axId val="52230784"/>
        <c:scaling>
          <c:orientation val="minMax"/>
        </c:scaling>
        <c:axPos val="b"/>
        <c:tickLblPos val="nextTo"/>
        <c:crossAx val="52265344"/>
        <c:crosses val="autoZero"/>
        <c:auto val="1"/>
        <c:lblAlgn val="ctr"/>
        <c:lblOffset val="100"/>
      </c:catAx>
      <c:valAx>
        <c:axId val="52265344"/>
        <c:scaling>
          <c:orientation val="minMax"/>
        </c:scaling>
        <c:axPos val="l"/>
        <c:majorGridlines/>
        <c:numFmt formatCode="General" sourceLinked="1"/>
        <c:tickLblPos val="nextTo"/>
        <c:crossAx val="5223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95741861545964"/>
          <c:y val="0.39288795352704953"/>
          <c:w val="0.21101869638717882"/>
          <c:h val="0.15543432884561653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0.69149</cdr:x>
      <cdr:y>0.66667</cdr:y>
    </cdr:from>
    <cdr:to>
      <cdr:x>0.91883</cdr:x>
      <cdr:y>0.80303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3168352"/>
          <a:ext cx="172819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0.71043</cdr:x>
      <cdr:y>0.74242</cdr:y>
    </cdr:from>
    <cdr:to>
      <cdr:x>0.83357</cdr:x>
      <cdr:y>0.83333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00600" y="3528392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1296144"/>
          </a:xfrm>
        </p:spPr>
        <p:txBody>
          <a:bodyPr>
            <a:normAutofit/>
          </a:bodyPr>
          <a:lstStyle/>
          <a:p>
            <a:pPr algn="l"/>
            <a:r>
              <a:rPr lang="ru-RU" sz="4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Вычислите, расположите в порядке возрастания и назовите тему урока</a:t>
            </a:r>
            <a:endParaRPr lang="ru-RU" sz="4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564904"/>
            <a:ext cx="8784976" cy="36004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2" y="2708920"/>
          <a:ext cx="8568951" cy="1944216"/>
        </p:xfrm>
        <a:graphic>
          <a:graphicData uri="http://schemas.openxmlformats.org/drawingml/2006/table">
            <a:tbl>
              <a:tblPr/>
              <a:tblGrid>
                <a:gridCol w="1080118"/>
                <a:gridCol w="1152128"/>
                <a:gridCol w="1296144"/>
                <a:gridCol w="1368152"/>
                <a:gridCol w="1080120"/>
                <a:gridCol w="1152128"/>
                <a:gridCol w="1440161"/>
              </a:tblGrid>
              <a:tr h="8479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ru-RU" sz="2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0,2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0,03х5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2,5-0,05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3,81х 10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20: 0,5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3,6 : 2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100,5: 10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7664" y="5301208"/>
          <a:ext cx="6096001" cy="771144"/>
        </p:xfrm>
        <a:graphic>
          <a:graphicData uri="http://schemas.openxmlformats.org/drawingml/2006/table">
            <a:tbl>
              <a:tblPr/>
              <a:tblGrid>
                <a:gridCol w="975557"/>
                <a:gridCol w="756714"/>
                <a:gridCol w="640107"/>
                <a:gridCol w="815017"/>
                <a:gridCol w="814607"/>
                <a:gridCol w="929982"/>
                <a:gridCol w="1164017"/>
              </a:tblGrid>
              <a:tr h="596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44" marR="44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854696" cy="49685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5 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ПУУД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(логические):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установление причинно-следственных связей, 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КУУД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(умение с достаточной точностью выражать свои мысли), умение убеждать другого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6</a:t>
            </a:r>
          </a:p>
          <a:p>
            <a:pPr algn="l"/>
            <a:r>
              <a:rPr lang="ru-RU" sz="3200" b="1" dirty="0" smtClean="0"/>
              <a:t>ЛУУД</a:t>
            </a:r>
            <a:r>
              <a:rPr lang="ru-RU" sz="3200" dirty="0" smtClean="0"/>
              <a:t> (</a:t>
            </a:r>
            <a:r>
              <a:rPr lang="ru-RU" sz="3200" dirty="0" err="1" smtClean="0"/>
              <a:t>смыслообразование</a:t>
            </a:r>
            <a:r>
              <a:rPr lang="ru-RU" sz="3200" dirty="0" smtClean="0"/>
              <a:t>): понимание значения результатов своей деятельности </a:t>
            </a:r>
          </a:p>
          <a:p>
            <a:pPr algn="l"/>
            <a:r>
              <a:rPr lang="ru-RU" sz="3200" b="1" dirty="0" smtClean="0"/>
              <a:t>РУУД</a:t>
            </a:r>
            <a:r>
              <a:rPr lang="ru-RU" sz="3200" dirty="0" smtClean="0"/>
              <a:t> самопроверка и взаимопроверка</a:t>
            </a:r>
          </a:p>
          <a:p>
            <a:pPr algn="l"/>
            <a:r>
              <a:rPr lang="ru-RU" sz="3200" b="1" dirty="0" smtClean="0"/>
              <a:t>ПУУД </a:t>
            </a:r>
            <a:r>
              <a:rPr lang="ru-RU" sz="3200" dirty="0" smtClean="0"/>
              <a:t>(логические):</a:t>
            </a:r>
            <a:r>
              <a:rPr lang="ru-RU" sz="3200" b="1" dirty="0" smtClean="0"/>
              <a:t> </a:t>
            </a:r>
            <a:r>
              <a:rPr lang="ru-RU" sz="3200" dirty="0" smtClean="0"/>
              <a:t>установление причинно-следственных связей</a:t>
            </a:r>
          </a:p>
          <a:p>
            <a:pPr algn="l"/>
            <a:r>
              <a:rPr lang="ru-RU" sz="3200" b="1" dirty="0" smtClean="0"/>
              <a:t>КУУД </a:t>
            </a:r>
            <a:r>
              <a:rPr lang="ru-RU" sz="3200" dirty="0" smtClean="0"/>
              <a:t>(умение с достаточной точностью выражать свои мысли)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Стоимость завтрака в столовой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понедельник завтрак стоил 45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во вторник – 50 руб.,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в среду – 40 руб.,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в четверг – 48 руб.,  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пятницу – 53 руб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среднюю стоимость </a:t>
            </a: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завтрака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nc-renessans.de/files/text_img/avtor%20meto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501008"/>
            <a:ext cx="2088232" cy="261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расчета отпускных  маме требуются  данные ее средней месячной заработной платы за последние 5 месяцев. Какую сумму получит мама на отпуск, если ее заработок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Январь              30тыс. 200 рублей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Февраль            28 тыс. 500 рублей.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Март                  29тыс. 800 р</a:t>
            </a:r>
            <a:r>
              <a:rPr lang="ru-RU" sz="3200" dirty="0" smtClean="0"/>
              <a:t>ублей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Апрель              31 тыс. 300 рублей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Май                   32 тыс.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129614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60848"/>
            <a:ext cx="7854696" cy="432048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7</a:t>
            </a:r>
          </a:p>
          <a:p>
            <a:pPr algn="l"/>
            <a:r>
              <a:rPr lang="ru-RU" b="1" dirty="0" smtClean="0"/>
              <a:t>ЛУУД</a:t>
            </a:r>
            <a:r>
              <a:rPr lang="ru-RU" dirty="0" smtClean="0"/>
              <a:t> (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): понимание значения результатов своей деятельности </a:t>
            </a:r>
          </a:p>
          <a:p>
            <a:pPr algn="l"/>
            <a:r>
              <a:rPr lang="ru-RU" b="1" dirty="0" smtClean="0"/>
              <a:t>ПУУД </a:t>
            </a:r>
            <a:r>
              <a:rPr lang="ru-RU" dirty="0" smtClean="0"/>
              <a:t>(логические):</a:t>
            </a:r>
            <a:r>
              <a:rPr lang="ru-RU" b="1" dirty="0" smtClean="0"/>
              <a:t> </a:t>
            </a:r>
            <a:r>
              <a:rPr lang="ru-RU" dirty="0" smtClean="0"/>
              <a:t>установление причинно-следственных связей, включение новой информации в систему ранее изученного.</a:t>
            </a:r>
          </a:p>
          <a:p>
            <a:pPr algn="l"/>
            <a:r>
              <a:rPr lang="ru-RU" b="1" dirty="0" smtClean="0"/>
              <a:t>КУУД </a:t>
            </a:r>
            <a:r>
              <a:rPr lang="ru-RU" dirty="0" smtClean="0"/>
              <a:t>(умение с достаточной точностью выражать свои мысли)</a:t>
            </a:r>
          </a:p>
          <a:p>
            <a:pPr algn="l"/>
            <a:r>
              <a:rPr lang="ru-RU" b="1" dirty="0" smtClean="0"/>
              <a:t>РУУД </a:t>
            </a:r>
            <a:r>
              <a:rPr lang="ru-RU" dirty="0" smtClean="0"/>
              <a:t>оценка своих действий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Самостоятельно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выберите то задание, которое вам интересно и выполните его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А: Определите динамику собственного рейтинга от первого триместра ко второму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В: Спрогнозируйте свою триместровую отметку по математике.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Вариант С (для быстрых): найдите или придумайте варианты среднего арифметического из жизни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-315416"/>
            <a:ext cx="7851648" cy="4248472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Индивидуальное задание 8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Определите динамику собственного рейтинга от первого триместра ко второму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Спрогнозируйте свою триместровую отметку по математике.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Вариант 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(для быстрых): найдите или придумайте варианты среднего арифметического из жизни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23762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encrypted-tbn1.gstatic.com/images?q=tbn:ANd9GcSU5HQuyytINGn6bb6A4EiVXN87OXE8Dj1Wo07Qcpt0aMTyq6XP5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861048"/>
            <a:ext cx="5184576" cy="242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136815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492896"/>
            <a:ext cx="7854696" cy="3960440"/>
          </a:xfrm>
        </p:spPr>
        <p:txBody>
          <a:bodyPr/>
          <a:lstStyle/>
          <a:p>
            <a:pPr algn="l"/>
            <a:r>
              <a:rPr lang="ru-RU" b="1" dirty="0" smtClean="0"/>
              <a:t>Задание 8</a:t>
            </a:r>
          </a:p>
          <a:p>
            <a:pPr algn="l"/>
            <a:r>
              <a:rPr lang="ru-RU" b="1" dirty="0" smtClean="0"/>
              <a:t>ЛУУД</a:t>
            </a:r>
            <a:r>
              <a:rPr lang="ru-RU" dirty="0" smtClean="0"/>
              <a:t> (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): понимание значения результатов своей деятельности </a:t>
            </a:r>
          </a:p>
          <a:p>
            <a:pPr algn="l"/>
            <a:r>
              <a:rPr lang="ru-RU" b="1" dirty="0" smtClean="0"/>
              <a:t>ПУУД </a:t>
            </a:r>
            <a:r>
              <a:rPr lang="ru-RU" dirty="0" smtClean="0"/>
              <a:t>(логические): включение новой информации в систему ранее изученного.</a:t>
            </a:r>
          </a:p>
          <a:p>
            <a:pPr algn="l"/>
            <a:r>
              <a:rPr lang="ru-RU" b="1" dirty="0" smtClean="0"/>
              <a:t>РУУД </a:t>
            </a:r>
            <a:r>
              <a:rPr lang="ru-RU" dirty="0" smtClean="0"/>
              <a:t>оценка своих действий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266429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573016"/>
            <a:ext cx="7854696" cy="2664296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 smtClean="0"/>
              <a:t>Представьте </a:t>
            </a:r>
            <a:r>
              <a:rPr lang="ru-RU" dirty="0" smtClean="0"/>
              <a:t>результаты по решению задания 8. Приклейте на плакат </a:t>
            </a:r>
          </a:p>
          <a:p>
            <a:pPr algn="l"/>
            <a:r>
              <a:rPr lang="ru-RU" dirty="0" smtClean="0"/>
              <a:t>Вариант А-стрелочку вверх или вниз, в зависимости от повышения или понижения рейтинга</a:t>
            </a:r>
          </a:p>
          <a:p>
            <a:pPr algn="l"/>
            <a:r>
              <a:rPr lang="ru-RU" dirty="0" smtClean="0"/>
              <a:t>Вариант В – </a:t>
            </a:r>
            <a:r>
              <a:rPr lang="ru-RU" dirty="0" err="1" smtClean="0"/>
              <a:t>стикер</a:t>
            </a:r>
            <a:r>
              <a:rPr lang="ru-RU" dirty="0" smtClean="0"/>
              <a:t> со своей оценкой</a:t>
            </a:r>
          </a:p>
          <a:p>
            <a:pPr algn="l"/>
            <a:r>
              <a:rPr lang="ru-RU" dirty="0" smtClean="0"/>
              <a:t>Вариант С – рисунок или слово.</a:t>
            </a:r>
            <a:endParaRPr lang="ru-RU" dirty="0"/>
          </a:p>
        </p:txBody>
      </p:sp>
      <p:pic>
        <p:nvPicPr>
          <p:cNvPr id="4" name="Рисунок 3" descr="http://www.bftcom.com/upload/smi/data_2_1A3A21D5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331236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1.gstatic.com/images?q=tbn:ANd9GcSU5HQuyytINGn6bb6A4EiVXN87OXE8Dj1Wo07Qcpt0aMTyq6XP5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76672"/>
            <a:ext cx="331236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9</a:t>
            </a:r>
          </a:p>
          <a:p>
            <a:r>
              <a:rPr lang="ru-RU" b="1" dirty="0" smtClean="0"/>
              <a:t>ЛУУД</a:t>
            </a:r>
            <a:r>
              <a:rPr lang="ru-RU" dirty="0" smtClean="0"/>
              <a:t> (</a:t>
            </a:r>
            <a:r>
              <a:rPr lang="ru-RU" dirty="0" err="1" smtClean="0"/>
              <a:t>смыслообразование</a:t>
            </a:r>
            <a:r>
              <a:rPr lang="ru-RU" dirty="0" smtClean="0"/>
              <a:t>): понимание значения результатов своей деятельности </a:t>
            </a:r>
          </a:p>
          <a:p>
            <a:r>
              <a:rPr lang="ru-RU" b="1" dirty="0" smtClean="0"/>
              <a:t>ПУУД </a:t>
            </a:r>
            <a:r>
              <a:rPr lang="ru-RU" dirty="0" smtClean="0"/>
              <a:t>(логические): включение новой информации в систему ранее изученного.</a:t>
            </a:r>
          </a:p>
          <a:p>
            <a:r>
              <a:rPr lang="ru-RU" b="1" dirty="0" smtClean="0"/>
              <a:t>РУУД </a:t>
            </a:r>
            <a:r>
              <a:rPr lang="ru-RU" dirty="0" smtClean="0"/>
              <a:t>оценка своих действий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86409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12776"/>
            <a:ext cx="7854696" cy="504056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Задание 1</a:t>
            </a:r>
          </a:p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РУУД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(прогнозирование):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предвосхищение результата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РУУД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(контроль) сличение результата с эталоном</a:t>
            </a:r>
          </a:p>
          <a:p>
            <a:pPr algn="l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ПУУД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преобразование информации, моделирование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Найди необходимую информацию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img.megaobzor.com/hardmind/news/howtomakecomp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64904"/>
            <a:ext cx="266429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upload.wikimedia.org/wikipedia/commons/thumb/5/5d/Russian_dictionary.jpg/220px-Russian_dictionary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564904"/>
            <a:ext cx="244827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1.gstatic.com/images?q=tbn:ANd9GcQstSBy4oz78qYO1UuToTeHl4anrVMs-YXX9PXectas0ARxhle1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564904"/>
            <a:ext cx="244827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93610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3672408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РУУД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применение рациональные способы работы, действия по плану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ПУУД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поиск и выделение информации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КУУД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взаимодействие в группе ,построение монологического высказывания, передача информации в сжатом виде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для группы 1.  Какой из фильмов популярнее</a:t>
            </a:r>
            <a:r>
              <a:rPr lang="ru-RU" sz="3600" dirty="0" smtClean="0">
                <a:solidFill>
                  <a:schemeClr val="tx1"/>
                </a:solidFill>
              </a:rPr>
              <a:t>?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1628800"/>
          <a:ext cx="760184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 descr="http://www.artsides.ru/big/item_421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104930">
            <a:off x="5436096" y="5157192"/>
            <a:ext cx="69646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группы 2. Какой триместр Саша успешнее окончил?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Arial" pitchFamily="34" charset="0"/>
              </a:rPr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412774"/>
          <a:ext cx="7273994" cy="5347588"/>
        </p:xfrm>
        <a:graphic>
          <a:graphicData uri="http://schemas.openxmlformats.org/drawingml/2006/table">
            <a:tbl>
              <a:tblPr/>
              <a:tblGrid>
                <a:gridCol w="3030311"/>
                <a:gridCol w="2010249"/>
                <a:gridCol w="2233434"/>
              </a:tblGrid>
              <a:tr h="406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триместр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триместр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Ботаника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ОБЖ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освобожден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Испанский язык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409" name="Рисунок 6" descr="https://encrypted-tbn1.gstatic.com/images?q=tbn:ANd9GcQhR6t-nFJr6dYVXMxxvSYtmhjrQmYtkRO1RVMFxNtavR6PHE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36912"/>
            <a:ext cx="2628900" cy="20574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для группы 3.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Какая команда получила больше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голосов «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»?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276872"/>
          <a:ext cx="8208913" cy="3909744"/>
        </p:xfrm>
        <a:graphic>
          <a:graphicData uri="http://schemas.openxmlformats.org/drawingml/2006/table">
            <a:tbl>
              <a:tblPr/>
              <a:tblGrid>
                <a:gridCol w="1289749"/>
                <a:gridCol w="2670691"/>
                <a:gridCol w="1365474"/>
                <a:gridCol w="2882999"/>
              </a:tblGrid>
              <a:tr h="62959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Команда «Непоседы»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2400">
                          <a:latin typeface="Times New Roman"/>
                        </a:rPr>
                        <a:t>Команда «Стрижи»</a:t>
                      </a:r>
                      <a:r>
                        <a:rPr lang="ru-RU" sz="2400">
                          <a:latin typeface="Calibri"/>
                        </a:rPr>
                        <a:t>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Света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лайков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/голосов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Галина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9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лайков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/голосов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Марина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12 лайков/голосов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Даша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лайков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/голосов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Алексей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14 лайков/голосов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Николай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13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лайков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/голосов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Андрей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12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лайков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/голосов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Рисунок 10" descr="https://encrypted-tbn0.gstatic.com/images?q=tbn:ANd9GcRFCKnmQLcTDwzI7lC9x55VTRLrh39vn7XSMjMS3tUYuDPCa8-S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6672"/>
            <a:ext cx="2924175" cy="1819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100811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Формируемые УУД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17646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Задание 4</a:t>
            </a:r>
          </a:p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РУУД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действия по плану, нахождение рациональных способов решения, создание  схемы, таблицы, диаграммы, </a:t>
            </a:r>
          </a:p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ПУУД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анализ учебной задачи, выделение главной мысли и проблемы, выводы</a:t>
            </a:r>
          </a:p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КУУД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(постановка вопросов): инициативное сотрудничество в поиске решения, вклад в совместные действия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5.Докажите, что эта запись верная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«Рейтинг = Среднее арифметическое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festival.1september.ru/articles/312354/img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57437"/>
            <a:ext cx="8208912" cy="294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351</Words>
  <Application>Microsoft Office PowerPoint</Application>
  <PresentationFormat>Экран (4:3)</PresentationFormat>
  <Paragraphs>143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Вычислите, расположите в порядке возрастания и назовите тему урока</vt:lpstr>
      <vt:lpstr>Формируемые УУД</vt:lpstr>
      <vt:lpstr>Найди необходимую информацию </vt:lpstr>
      <vt:lpstr>Формируемые УУД</vt:lpstr>
      <vt:lpstr>  Задание для группы 1.  Какой из фильмов популярнее? </vt:lpstr>
      <vt:lpstr>Задание для группы 2. Какой триместр Саша успешнее окончил? </vt:lpstr>
      <vt:lpstr>Задание для группы 3. Какая команда получила больше  голосов «вконтакте»?</vt:lpstr>
      <vt:lpstr>Формируемые УУД</vt:lpstr>
      <vt:lpstr>               Задание 5.Докажите, что эта запись верная  «Рейтинг = Среднее арифметическое» </vt:lpstr>
      <vt:lpstr>Формируемые УУД</vt:lpstr>
      <vt:lpstr>Стоимость завтрака в столовой</vt:lpstr>
      <vt:lpstr>Документ </vt:lpstr>
      <vt:lpstr>Формируемые УУД</vt:lpstr>
      <vt:lpstr>Задание 8</vt:lpstr>
      <vt:lpstr>                       Индивидуальное задание 8 Вариант А: Определите динамику собственного рейтинга от первого триместра ко второму Вариант В: Спрогнозируйте свою триместровую отметку по математике. Вариант С (для быстрых): найдите или придумайте варианты среднего арифметического из жизни </vt:lpstr>
      <vt:lpstr>Формируемые УУД</vt:lpstr>
      <vt:lpstr>Слайд 17</vt:lpstr>
      <vt:lpstr>Формируемые УУД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Аня</cp:lastModifiedBy>
  <cp:revision>30</cp:revision>
  <dcterms:modified xsi:type="dcterms:W3CDTF">2013-04-24T06:21:43Z</dcterms:modified>
</cp:coreProperties>
</file>