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7" r:id="rId2"/>
    <p:sldId id="263" r:id="rId3"/>
    <p:sldId id="264" r:id="rId4"/>
    <p:sldId id="265" r:id="rId5"/>
    <p:sldId id="258" r:id="rId6"/>
    <p:sldId id="261" r:id="rId7"/>
    <p:sldId id="262" r:id="rId8"/>
    <p:sldId id="259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9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31A69-1D55-4AD6-A7F0-4234EDF3698E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F1F42-8E3E-47BE-8320-A5E44F144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F1F42-8E3E-47BE-8320-A5E44F14428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«Планирование воспитателя по ФГОС ДО: конструирование непрерывной образовательной деятельности».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14884"/>
            <a:ext cx="7829576" cy="1857388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                           Выполнила: Никонова Т.А.</a:t>
            </a:r>
          </a:p>
          <a:p>
            <a:endParaRPr lang="ru-RU" sz="2400" dirty="0" smtClean="0"/>
          </a:p>
          <a:p>
            <a:pPr algn="ctr"/>
            <a:r>
              <a:rPr lang="ru-RU" sz="2400" dirty="0" smtClean="0"/>
              <a:t>МКДОУ  №3 «Радуга»</a:t>
            </a:r>
          </a:p>
          <a:p>
            <a:pPr algn="ctr"/>
            <a:r>
              <a:rPr lang="ru-RU" sz="2400" dirty="0" smtClean="0"/>
              <a:t>2015г.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Чем отличаются?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2245"/>
          <a:stretch>
            <a:fillRect/>
          </a:stretch>
        </p:blipFill>
        <p:spPr bwMode="auto">
          <a:xfrm>
            <a:off x="428596" y="1042134"/>
            <a:ext cx="3086100" cy="2243990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Штриховая стрелка вправо 4"/>
          <p:cNvSpPr/>
          <p:nvPr/>
        </p:nvSpPr>
        <p:spPr>
          <a:xfrm flipH="1">
            <a:off x="3704484" y="1714488"/>
            <a:ext cx="1296144" cy="792088"/>
          </a:xfrm>
          <a:prstGeom prst="stripedRightArrow">
            <a:avLst>
              <a:gd name="adj1" fmla="val 53785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785926"/>
            <a:ext cx="3143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/>
                <a:solidFill>
                  <a:srgbClr val="00B050"/>
                </a:solidFill>
              </a:rPr>
              <a:t>Занятие</a:t>
            </a:r>
            <a:endParaRPr lang="ru-RU" sz="4000" b="1" dirty="0">
              <a:ln/>
              <a:solidFill>
                <a:srgbClr val="00B05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717032"/>
            <a:ext cx="4188668" cy="2808311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42844" y="3857628"/>
            <a:ext cx="4357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/>
                <a:solidFill>
                  <a:srgbClr val="00B0F0"/>
                </a:solidFill>
              </a:rPr>
              <a:t>Непрерывная</a:t>
            </a:r>
          </a:p>
          <a:p>
            <a:pPr algn="ctr"/>
            <a:r>
              <a:rPr lang="ru-RU" sz="3200" b="1" dirty="0" smtClean="0">
                <a:ln/>
                <a:solidFill>
                  <a:srgbClr val="00B0F0"/>
                </a:solidFill>
              </a:rPr>
              <a:t>образовательная </a:t>
            </a:r>
          </a:p>
          <a:p>
            <a:pPr algn="ctr"/>
            <a:r>
              <a:rPr lang="ru-RU" sz="3200" b="1" dirty="0" smtClean="0">
                <a:ln/>
                <a:solidFill>
                  <a:srgbClr val="00B0F0"/>
                </a:solidFill>
              </a:rPr>
              <a:t>деятельность</a:t>
            </a:r>
            <a:endParaRPr lang="ru-RU" sz="3200" b="1" dirty="0">
              <a:ln/>
              <a:solidFill>
                <a:srgbClr val="00B0F0"/>
              </a:solidFill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2988964" y="5429264"/>
            <a:ext cx="1440160" cy="792088"/>
          </a:xfrm>
          <a:prstGeom prst="stripedRightArrow">
            <a:avLst>
              <a:gd name="adj1" fmla="val 53785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              Занятие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(классно-урочная форма)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E2D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– учитель, отдален от детей (над/против)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E2D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детьми жестко закреплены рабочие места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E2D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 перемещение детей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E2D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 свободное общение детей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E2D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Вводится дисциплинарное требование тишины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E2D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– партнер, рядом с детьми (вместе), в круге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E2D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Разрешено свободное размещение детей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E2D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Разрешено свободное перемещение детей в процессе деятельности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E2D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Разрешено свободное общение детей (рабочий гул)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2066" y="357166"/>
            <a:ext cx="38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НОД</a:t>
            </a:r>
          </a:p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(партнерская форма)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Существенной особенностью партнерской деятельности взрослого с детьми является ее открытость в сторону свободной самостоятельной деятельности самих дошкольников. </a:t>
            </a:r>
          </a:p>
          <a:p>
            <a:pPr>
              <a:buNone/>
            </a:pPr>
            <a:r>
              <a:rPr lang="ru-RU" dirty="0" smtClean="0"/>
              <a:t>В обстановке, ориентированной на ребенка,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дети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ru-RU" dirty="0" smtClean="0"/>
              <a:t>•  делают выбор;</a:t>
            </a:r>
          </a:p>
          <a:p>
            <a:pPr>
              <a:buNone/>
            </a:pPr>
            <a:r>
              <a:rPr lang="ru-RU" dirty="0" smtClean="0"/>
              <a:t>•  активно играют;</a:t>
            </a:r>
          </a:p>
          <a:p>
            <a:pPr>
              <a:buNone/>
            </a:pPr>
            <a:r>
              <a:rPr lang="ru-RU" dirty="0" smtClean="0"/>
              <a:t>•  используют материалы, которым можно найти более чем одно применение;</a:t>
            </a:r>
          </a:p>
          <a:p>
            <a:pPr>
              <a:buNone/>
            </a:pPr>
            <a:r>
              <a:rPr lang="ru-RU" dirty="0" smtClean="0"/>
              <a:t>•   работают все вместе и заботятся друг о друге;</a:t>
            </a:r>
          </a:p>
          <a:p>
            <a:pPr>
              <a:buNone/>
            </a:pPr>
            <a:r>
              <a:rPr lang="ru-RU" dirty="0" smtClean="0"/>
              <a:t>•   отвечают за свои поступки.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Между нами воспитателями и детьми должно быть взаимное уважение. Уважение является необходимым элементом в том сообществе, которым является группа детского сада. Мы подаём  пример взаимопонимания, уважения и заботы друг о друге, которых мы ждём от детей.</a:t>
            </a:r>
          </a:p>
          <a:p>
            <a:r>
              <a:rPr lang="ru-RU" sz="2400" dirty="0" smtClean="0"/>
              <a:t>Когда  мы педагоги проявляем  уважение к каждому ребенку в группе, дети учатся приятию всех остальных детей - и тех, кто медленно бегает, и тех, кто отлично рисует, и даже детей с необычным или конфликтным поведением. </a:t>
            </a:r>
          </a:p>
          <a:p>
            <a:r>
              <a:rPr lang="ru-RU" sz="2400" dirty="0" smtClean="0"/>
              <a:t>Когда дети видят и чувствуют, что каждого из них принимают и уважают, они начинают ощущать себя комфортно и могут вести себя свободно и реализовывать свои собственные интересы.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Организация непрерывной образовательной деятельности </a:t>
            </a:r>
            <a:r>
              <a:rPr lang="ru-RU" dirty="0" smtClean="0"/>
              <a:t>в форме совместной партнерской деятельности взрослого с детьми связана со значительной перестройкой стиля поведения воспитателя.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Партнерская позиция воспитателя </a:t>
            </a:r>
            <a:r>
              <a:rPr lang="ru-RU" dirty="0" smtClean="0"/>
              <a:t>предполагает принятие демократического стиля отношений, а не авторитарного, сопряженного с учительской позицией.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Организация непрерывной  образовательной деятельности</a:t>
            </a:r>
            <a:r>
              <a:rPr lang="ru-RU" dirty="0" smtClean="0"/>
              <a:t> в партнерской форме требует от взрослого стиля поведения, который может быть выражен девизом:  «Мы включены в деятельность, не связаны обязательными отношениями, а только желанием и обоюдным договором: мы все хотим делать это».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Проявление партнерской позиции воспитателя на разных этапах </a:t>
            </a:r>
            <a:r>
              <a:rPr lang="ru-RU" sz="2000" b="1" dirty="0" smtClean="0">
                <a:solidFill>
                  <a:srgbClr val="FF0000"/>
                </a:solidFill>
              </a:rPr>
              <a:t>непрерывной </a:t>
            </a:r>
            <a:r>
              <a:rPr lang="ru-RU" sz="2000" b="1" dirty="0" smtClean="0">
                <a:solidFill>
                  <a:srgbClr val="FF0000"/>
                </a:solidFill>
              </a:rPr>
              <a:t>образовательной деятельности: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928669"/>
          <a:ext cx="8858312" cy="5872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200"/>
                <a:gridCol w="5198112"/>
              </a:tblGrid>
              <a:tr h="66961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Этапы непрерывной образовательной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 действий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29029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Начальный этап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 приглашает к деятельности  – необязательной, непринужденной: «Давайте сегодня…, Кто хочет, устраивайтесь по удобнее…» (или: «Я буду…Кто хочет, присоединяйтесь…».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Наметив задачу для совместного выполнения, воспитатель, как равноправный участник, предлагает возможные способы ее реализации.</a:t>
                      </a:r>
                      <a:endParaRPr lang="ru-RU" sz="1600" dirty="0"/>
                    </a:p>
                  </a:txBody>
                  <a:tcPr/>
                </a:tc>
              </a:tr>
              <a:tr h="219791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В ходе процесса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 исподволь задает развивающее содержание (новые знания, способы деятельности и пр.); предлагает свою идею или свой результат для детской критики; проявляет заинтересованность в результате детей; включается во взаимную оценку и интерпретацию действий участников; усиливает интерес ребенка к работе сверстника, поощряет содержательное обращение, провоцирует взаимные оценки, обсуждение возникающих проблем.</a:t>
                      </a:r>
                      <a:endParaRPr lang="ru-RU" sz="1600" dirty="0"/>
                    </a:p>
                  </a:txBody>
                  <a:tcPr/>
                </a:tc>
              </a:tr>
              <a:tr h="111848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Заключительный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 деятельности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Каждый ребенок работает в своем темпе и решает сам, закончил он или нет исследование, работу. «Открытый конец» деятельности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При организации непрерывной  образовательной деятельности в форме совместной партнерской деятельности меняется и положение детей.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dirty="0" smtClean="0"/>
              <a:t>1. Дети могут сами решать, участвовать или нет в общей работе. Но это не введение вседозволенности и анархии. У ребенка появляется возможность выбора  – участвовать в этой работе или организовать что-то другое, заняться чем-то другим. Это свобода выбора между деятельностями и их содержанием, а не между деятельностью и ничегонеделанием.</a:t>
            </a:r>
          </a:p>
          <a:p>
            <a:pPr>
              <a:buNone/>
            </a:pPr>
            <a:r>
              <a:rPr lang="ru-RU" sz="1500" dirty="0" smtClean="0"/>
              <a:t>2. Вырабатываются порядок и организация совместной деятельности: свободное размещение детей за общим столом, их общение с другими детьми по ходу работы и перемещение по мере необходимости. По ходу работы дети могут обратиться к педагогу, подойти к нему, обсудить с ним интересующие их вопросы, связанные с выполнением работы, получить необходимую помощь, совет и т.п.</a:t>
            </a:r>
          </a:p>
          <a:p>
            <a:pPr>
              <a:buNone/>
            </a:pPr>
            <a:r>
              <a:rPr lang="ru-RU" sz="1500" dirty="0" smtClean="0"/>
              <a:t>3. Дети могут работать в разном темпе. Объем работы каждый ребенок может определить для себя сам: что он сделает, но сделает хорошо и доведет начатое дело до конца. Дети, которые закончили работу раньше, могут заниматься тем, что их интересует. В том случае, если ребенок не справился с работой, он может продолжить ее в последующие дни. То, что предлагает делать взрослый, ребенку обязательно должно быть нужно и интересно. Осмысленность для ребенка предлагаемой взрослым  деятельности  -главный залог развивающего эффекта.</a:t>
            </a:r>
          </a:p>
          <a:p>
            <a:pPr>
              <a:buNone/>
            </a:pPr>
            <a:r>
              <a:rPr lang="ru-RU" sz="1500" dirty="0" smtClean="0"/>
              <a:t>Детей, не принявших участие в совместной деятельности (в рамках непосредственно образовательной) ориентируют на результативную самостоятельную деятельность. </a:t>
            </a:r>
          </a:p>
          <a:p>
            <a:pPr>
              <a:buNone/>
            </a:pPr>
            <a:r>
              <a:rPr lang="ru-RU" sz="1500" dirty="0" smtClean="0"/>
              <a:t>Результаты совместной и самостоятельной деятельности обязательно обсуждаются и оцениваются.</a:t>
            </a:r>
            <a:endParaRPr lang="ru-RU" sz="15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МЕТОДЫ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Выбор метода обучения зависит от цели и содержания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85924"/>
          <a:ext cx="8229600" cy="4714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717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словесный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наглядный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практический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игровой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84313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•рассказ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педагога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•беседа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•чтение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художественной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литературы</a:t>
                      </a:r>
                    </a:p>
                    <a:p>
                      <a:endParaRPr lang="ru-RU" sz="1800" dirty="0" smtClean="0">
                        <a:solidFill>
                          <a:srgbClr val="3E2D04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•наблюдение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•демонстрация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наглядных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пособий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•опыт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•упражнение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•экспериментирование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•моделирование</a:t>
                      </a:r>
                    </a:p>
                    <a:p>
                      <a:endParaRPr lang="ru-RU" sz="1800" dirty="0" smtClean="0">
                        <a:solidFill>
                          <a:srgbClr val="3E2D04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•дидактическая</a:t>
                      </a:r>
                      <a:r>
                        <a:rPr lang="ru-RU" sz="1800" baseline="0" dirty="0" smtClean="0">
                          <a:solidFill>
                            <a:srgbClr val="3E2D04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игра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•воображаемая</a:t>
                      </a:r>
                      <a:r>
                        <a:rPr lang="ru-RU" sz="1800" baseline="0" dirty="0" smtClean="0">
                          <a:solidFill>
                            <a:srgbClr val="3E2D04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ситуация в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развёрнутом</a:t>
                      </a:r>
                    </a:p>
                    <a:p>
                      <a:r>
                        <a:rPr lang="ru-RU" sz="1800" dirty="0" smtClean="0">
                          <a:solidFill>
                            <a:srgbClr val="3E2D04"/>
                          </a:solidFill>
                        </a:rPr>
                        <a:t>виде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Примерные формы организации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непосредственно образовательной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000108"/>
          <a:ext cx="8858312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357"/>
                <a:gridCol w="6056955"/>
              </a:tblGrid>
              <a:tr h="576671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Детская деятельность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 форм работы</a:t>
                      </a:r>
                      <a:endParaRPr lang="ru-RU" sz="1600" dirty="0"/>
                    </a:p>
                  </a:txBody>
                  <a:tcPr/>
                </a:tc>
              </a:tr>
              <a:tr h="164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Двигательная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Подвижные игры с правилами *Подвижные дидактические игры *Игровые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 * Соревнования *Игровые ситуации *Досуг *Ритмика *Аэробика,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фитнес*Спортивные игры и упражнения *Аттракционы *Спортивные праздники *Гимнастика (утренняя и пробуждения) *Организация плавания</a:t>
                      </a:r>
                    </a:p>
                  </a:txBody>
                  <a:tcPr/>
                </a:tc>
              </a:tr>
              <a:tr h="136642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Игровая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Сюжетные игры * Игры с правилами *Создание игровой ситуации по режимным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моментам, с использованием литературного произведения *Игры с речевым сопровождением *Пальчиковые игры *Театрализованные игры.</a:t>
                      </a:r>
                    </a:p>
                  </a:txBody>
                  <a:tcPr/>
                </a:tc>
              </a:tr>
              <a:tr h="76861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Изобразительная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*Мастерская по изготовлению продуктов детского творчества *Реализация проектов </a:t>
                      </a:r>
                      <a:endParaRPr lang="ru-RU" sz="1600" dirty="0"/>
                    </a:p>
                  </a:txBody>
                  <a:tcPr/>
                </a:tc>
              </a:tr>
              <a:tr h="114525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Конструирование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*Создание творческой группы *Детский дизайн *Опытно-экспериментальная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*Выставки *Мини-музеи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786" y="64291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38186" y="500042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38186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Примерные формы организации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непосредственно образовательной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2"/>
          <a:ext cx="8715436" cy="64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774"/>
                <a:gridCol w="5737662"/>
              </a:tblGrid>
              <a:tr h="1605875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Восприятие </a:t>
                      </a:r>
                    </a:p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художественной </a:t>
                      </a:r>
                    </a:p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литературы и </a:t>
                      </a:r>
                    </a:p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фольклора</a:t>
                      </a:r>
                    </a:p>
                    <a:p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*Чтение *Обсуждение *Заучивание,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рассказывание *Беседа *Театрализованная деятельность *Самостоятельная художественная речевая деятельность *Викторина *КВН *Вопросы и ответы *Презентация книжек *Выставки в книжном уголке </a:t>
                      </a:r>
                    </a:p>
                    <a:p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*Литературные праздники, досуг.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05875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Познавательно-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исследовательская</a:t>
                      </a:r>
                    </a:p>
                    <a:p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*Наблюдение *Экскурсия *Решение проблемных ситуаций  *Экспериментирование*Коллекционирование*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Моделирова-ние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*Исследование *Реализация проекта *Игры (сюжетные, с правилами) *Интеллектуальные игры (головоломки,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викторины, задачи-шутки, ребусы, кроссворды, шарады) *Мини-музеи *Конструирование *Увлечения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02071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Коммуникативная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*Беседа. Ситуативный разговор *речевая ситуация *Составление и отгадывание загадок *Игры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(сюжетные, с правилами, театрализованные) *Игровые ситуации *Этюды и постановки *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Логоритмика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57798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Самообслуживание и 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элементарный бытовой  труд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*Дежурство *Поручения *Задания *Самообслуживание *Совместные действия *Экскурсия *Реализация проекта</a:t>
                      </a:r>
                    </a:p>
                  </a:txBody>
                  <a:tcPr marL="68580" marR="68580" marT="0" marB="0"/>
                </a:tc>
              </a:tr>
              <a:tr h="1057798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Музыкальная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*Слушание *Импровизация *Исполнение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*Экспериментирование *Подвижные игры (с музыкальным сопровождением) *Музыкально-дидактические игры.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такое планирование?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3E2D04"/>
                </a:solidFill>
              </a:rPr>
              <a:t> Планирование – это заблаговременное определение порядка, последовательности осуществления образовательного процесса с указанием необходимых условий, используемых средств, форм и методов. От того, насколько продумано, грамотно осуществлено планирование, зависит эффективность работы воспитателя в целом.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Цель планирования </a:t>
            </a:r>
            <a:r>
              <a:rPr lang="ru-RU" dirty="0" smtClean="0">
                <a:solidFill>
                  <a:srgbClr val="3E2D04"/>
                </a:solidFill>
              </a:rPr>
              <a:t>- направлять работу, рационализировать виды деятельности и реализовать запланированные цели и задачи.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3E2D04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Планирование</a:t>
            </a:r>
            <a:r>
              <a:rPr lang="ru-RU" dirty="0" smtClean="0">
                <a:solidFill>
                  <a:srgbClr val="3E2D04"/>
                </a:solidFill>
              </a:rPr>
              <a:t> – это творческий и трудоёмкий процесс, но надо помнить, что эффективность образовательного процесса в ДОО во многом зависит от качества его планирования.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3E2D04"/>
                </a:solidFill>
              </a:rPr>
              <a:t>При планировании и организации педагогического процесса важно учитывать, что основной формой работы с детьми дошкольного возраста и ведущим видом деятельности для них является </a:t>
            </a:r>
            <a:r>
              <a:rPr lang="ru-RU" dirty="0" smtClean="0">
                <a:solidFill>
                  <a:srgbClr val="FF0000"/>
                </a:solidFill>
              </a:rPr>
              <a:t>игра</a:t>
            </a:r>
            <a:r>
              <a:rPr lang="ru-RU" dirty="0" smtClean="0">
                <a:solidFill>
                  <a:srgbClr val="3E2D04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86124"/>
            <a:ext cx="60960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Что такое непрерывная образовательная деятельность (НОД)?</a:t>
            </a:r>
            <a:r>
              <a:rPr lang="ru-RU" sz="3100" dirty="0" smtClean="0">
                <a:solidFill>
                  <a:srgbClr val="FF0000"/>
                </a:solidFill>
              </a:rPr>
              <a:t>  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Непрерывная образовательная деятельность (НОД)</a:t>
            </a:r>
            <a:r>
              <a:rPr lang="ru-RU" dirty="0" smtClean="0"/>
              <a:t> –</a:t>
            </a:r>
          </a:p>
          <a:p>
            <a:pPr>
              <a:buNone/>
            </a:pPr>
            <a:r>
              <a:rPr lang="ru-RU" dirty="0" smtClean="0"/>
              <a:t>    это деятельность, основанная на одной из специфических детских видов деятельности. Непрерывная образовательная деятельность  реализуется через организацию различных видов детской деятельности  (игровой, двигательной, коммуникативной, трудовой, познавательно  – исследовательской и др.)  или их интеграцию с использованием разнообразных форм и методов работы, выбор которых осуществляется педагогами самостоятельно в зависимости от контингента детей, уровня освоения  общеобразовательной программы дошкольного образования и решения конкретных образовательных задач.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В ФГОС содержится указание на то, какие виды деятельности можно считать приемлемыми формами практики для ребенка дошкольного возраста: </a:t>
            </a:r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в раннем возрасте (1 год - 3 года)</a:t>
            </a:r>
            <a:r>
              <a:rPr lang="ru-RU" dirty="0" smtClean="0"/>
              <a:t> - предметная деятельность и игры с составными и динамическими  игрушками; экспериментирование с материалами и веществами (песок, вода, тесто и пр.), общение с взрослым и совместные игры со сверстниками под руководством взрослого, самообслуживание и действия с бытовыми предметами-орудиями (ложка, совок, лопатка и пр.),  восприятие смысла музыки, сказок, стихов, рассматривание картинок, двигательная активность;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для детей дошкольного возраста (3 года  - 8 лет)</a:t>
            </a:r>
            <a:r>
              <a:rPr lang="ru-RU" dirty="0" smtClean="0"/>
              <a:t>  - ряд видов деятельности, таких как игровая, включая сюжетно-ролевую игру, игру с правилами и другие виды игры; коммуникативная (общение и взаимодействие со взрослыми и сверстниками); познавательно-исследовательская (исследования объектов окружающего мира и экспериментирования с ними), а также  восприятие художественной литературы и фольклора;  самообслуживание и элементарный бытовой труд (в помещении и на улице);  конструирование из разного материала, включая конструкторы, модули, бумагу, природный и иной материал;  изобразительная (рисование, лепка,  аппликация);  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 и двигательная (овладение основными движениями) формы активности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Формы организации обучения: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Вывод:</a:t>
            </a:r>
            <a:r>
              <a:rPr lang="ru-RU" dirty="0" smtClean="0"/>
              <a:t> ФГОС ДО предполагает использование в большей степени подгрупповой и индивидуальной форм организации обучения.  А фронтальной формы организации обучения в меньшей степени.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220</TotalTime>
  <Words>1554</Words>
  <PresentationFormat>Экран (4:3)</PresentationFormat>
  <Paragraphs>125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«Планирование воспитателя по ФГОС ДО: конструирование непрерывной образовательной деятельности». </vt:lpstr>
      <vt:lpstr>Что такое планирование?</vt:lpstr>
      <vt:lpstr>Слайд 3</vt:lpstr>
      <vt:lpstr>Слайд 4</vt:lpstr>
      <vt:lpstr> Что такое непрерывная образовательная деятельность (НОД)?  </vt:lpstr>
      <vt:lpstr> В ФГОС содержится указание на то, какие виды деятельности можно считать приемлемыми формами практики для ребенка дошкольного возраста: </vt:lpstr>
      <vt:lpstr>Слайд 7</vt:lpstr>
      <vt:lpstr>Формы организации обучения:</vt:lpstr>
      <vt:lpstr>Слайд 9</vt:lpstr>
      <vt:lpstr>Чем отличаются? </vt:lpstr>
      <vt:lpstr>              Занятие  (классно-урочная форма)</vt:lpstr>
      <vt:lpstr>Слайд 12</vt:lpstr>
      <vt:lpstr>Слайд 13</vt:lpstr>
      <vt:lpstr>Слайд 14</vt:lpstr>
      <vt:lpstr>Проявление партнерской позиции воспитателя на разных этапах непрерывной образовательной деятельности: </vt:lpstr>
      <vt:lpstr>При организации непрерывной  образовательной деятельности в форме совместной партнерской деятельности меняется и положение детей. </vt:lpstr>
      <vt:lpstr>МЕТОДЫ Выбор метода обучения зависит от цели и содержания </vt:lpstr>
      <vt:lpstr>Примерные формы организации непосредственно образовательной деятельности.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«Планирование воспитателя по ФГОС ДО: конструирование непрерывной образовательной деятельности». </dc:title>
  <dc:creator>User</dc:creator>
  <cp:lastModifiedBy>User</cp:lastModifiedBy>
  <cp:revision>24</cp:revision>
  <dcterms:created xsi:type="dcterms:W3CDTF">2015-11-07T13:39:17Z</dcterms:created>
  <dcterms:modified xsi:type="dcterms:W3CDTF">2015-11-17T22:49:01Z</dcterms:modified>
</cp:coreProperties>
</file>