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81" r:id="rId11"/>
    <p:sldId id="28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641A8C-4B45-4F22-81FD-93009538A3FE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56929AE-BDE1-463D-90EF-E0705F789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3;&#1077;&#1082;&#1089;\Desktop\&#1053;&#1086;&#1074;&#1072;&#1103;%20&#1087;&#1072;&#1087;&#1082;&#1072;\1998_The_Best_Of_Love_Songs_-_Richard_Clayderman_-_Just_Yhe_Way_You_Are_(iPlayer.fm).mp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 5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280920" cy="150876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Гласные в суффиксах существительных –ЕК и –ИК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1368152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rgbClr val="92D050"/>
                </a:solidFill>
              </a:rPr>
              <a:t>Итак, тема урока: «</a:t>
            </a:r>
            <a:r>
              <a:rPr lang="ru-RU" sz="3600" b="1" i="1" dirty="0" smtClean="0">
                <a:solidFill>
                  <a:srgbClr val="92D050"/>
                </a:solidFill>
              </a:rPr>
              <a:t>Гласные в суффиксах существительных –ЕК и –ИК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294712"/>
          </a:xfrm>
        </p:spPr>
        <p:txBody>
          <a:bodyPr/>
          <a:lstStyle/>
          <a:p>
            <a:r>
              <a:rPr lang="ru-RU" dirty="0" smtClean="0"/>
              <a:t>Цели урока: …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772400" cy="914400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ФИЗКУЛЬТМИНУТКА</a:t>
            </a:r>
            <a:endParaRPr lang="ru-RU" sz="6600" b="1" dirty="0">
              <a:solidFill>
                <a:srgbClr val="FFFF00"/>
              </a:solidFill>
            </a:endParaRPr>
          </a:p>
        </p:txBody>
      </p:sp>
      <p:pic>
        <p:nvPicPr>
          <p:cNvPr id="5" name="1998_The_Best_Of_Love_Songs_-_Richard_Clayderman_-_Just_Yhe_Way_You_Are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0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820150" cy="1238250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Назови животных и предметы, изображённые на фотографиях, ласково, используя суффиксы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Алекс\Desktop\физ-ра\091a7ae424fed207a139d63f3715a0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09137"/>
            <a:ext cx="7390904" cy="554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\Desktop\физ-ра\6926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71" y="0"/>
            <a:ext cx="911025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\Desktop\физ-ра\75361939_1245161235_111944_1280_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\Desktop\физ-ра\120160075371343d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6227" y="0"/>
            <a:ext cx="54715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\Desktop\физ-ра\animals_346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7" y="0"/>
            <a:ext cx="914857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\Desktop\физ-ра\9d4c0d982f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гемо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6336704" cy="640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я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67687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914400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 по теме «Суффиксы –чик- и -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именах существительных»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472608"/>
          </a:xfrm>
        </p:spPr>
        <p:txBody>
          <a:bodyPr>
            <a:normAutofit/>
          </a:bodyPr>
          <a:lstStyle/>
          <a:p>
            <a:pPr marL="582930" lvl="0" indent="-514350">
              <a:buAutoNum type="arabicPeriod"/>
            </a:pPr>
            <a:r>
              <a:rPr lang="ru-RU" b="1" dirty="0" smtClean="0"/>
              <a:t>В каком слове пишется Щ:     </a:t>
            </a:r>
          </a:p>
          <a:p>
            <a:pPr marL="582930" lvl="0" indent="-514350">
              <a:buNone/>
            </a:pPr>
            <a:r>
              <a:rPr lang="ru-RU" dirty="0" smtClean="0"/>
              <a:t>     1) буфет…</a:t>
            </a:r>
            <a:r>
              <a:rPr lang="ru-RU" dirty="0" err="1" smtClean="0"/>
              <a:t>ица</a:t>
            </a:r>
            <a:r>
              <a:rPr lang="ru-RU" dirty="0" smtClean="0"/>
              <a:t>,      2) груз…</a:t>
            </a:r>
            <a:r>
              <a:rPr lang="ru-RU" dirty="0" err="1" smtClean="0"/>
              <a:t>ик</a:t>
            </a:r>
            <a:r>
              <a:rPr lang="ru-RU" dirty="0" smtClean="0"/>
              <a:t>, </a:t>
            </a:r>
          </a:p>
          <a:p>
            <a:pPr marL="582930" lvl="0" indent="-514350">
              <a:buNone/>
            </a:pPr>
            <a:r>
              <a:rPr lang="ru-RU" dirty="0" smtClean="0"/>
              <a:t>     3) прессов…</a:t>
            </a:r>
            <a:r>
              <a:rPr lang="ru-RU" dirty="0" err="1" smtClean="0"/>
              <a:t>ик</a:t>
            </a:r>
            <a:r>
              <a:rPr lang="ru-RU" dirty="0" smtClean="0"/>
              <a:t>,     4) объезд…</a:t>
            </a:r>
            <a:r>
              <a:rPr lang="ru-RU" dirty="0" err="1" smtClean="0"/>
              <a:t>ик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В каком слове пишется Ч: </a:t>
            </a:r>
          </a:p>
          <a:p>
            <a:pPr marL="582930" lvl="0" indent="-514350"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развед</a:t>
            </a:r>
            <a:r>
              <a:rPr lang="ru-RU" dirty="0" smtClean="0"/>
              <a:t>…</a:t>
            </a:r>
            <a:r>
              <a:rPr lang="ru-RU" dirty="0" err="1" smtClean="0"/>
              <a:t>ик</a:t>
            </a:r>
            <a:r>
              <a:rPr lang="ru-RU" dirty="0" smtClean="0"/>
              <a:t>,      2) бакен…</a:t>
            </a:r>
            <a:r>
              <a:rPr lang="ru-RU" dirty="0" err="1" smtClean="0"/>
              <a:t>ик</a:t>
            </a:r>
            <a:r>
              <a:rPr lang="ru-RU" dirty="0" smtClean="0"/>
              <a:t>,</a:t>
            </a:r>
          </a:p>
          <a:p>
            <a:pPr marL="582930" lvl="0" indent="-514350">
              <a:buAutoNum type="arabicParenR"/>
            </a:pPr>
            <a:r>
              <a:rPr lang="ru-RU" dirty="0" smtClean="0"/>
              <a:t> 3) камен…</a:t>
            </a:r>
            <a:r>
              <a:rPr lang="ru-RU" dirty="0" err="1" smtClean="0"/>
              <a:t>ик</a:t>
            </a:r>
            <a:r>
              <a:rPr lang="ru-RU" dirty="0" smtClean="0"/>
              <a:t>,    4) спор…</a:t>
            </a:r>
            <a:r>
              <a:rPr lang="ru-RU" dirty="0" err="1" smtClean="0"/>
              <a:t>ик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окоди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2728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69847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52738"/>
          <a:ext cx="9143999" cy="4968551"/>
        </p:xfrm>
        <a:graphic>
          <a:graphicData uri="http://schemas.openxmlformats.org/drawingml/2006/table">
            <a:tbl>
              <a:tblPr/>
              <a:tblGrid>
                <a:gridCol w="3039233"/>
                <a:gridCol w="3052383"/>
                <a:gridCol w="3052383"/>
              </a:tblGrid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-чик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-ик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-ек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крокодильчик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бегемотик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грибочек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котик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цветочек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зайчик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камушек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слоник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лесочек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жирафик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щеночек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домик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котеночек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26464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по теме «Гласные Е и И в суффиксах существительных –ЕК- и –ИК-»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589240"/>
          </a:xfrm>
        </p:spPr>
        <p:txBody>
          <a:bodyPr/>
          <a:lstStyle/>
          <a:p>
            <a:pPr marL="582930" lvl="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пропущена буква И? </a:t>
            </a:r>
          </a:p>
          <a:p>
            <a:pPr marL="582930" lvl="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звоноч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денёч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…к,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lvl="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калач…к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ножич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…к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пропущена буква 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молоточ...к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бубенч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…к,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карандаш…к,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чертёж…к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каком слове пропущена буква Е?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велосипед…к,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халат…к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бегемот…к,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бережоч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496944" cy="6597352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dirty="0" smtClean="0"/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пропущена не такая буква, как в трёх остальных?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рисуноч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манеж…к,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песоч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полушубоч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пишется не такая гласная, как в трёх остальных?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салат...к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клубоч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..к,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карниз…к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паркет…к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нет суффикса –ЕК?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козлёноч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…к,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телёноч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ребёноч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…к, 4)кирпич…к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один суффикс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чайничек, 2) подарочек, 3) огонечек, 4) чулочек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1263457"/>
            <a:ext cx="82089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каком слове нет суффикса –ИК?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ящик,             2) прыщик,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клещик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4)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борщик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В каком слове есть суффикс –ИК-?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финик, 2) веник,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3) блокнотик, 4) дворник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В каком слове есть суффикс – ИК?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супчик,     2) укропчик,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3) перчик,    4) помидорчик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" y="836712"/>
          <a:ext cx="9143992" cy="4968552"/>
        </p:xfrm>
        <a:graphic>
          <a:graphicData uri="http://schemas.openxmlformats.org/drawingml/2006/table">
            <a:tbl>
              <a:tblPr/>
              <a:tblGrid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  <a:gridCol w="831272"/>
              </a:tblGrid>
              <a:tr h="3342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№задания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</a:tr>
              <a:tr h="1625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5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rgbClr val="00003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3335" marR="13335" marT="13335" marB="13335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5950896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ru-RU" dirty="0" smtClean="0"/>
              <a:t>3. </a:t>
            </a:r>
            <a:r>
              <a:rPr lang="ru-RU" b="1" dirty="0" smtClean="0"/>
              <a:t>В каком слове пишется Щ? </a:t>
            </a:r>
          </a:p>
          <a:p>
            <a:pPr marL="582930" lvl="0" indent="-514350">
              <a:lnSpc>
                <a:spcPct val="150000"/>
              </a:lnSpc>
              <a:buAutoNum type="arabicParenR"/>
            </a:pPr>
            <a:r>
              <a:rPr lang="ru-RU" dirty="0" err="1" smtClean="0"/>
              <a:t>перебеж</a:t>
            </a:r>
            <a:r>
              <a:rPr lang="ru-RU" dirty="0" smtClean="0"/>
              <a:t>…</a:t>
            </a:r>
            <a:r>
              <a:rPr lang="ru-RU" dirty="0" err="1" smtClean="0"/>
              <a:t>ик</a:t>
            </a:r>
            <a:r>
              <a:rPr lang="ru-RU" dirty="0" smtClean="0"/>
              <a:t>,    2) вертолёт…чик, </a:t>
            </a:r>
          </a:p>
          <a:p>
            <a:pPr marL="582930" lvl="0" indent="-514350">
              <a:lnSpc>
                <a:spcPct val="150000"/>
              </a:lnSpc>
              <a:buNone/>
            </a:pPr>
            <a:r>
              <a:rPr lang="ru-RU" dirty="0" smtClean="0"/>
              <a:t>3) рассказ…</a:t>
            </a:r>
            <a:r>
              <a:rPr lang="ru-RU" dirty="0" err="1" smtClean="0"/>
              <a:t>ица</a:t>
            </a:r>
            <a:r>
              <a:rPr lang="ru-RU" dirty="0" smtClean="0"/>
              <a:t>,     4) надсмотр…</a:t>
            </a:r>
            <a:r>
              <a:rPr lang="ru-RU" dirty="0" err="1" smtClean="0"/>
              <a:t>ик</a:t>
            </a:r>
            <a:endParaRPr lang="ru-RU" dirty="0" smtClean="0"/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4. В каком слове пишется Ч? </a:t>
            </a:r>
          </a:p>
          <a:p>
            <a:pPr marL="582930" lvl="0" indent="-514350">
              <a:lnSpc>
                <a:spcPct val="150000"/>
              </a:lnSpc>
              <a:buAutoNum type="arabicParenR"/>
            </a:pPr>
            <a:r>
              <a:rPr lang="ru-RU" dirty="0" smtClean="0"/>
              <a:t>компьютер…</a:t>
            </a:r>
            <a:r>
              <a:rPr lang="ru-RU" dirty="0" err="1" smtClean="0"/>
              <a:t>ик</a:t>
            </a:r>
            <a:r>
              <a:rPr lang="ru-RU" dirty="0" smtClean="0"/>
              <a:t>,    2) экскаватор…</a:t>
            </a:r>
            <a:r>
              <a:rPr lang="ru-RU" dirty="0" err="1" smtClean="0"/>
              <a:t>ик</a:t>
            </a:r>
            <a:r>
              <a:rPr lang="ru-RU" dirty="0" smtClean="0"/>
              <a:t>, </a:t>
            </a:r>
          </a:p>
          <a:p>
            <a:pPr marL="582930" lvl="0" indent="-514350">
              <a:lnSpc>
                <a:spcPct val="150000"/>
              </a:lnSpc>
              <a:buNone/>
            </a:pPr>
            <a:r>
              <a:rPr lang="ru-RU" dirty="0" smtClean="0"/>
              <a:t>   3) автомат…</a:t>
            </a:r>
            <a:r>
              <a:rPr lang="ru-RU" dirty="0" err="1" smtClean="0"/>
              <a:t>ик</a:t>
            </a:r>
            <a:r>
              <a:rPr lang="ru-RU" dirty="0" smtClean="0"/>
              <a:t>,          4) обман…</a:t>
            </a:r>
            <a:r>
              <a:rPr lang="ru-RU" dirty="0" err="1" smtClean="0"/>
              <a:t>ик</a:t>
            </a:r>
            <a:endParaRPr lang="ru-RU" dirty="0" smtClean="0"/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5. В каком слове перед суффиксом пишется Ь?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        1) стекол…</a:t>
            </a:r>
            <a:r>
              <a:rPr lang="ru-RU" dirty="0" err="1" smtClean="0"/>
              <a:t>щик</a:t>
            </a:r>
            <a:r>
              <a:rPr lang="ru-RU" dirty="0" smtClean="0"/>
              <a:t>,      2) бетон…</a:t>
            </a:r>
            <a:r>
              <a:rPr lang="ru-RU" dirty="0" err="1" smtClean="0"/>
              <a:t>щик</a:t>
            </a:r>
            <a:r>
              <a:rPr lang="ru-RU" dirty="0" smtClean="0"/>
              <a:t>,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/>
              <a:t>       3) домен…</a:t>
            </a:r>
            <a:r>
              <a:rPr lang="ru-RU" dirty="0" err="1" smtClean="0"/>
              <a:t>щик</a:t>
            </a:r>
            <a:r>
              <a:rPr lang="ru-RU" dirty="0" smtClean="0"/>
              <a:t>,        4) смен…</a:t>
            </a:r>
            <a:r>
              <a:rPr lang="ru-RU" dirty="0" err="1" smtClean="0"/>
              <a:t>щик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568952" cy="60229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6. В каком слове перед суффиксом не пишется Ь? 1) пил…</a:t>
            </a:r>
            <a:r>
              <a:rPr lang="ru-RU" dirty="0" err="1" smtClean="0"/>
              <a:t>щик</a:t>
            </a:r>
            <a:r>
              <a:rPr lang="ru-RU" dirty="0" smtClean="0"/>
              <a:t>,                2) </a:t>
            </a:r>
            <a:r>
              <a:rPr lang="ru-RU" dirty="0" err="1" smtClean="0"/>
              <a:t>кровел</a:t>
            </a:r>
            <a:r>
              <a:rPr lang="ru-RU" dirty="0" smtClean="0"/>
              <a:t>…</a:t>
            </a:r>
            <a:r>
              <a:rPr lang="ru-RU" dirty="0" err="1" smtClean="0"/>
              <a:t>щик</a:t>
            </a:r>
            <a:r>
              <a:rPr lang="ru-RU" dirty="0" smtClean="0"/>
              <a:t>. </a:t>
            </a:r>
          </a:p>
          <a:p>
            <a:pPr lvl="0">
              <a:buNone/>
            </a:pPr>
            <a:r>
              <a:rPr lang="ru-RU" dirty="0" smtClean="0"/>
              <a:t>     3) барабан…</a:t>
            </a:r>
            <a:r>
              <a:rPr lang="ru-RU" dirty="0" err="1" smtClean="0"/>
              <a:t>щик</a:t>
            </a:r>
            <a:r>
              <a:rPr lang="ru-RU" dirty="0" smtClean="0"/>
              <a:t>,      4) бурил…</a:t>
            </a:r>
            <a:r>
              <a:rPr lang="ru-RU" dirty="0" err="1" smtClean="0"/>
              <a:t>щик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7.В каком слове пропущена буква С?</a:t>
            </a:r>
          </a:p>
          <a:p>
            <a:pPr lvl="0">
              <a:buNone/>
            </a:pPr>
            <a:r>
              <a:rPr lang="ru-RU" dirty="0" smtClean="0"/>
              <a:t>       1) разно…чик,      2) </a:t>
            </a:r>
            <a:r>
              <a:rPr lang="ru-RU" dirty="0" err="1" smtClean="0"/>
              <a:t>сма</a:t>
            </a:r>
            <a:r>
              <a:rPr lang="ru-RU" dirty="0" smtClean="0"/>
              <a:t>…чик,</a:t>
            </a:r>
          </a:p>
          <a:p>
            <a:pPr lvl="0">
              <a:buNone/>
            </a:pPr>
            <a:r>
              <a:rPr lang="ru-RU" dirty="0" smtClean="0"/>
              <a:t>        3) </a:t>
            </a:r>
            <a:r>
              <a:rPr lang="ru-RU" dirty="0" err="1" smtClean="0"/>
              <a:t>изво</a:t>
            </a:r>
            <a:r>
              <a:rPr lang="ru-RU" dirty="0" smtClean="0"/>
              <a:t>…чик,       4) </a:t>
            </a:r>
            <a:r>
              <a:rPr lang="ru-RU" dirty="0" err="1" smtClean="0"/>
              <a:t>прика</a:t>
            </a:r>
            <a:r>
              <a:rPr lang="ru-RU" dirty="0" smtClean="0"/>
              <a:t>…чик</a:t>
            </a:r>
          </a:p>
          <a:p>
            <a:pPr lvl="0">
              <a:buNone/>
            </a:pPr>
            <a:r>
              <a:rPr lang="ru-RU" dirty="0" smtClean="0"/>
              <a:t>8. В каком слове пропущена буква Д?</a:t>
            </a:r>
          </a:p>
          <a:p>
            <a:pPr lvl="0">
              <a:buNone/>
            </a:pPr>
            <a:r>
              <a:rPr lang="ru-RU" dirty="0" smtClean="0"/>
              <a:t>      1) </a:t>
            </a:r>
            <a:r>
              <a:rPr lang="ru-RU" dirty="0" err="1" smtClean="0"/>
              <a:t>наво</a:t>
            </a:r>
            <a:r>
              <a:rPr lang="ru-RU" dirty="0" smtClean="0"/>
              <a:t>…чик,       2) </a:t>
            </a:r>
            <a:r>
              <a:rPr lang="ru-RU" dirty="0" err="1" smtClean="0"/>
              <a:t>аппара</a:t>
            </a:r>
            <a:r>
              <a:rPr lang="ru-RU" dirty="0" smtClean="0"/>
              <a:t>…чик,</a:t>
            </a:r>
          </a:p>
          <a:p>
            <a:pPr lvl="0">
              <a:buNone/>
            </a:pPr>
            <a:r>
              <a:rPr lang="ru-RU" dirty="0" smtClean="0"/>
              <a:t>      3) прока…чик,    4) </a:t>
            </a:r>
            <a:r>
              <a:rPr lang="ru-RU" dirty="0" err="1" smtClean="0"/>
              <a:t>лё</a:t>
            </a:r>
            <a:r>
              <a:rPr lang="ru-RU" dirty="0" smtClean="0"/>
              <a:t>…</a:t>
            </a:r>
            <a:r>
              <a:rPr lang="ru-RU" dirty="0" err="1" smtClean="0"/>
              <a:t>чица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09491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9. В каком слове суффикс –ЧИК- не имеет значения лица? </a:t>
            </a:r>
          </a:p>
          <a:p>
            <a:pPr lvl="0">
              <a:buNone/>
            </a:pPr>
            <a:r>
              <a:rPr lang="ru-RU" dirty="0" smtClean="0"/>
              <a:t>    1) учётчик;       2) трактирчик; </a:t>
            </a:r>
          </a:p>
          <a:p>
            <a:pPr lvl="0">
              <a:buNone/>
            </a:pPr>
            <a:r>
              <a:rPr lang="ru-RU" dirty="0" smtClean="0"/>
              <a:t>   3) подписчик,  4)обидчик</a:t>
            </a:r>
          </a:p>
          <a:p>
            <a:pPr lvl="0">
              <a:buNone/>
            </a:pPr>
            <a:r>
              <a:rPr lang="ru-RU" dirty="0" smtClean="0"/>
              <a:t>10. В каком слове суффикс –ЧИК- не имеет уменьшительно-ласкательного значения? </a:t>
            </a:r>
          </a:p>
          <a:p>
            <a:pPr lvl="0">
              <a:buNone/>
            </a:pPr>
            <a:r>
              <a:rPr lang="ru-RU" dirty="0" smtClean="0"/>
              <a:t>    1) баллончик,     2) медальончик,</a:t>
            </a:r>
          </a:p>
          <a:p>
            <a:pPr lvl="0">
              <a:buNone/>
            </a:pPr>
            <a:r>
              <a:rPr lang="ru-RU" dirty="0" smtClean="0"/>
              <a:t>    3) захватчик,      4) магазинчик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тесту: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5172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Номер задания                   Ответ </a:t>
            </a:r>
          </a:p>
          <a:p>
            <a:pPr>
              <a:buNone/>
            </a:pPr>
            <a:r>
              <a:rPr lang="ru-RU" dirty="0" smtClean="0"/>
              <a:t>                       1.                                    3.</a:t>
            </a:r>
          </a:p>
          <a:p>
            <a:pPr>
              <a:buNone/>
            </a:pPr>
            <a:r>
              <a:rPr lang="ru-RU" dirty="0" smtClean="0"/>
              <a:t>                       2.                                    1.</a:t>
            </a:r>
          </a:p>
          <a:p>
            <a:pPr>
              <a:buNone/>
            </a:pPr>
            <a:r>
              <a:rPr lang="ru-RU" dirty="0" smtClean="0"/>
              <a:t>                       3.                                     4.</a:t>
            </a:r>
          </a:p>
          <a:p>
            <a:pPr>
              <a:buNone/>
            </a:pPr>
            <a:r>
              <a:rPr lang="ru-RU" dirty="0" smtClean="0"/>
              <a:t>                       4.                                     3.</a:t>
            </a:r>
          </a:p>
          <a:p>
            <a:pPr>
              <a:buNone/>
            </a:pPr>
            <a:r>
              <a:rPr lang="ru-RU" dirty="0" smtClean="0"/>
              <a:t>                        5.                                     1.</a:t>
            </a:r>
          </a:p>
          <a:p>
            <a:pPr>
              <a:buNone/>
            </a:pPr>
            <a:r>
              <a:rPr lang="ru-RU" dirty="0" smtClean="0"/>
              <a:t>                        6.                                     3.</a:t>
            </a:r>
          </a:p>
          <a:p>
            <a:pPr>
              <a:buNone/>
            </a:pPr>
            <a:r>
              <a:rPr lang="ru-RU" dirty="0" smtClean="0"/>
              <a:t>                         7.                                     1.</a:t>
            </a:r>
          </a:p>
          <a:p>
            <a:pPr>
              <a:buNone/>
            </a:pPr>
            <a:r>
              <a:rPr lang="ru-RU" dirty="0" smtClean="0"/>
              <a:t>                         8.                                      1.</a:t>
            </a:r>
          </a:p>
          <a:p>
            <a:pPr>
              <a:buNone/>
            </a:pPr>
            <a:r>
              <a:rPr lang="ru-RU" dirty="0" smtClean="0"/>
              <a:t>                         9.                                     2.</a:t>
            </a:r>
          </a:p>
          <a:p>
            <a:pPr>
              <a:buNone/>
            </a:pPr>
            <a:r>
              <a:rPr lang="ru-RU" dirty="0" smtClean="0"/>
              <a:t>                       10.                                     3.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морфемный разбор: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6000" i="1" dirty="0" smtClean="0"/>
              <a:t> </a:t>
            </a:r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</a:rPr>
              <a:t>ключик, клубочек,</a:t>
            </a:r>
          </a:p>
          <a:p>
            <a:pPr>
              <a:lnSpc>
                <a:spcPct val="150000"/>
              </a:lnSpc>
              <a:buNone/>
            </a:pPr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</a:rPr>
              <a:t> дождик, замочек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 err="1" smtClean="0"/>
              <a:t>ключ</a:t>
            </a:r>
            <a:r>
              <a:rPr lang="ru-RU" sz="13800" dirty="0" err="1" smtClean="0">
                <a:solidFill>
                  <a:srgbClr val="FF0000"/>
                </a:solidFill>
              </a:rPr>
              <a:t>И</a:t>
            </a:r>
            <a:r>
              <a:rPr lang="ru-RU" sz="13800" dirty="0" err="1" smtClean="0"/>
              <a:t>к</a:t>
            </a:r>
            <a:endParaRPr lang="ru-RU" sz="13800" dirty="0" smtClean="0"/>
          </a:p>
          <a:p>
            <a:pPr algn="ctr">
              <a:buNone/>
            </a:pPr>
            <a:r>
              <a:rPr lang="ru-RU" sz="13800" dirty="0" err="1" smtClean="0"/>
              <a:t>дожд</a:t>
            </a:r>
            <a:r>
              <a:rPr lang="ru-RU" sz="13800" dirty="0" err="1" smtClean="0">
                <a:solidFill>
                  <a:srgbClr val="FF0000"/>
                </a:solidFill>
              </a:rPr>
              <a:t>И</a:t>
            </a:r>
            <a:r>
              <a:rPr lang="ru-RU" sz="13800" dirty="0" err="1" smtClean="0"/>
              <a:t>к</a:t>
            </a:r>
            <a:endParaRPr lang="ru-RU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3800" dirty="0" err="1" smtClean="0"/>
              <a:t>клубоч</a:t>
            </a:r>
            <a:r>
              <a:rPr lang="ru-RU" sz="13800" dirty="0" err="1" smtClean="0">
                <a:solidFill>
                  <a:srgbClr val="FF0000"/>
                </a:solidFill>
              </a:rPr>
              <a:t>Е</a:t>
            </a:r>
            <a:r>
              <a:rPr lang="ru-RU" sz="13800" dirty="0" err="1" smtClean="0"/>
              <a:t>к</a:t>
            </a:r>
            <a:endParaRPr lang="ru-RU" sz="13800" dirty="0" smtClean="0"/>
          </a:p>
          <a:p>
            <a:pPr algn="ctr">
              <a:buNone/>
            </a:pPr>
            <a:r>
              <a:rPr lang="ru-RU" sz="13800" dirty="0" err="1" smtClean="0"/>
              <a:t>замоч</a:t>
            </a:r>
            <a:r>
              <a:rPr lang="ru-RU" sz="13800" dirty="0" err="1" smtClean="0">
                <a:solidFill>
                  <a:srgbClr val="FF0000"/>
                </a:solidFill>
              </a:rPr>
              <a:t>Е</a:t>
            </a:r>
            <a:r>
              <a:rPr lang="ru-RU" sz="13800" dirty="0" err="1" smtClean="0"/>
              <a:t>к</a:t>
            </a:r>
            <a:endParaRPr lang="ru-RU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687</Words>
  <Application>Microsoft Office PowerPoint</Application>
  <PresentationFormat>Экран (4:3)</PresentationFormat>
  <Paragraphs>123</Paragraphs>
  <Slides>26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Метро</vt:lpstr>
      <vt:lpstr>Русский язык 5 класс </vt:lpstr>
      <vt:lpstr>Тест по теме «Суффиксы –чик- и -щик-  в именах существительных» </vt:lpstr>
      <vt:lpstr>Слайд 3</vt:lpstr>
      <vt:lpstr>Слайд 4</vt:lpstr>
      <vt:lpstr>Слайд 5</vt:lpstr>
      <vt:lpstr>Ключ к тесту:</vt:lpstr>
      <vt:lpstr>Выполните морфемный разбор:</vt:lpstr>
      <vt:lpstr>Слайд 8</vt:lpstr>
      <vt:lpstr>Слайд 9</vt:lpstr>
      <vt:lpstr>Итак, тема урока: «Гласные в суффиксах существительных –ЕК и –ИК </vt:lpstr>
      <vt:lpstr>ФИЗКУЛЬТМИНУТКА</vt:lpstr>
      <vt:lpstr>Назови животных и предметы, изображённые на фотографиях, ласково, используя суффиксы    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Тест по теме «Гласные Е и И в суффиксах существительных –ЕК- и –ИК-» 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5 класс</dc:title>
  <dc:creator>Алекс</dc:creator>
  <cp:lastModifiedBy>Алекс</cp:lastModifiedBy>
  <cp:revision>10</cp:revision>
  <dcterms:created xsi:type="dcterms:W3CDTF">2013-04-28T16:42:50Z</dcterms:created>
  <dcterms:modified xsi:type="dcterms:W3CDTF">2013-04-28T18:20:48Z</dcterms:modified>
</cp:coreProperties>
</file>