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7" r:id="rId2"/>
    <p:sldId id="258" r:id="rId3"/>
    <p:sldId id="260" r:id="rId4"/>
    <p:sldId id="261" r:id="rId5"/>
    <p:sldId id="264" r:id="rId6"/>
    <p:sldId id="265" r:id="rId7"/>
    <p:sldId id="266" r:id="rId8"/>
    <p:sldId id="267" r:id="rId9"/>
    <p:sldId id="271" r:id="rId10"/>
    <p:sldId id="268" r:id="rId11"/>
    <p:sldId id="269" r:id="rId12"/>
    <p:sldId id="270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60"/>
  </p:normalViewPr>
  <p:slideViewPr>
    <p:cSldViewPr>
      <p:cViewPr varScale="1">
        <p:scale>
          <a:sx n="69" d="100"/>
          <a:sy n="69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1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25C7-B976-4810-8575-233A760CBF6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DFBAA-9C6D-4D37-9421-F3FA7B7F8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1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DFBAA-9C6D-4D37-9421-F3FA7B7F860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5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DFBAA-9C6D-4D37-9421-F3FA7B7F860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3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am.ru/detskijsad/didakticheskaja-igra-taina-kosmosa-dlja-starshih-doshkolnikov.html" TargetMode="External"/><Relationship Id="rId2" Type="http://schemas.openxmlformats.org/officeDocument/2006/relationships/hyperlink" Target="http://www.maaam.ru/detskijsad/igra-kosmo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9"/>
          <a:stretch/>
        </p:blipFill>
        <p:spPr bwMode="auto">
          <a:xfrm>
            <a:off x="251520" y="2199726"/>
            <a:ext cx="5688632" cy="386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18807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Этот  загадочный космос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100" dirty="0" smtClean="0"/>
              <a:t>Дидактические игры для детей </a:t>
            </a:r>
            <a:br>
              <a:rPr lang="ru-RU" sz="3100" dirty="0" smtClean="0"/>
            </a:br>
            <a:r>
              <a:rPr lang="ru-RU" sz="3100" dirty="0" smtClean="0"/>
              <a:t>старшего дошкольного возраста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4941168"/>
            <a:ext cx="4896630" cy="16921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sz="8000" b="1" dirty="0" smtClean="0"/>
              <a:t>Подготовила воспитатель</a:t>
            </a:r>
          </a:p>
          <a:p>
            <a:pPr marL="68580" indent="0" algn="r">
              <a:buNone/>
            </a:pPr>
            <a:r>
              <a:rPr lang="ru-RU" sz="8000" b="1" dirty="0" smtClean="0"/>
              <a:t>   Кузнецова Валентина Григорьевна</a:t>
            </a:r>
          </a:p>
          <a:p>
            <a:pPr marL="68580" indent="0" algn="ctr">
              <a:buNone/>
            </a:pPr>
            <a:r>
              <a:rPr lang="ru-RU" sz="8000" b="1" dirty="0" smtClean="0"/>
              <a:t>      МБДОУ № 40 </a:t>
            </a:r>
            <a:r>
              <a:rPr lang="ru-RU" sz="8000" b="1" dirty="0" err="1" smtClean="0"/>
              <a:t>г.Киржач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683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Устрани пробоину</a:t>
            </a:r>
            <a:endParaRPr lang="ru-RU" b="1" dirty="0"/>
          </a:p>
        </p:txBody>
      </p:sp>
      <p:pic>
        <p:nvPicPr>
          <p:cNvPr id="5122" name="Picture 2" descr="H:\DCIM\100CANON\IMG_06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173635"/>
            <a:ext cx="60486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DCIM\100CANON\IMG_05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60" y="1196752"/>
            <a:ext cx="345638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3960" y="5373216"/>
            <a:ext cx="4720088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Расскажу вам по секрету:</a:t>
            </a:r>
            <a:br>
              <a:rPr lang="ru-RU" sz="2000" b="1" dirty="0"/>
            </a:br>
            <a:r>
              <a:rPr lang="ru-RU" sz="2000" b="1" dirty="0"/>
              <a:t>Мы построили ракету</a:t>
            </a:r>
            <a:br>
              <a:rPr lang="ru-RU" sz="2000" b="1" dirty="0"/>
            </a:br>
            <a:r>
              <a:rPr lang="ru-RU" sz="2000" b="1" dirty="0" smtClean="0"/>
              <a:t>Завели </a:t>
            </a:r>
            <a:r>
              <a:rPr lang="ru-RU" sz="2000" b="1" dirty="0"/>
              <a:t>мотор и… р-р-раз…</a:t>
            </a:r>
            <a:br>
              <a:rPr lang="ru-RU" sz="2000" b="1" dirty="0"/>
            </a:br>
            <a:r>
              <a:rPr lang="ru-RU" sz="2000" b="1" dirty="0"/>
              <a:t>Полетели мы на Марс.</a:t>
            </a:r>
          </a:p>
        </p:txBody>
      </p:sp>
    </p:spTree>
    <p:extLst>
      <p:ext uri="{BB962C8B-B14F-4D97-AF65-F5344CB8AC3E}">
        <p14:creationId xmlns:p14="http://schemas.microsoft.com/office/powerpoint/2010/main" val="6466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777" y="476672"/>
            <a:ext cx="8229600" cy="1162050"/>
          </a:xfrm>
        </p:spPr>
        <p:txBody>
          <a:bodyPr/>
          <a:lstStyle/>
          <a:p>
            <a:pPr algn="ctr"/>
            <a:r>
              <a:rPr lang="ru-RU" b="1" dirty="0" smtClean="0"/>
              <a:t>День и ночь – сутки прочь!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60032" y="4905165"/>
            <a:ext cx="4104456" cy="159121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Катилось солнце,</a:t>
            </a:r>
          </a:p>
          <a:p>
            <a:r>
              <a:rPr lang="ru-RU" sz="2000" b="1" dirty="0" smtClean="0"/>
              <a:t>                 словно колобок                                           </a:t>
            </a:r>
          </a:p>
          <a:p>
            <a:r>
              <a:rPr lang="ru-RU" sz="2000" b="1" dirty="0" smtClean="0"/>
              <a:t>По голубому                      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небосклону…</a:t>
            </a:r>
            <a:endParaRPr lang="ru-RU" sz="2000" b="1" dirty="0"/>
          </a:p>
        </p:txBody>
      </p:sp>
      <p:pic>
        <p:nvPicPr>
          <p:cNvPr id="1028" name="Picture 4" descr="H:\DCIM\100CANON\IMG_06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864" y="1268760"/>
            <a:ext cx="486053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CIM\100CANON\IMG_06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37" y="3284984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2-tub-ru.yandex.net/i?id=119931442-6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3055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CIM\100CANON\IMG_054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63" t="7575" r="8987" b="14313"/>
          <a:stretch/>
        </p:blipFill>
        <p:spPr bwMode="auto">
          <a:xfrm>
            <a:off x="4788024" y="16202"/>
            <a:ext cx="4134303" cy="27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DCIM\100CANON\IMG_064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4" r="2909"/>
          <a:stretch/>
        </p:blipFill>
        <p:spPr bwMode="auto">
          <a:xfrm>
            <a:off x="179512" y="2364509"/>
            <a:ext cx="6082145" cy="449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3971" y="4869160"/>
            <a:ext cx="3562525" cy="1872208"/>
          </a:xfrm>
        </p:spPr>
        <p:txBody>
          <a:bodyPr/>
          <a:lstStyle/>
          <a:p>
            <a:r>
              <a:rPr lang="ru-RU" sz="2000" b="1" dirty="0" smtClean="0"/>
              <a:t>Если месяц буквой «С»</a:t>
            </a:r>
            <a:br>
              <a:rPr lang="ru-RU" sz="2000" b="1" dirty="0" smtClean="0"/>
            </a:br>
            <a:r>
              <a:rPr lang="ru-RU" sz="2000" b="1" dirty="0" smtClean="0"/>
              <a:t>Значит, старый месяц;</a:t>
            </a:r>
            <a:br>
              <a:rPr lang="ru-RU" sz="2000" b="1" dirty="0" smtClean="0"/>
            </a:br>
            <a:r>
              <a:rPr lang="ru-RU" sz="2000" b="1" dirty="0" smtClean="0"/>
              <a:t>Если палочку в </a:t>
            </a:r>
            <a:r>
              <a:rPr lang="ru-RU" sz="2000" b="1" dirty="0" err="1" smtClean="0"/>
              <a:t>довес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Ты к нему привесишь</a:t>
            </a:r>
            <a:br>
              <a:rPr lang="ru-RU" sz="2000" b="1" dirty="0" smtClean="0"/>
            </a:br>
            <a:r>
              <a:rPr lang="ru-RU" sz="2000" b="1" dirty="0"/>
              <a:t>И</a:t>
            </a:r>
            <a:r>
              <a:rPr lang="ru-RU" sz="2000" b="1" dirty="0" smtClean="0"/>
              <a:t> получишь букву «Р»</a:t>
            </a:r>
            <a:br>
              <a:rPr lang="ru-RU" sz="2000" b="1" dirty="0" smtClean="0"/>
            </a:br>
            <a:r>
              <a:rPr lang="ru-RU" sz="2000" b="1" dirty="0" smtClean="0"/>
              <a:t>Значит, он растущий.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6" name="Picture 6" descr="http://im6-tub-ru.yandex.net/i?id=270549959-6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16097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Найди лишнее</a:t>
            </a:r>
            <a:endParaRPr lang="ru-RU" b="1" dirty="0"/>
          </a:p>
        </p:txBody>
      </p:sp>
      <p:pic>
        <p:nvPicPr>
          <p:cNvPr id="6146" name="Picture 2" descr="H:\DCIM\100CANON\IMG_06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189" y="3212976"/>
            <a:ext cx="5198368" cy="34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DCIM\100CANON\IMG_06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84354"/>
            <a:ext cx="4464495" cy="312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1" y="4941168"/>
            <a:ext cx="4104455" cy="1728192"/>
          </a:xfrm>
        </p:spPr>
        <p:txBody>
          <a:bodyPr>
            <a:noAutofit/>
          </a:bodyPr>
          <a:lstStyle/>
          <a:p>
            <a:r>
              <a:rPr lang="ru-RU" sz="2000" b="1" dirty="0"/>
              <a:t>Круглый год, </a:t>
            </a:r>
            <a:r>
              <a:rPr lang="ru-RU" sz="2000" b="1" dirty="0" smtClean="0"/>
              <a:t>зимой и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летом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 космосе летаю я. </a:t>
            </a:r>
            <a:br>
              <a:rPr lang="ru-RU" sz="2000" b="1" dirty="0"/>
            </a:br>
            <a:r>
              <a:rPr lang="ru-RU" sz="2000" b="1" dirty="0"/>
              <a:t>А космический корабль </a:t>
            </a:r>
            <a:r>
              <a:rPr lang="ru-RU" sz="2000" b="1" dirty="0" smtClean="0"/>
              <a:t>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Называется - ЗЕМЛЯ!</a:t>
            </a:r>
          </a:p>
        </p:txBody>
      </p:sp>
      <p:pic>
        <p:nvPicPr>
          <p:cNvPr id="6151" name="Picture 7" descr="http://im3-tub-ru.yandex.net/i?id=40712145-7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898898" cy="18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Результат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/>
              <a:t>Дидактические игры о космосе помогли детям систематизировать знания о космическом пространстве, Солнечной системе, созвездиях, обогатить активный словарь за счет введения новых слов. Дети стали более компетентны, у них значительно расширился кругозор по этой теме.</a:t>
            </a: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772400" cy="914400"/>
          </a:xfrm>
        </p:spPr>
        <p:txBody>
          <a:bodyPr/>
          <a:lstStyle/>
          <a:p>
            <a:pPr algn="ctr"/>
            <a:r>
              <a:rPr lang="ru-RU" sz="3600" b="1" dirty="0" smtClean="0"/>
              <a:t>Используемая литература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400600"/>
          </a:xfrm>
        </p:spPr>
        <p:txBody>
          <a:bodyPr>
            <a:noAutofit/>
          </a:bodyPr>
          <a:lstStyle/>
          <a:p>
            <a:pPr lvl="0"/>
            <a:r>
              <a:rPr lang="ru-RU" sz="2000" b="1" dirty="0" err="1"/>
              <a:t>Паникова</a:t>
            </a:r>
            <a:r>
              <a:rPr lang="ru-RU" sz="2000" b="1" dirty="0"/>
              <a:t> Е. А., Инкина В. В. «Беседа о космосе»</a:t>
            </a:r>
          </a:p>
          <a:p>
            <a:pPr lvl="0"/>
            <a:r>
              <a:rPr lang="ru-RU" sz="2000" b="1" dirty="0" err="1"/>
              <a:t>ДонинаО.И</a:t>
            </a:r>
            <a:r>
              <a:rPr lang="ru-RU" sz="2000" b="1" dirty="0"/>
              <a:t>., </a:t>
            </a:r>
            <a:r>
              <a:rPr lang="ru-RU" sz="2000" b="1" dirty="0" err="1"/>
              <a:t>ХамидулинаЛ.А</a:t>
            </a:r>
            <a:r>
              <a:rPr lang="ru-RU" sz="2000" b="1" dirty="0"/>
              <a:t>. «Путешествие по Вселенной…»</a:t>
            </a:r>
          </a:p>
          <a:p>
            <a:pPr lvl="0"/>
            <a:r>
              <a:rPr lang="ru-RU" sz="2000" b="1" dirty="0" err="1"/>
              <a:t>Гризик</a:t>
            </a:r>
            <a:r>
              <a:rPr lang="ru-RU" sz="2000" b="1" dirty="0"/>
              <a:t> Т.И. «Познаю мир»</a:t>
            </a:r>
          </a:p>
          <a:p>
            <a:pPr lvl="0"/>
            <a:r>
              <a:rPr lang="ru-RU" sz="2000" b="1" dirty="0"/>
              <a:t>Бондаренко Т.М. «Экологические занятия»</a:t>
            </a:r>
          </a:p>
          <a:p>
            <a:pPr lvl="0"/>
            <a:r>
              <a:rPr lang="ru-RU" sz="2000" b="1" dirty="0"/>
              <a:t>Павлова Л. Ю. «Сборник дидактических игр по ознакомлению с окружающим миром» </a:t>
            </a:r>
          </a:p>
          <a:p>
            <a:pPr lvl="0"/>
            <a:r>
              <a:rPr lang="ru-RU" sz="2000" b="1" dirty="0" err="1"/>
              <a:t>Венгер</a:t>
            </a:r>
            <a:r>
              <a:rPr lang="ru-RU" sz="2000" b="1" dirty="0"/>
              <a:t> А.А. «Воспитание сенсорной культуры ребёнка» </a:t>
            </a:r>
          </a:p>
          <a:p>
            <a:pPr lvl="0"/>
            <a:r>
              <a:rPr lang="ru-RU" sz="2000" b="1" u="sng" dirty="0">
                <a:hlinkClick r:id="rId2"/>
              </a:rPr>
              <a:t>http://www.maaam.ru/detskijsad/igra-kosmos.html</a:t>
            </a:r>
            <a:endParaRPr lang="ru-RU" sz="2000" b="1" dirty="0"/>
          </a:p>
          <a:p>
            <a:r>
              <a:rPr lang="en-US" sz="2000" b="1" u="sng" dirty="0">
                <a:hlinkClick r:id="rId3"/>
              </a:rPr>
              <a:t>http</a:t>
            </a:r>
            <a:r>
              <a:rPr lang="ru-RU" sz="2000" b="1" u="sng" dirty="0">
                <a:hlinkClick r:id="rId3"/>
              </a:rPr>
              <a:t>://</a:t>
            </a:r>
            <a:r>
              <a:rPr lang="en-US" sz="2000" b="1" u="sng" dirty="0">
                <a:hlinkClick r:id="rId3"/>
              </a:rPr>
              <a:t>www</a:t>
            </a:r>
            <a:r>
              <a:rPr lang="ru-RU" sz="2000" b="1" u="sng" dirty="0">
                <a:hlinkClick r:id="rId3"/>
              </a:rPr>
              <a:t>.</a:t>
            </a:r>
            <a:r>
              <a:rPr lang="en-US" sz="2000" b="1" u="sng" dirty="0" err="1">
                <a:hlinkClick r:id="rId3"/>
              </a:rPr>
              <a:t>maaam</a:t>
            </a:r>
            <a:r>
              <a:rPr lang="ru-RU" sz="2000" b="1" u="sng" dirty="0">
                <a:hlinkClick r:id="rId3"/>
              </a:rPr>
              <a:t>.</a:t>
            </a:r>
            <a:r>
              <a:rPr lang="en-US" sz="2000" b="1" u="sng" dirty="0" err="1">
                <a:hlinkClick r:id="rId3"/>
              </a:rPr>
              <a:t>ru</a:t>
            </a:r>
            <a:r>
              <a:rPr lang="ru-RU" sz="2000" b="1" u="sng" dirty="0">
                <a:hlinkClick r:id="rId3"/>
              </a:rPr>
              <a:t>/</a:t>
            </a:r>
            <a:r>
              <a:rPr lang="en-US" sz="2000" b="1" u="sng" dirty="0" err="1">
                <a:hlinkClick r:id="rId3"/>
              </a:rPr>
              <a:t>detskijsad</a:t>
            </a:r>
            <a:r>
              <a:rPr lang="ru-RU" sz="2000" b="1" u="sng" dirty="0">
                <a:hlinkClick r:id="rId3"/>
              </a:rPr>
              <a:t>/</a:t>
            </a:r>
            <a:r>
              <a:rPr lang="en-US" sz="2000" b="1" u="sng" dirty="0" err="1">
                <a:hlinkClick r:id="rId3"/>
              </a:rPr>
              <a:t>ddidakticheskaja</a:t>
            </a:r>
            <a:r>
              <a:rPr lang="ru-RU" sz="2000" b="1" u="sng" dirty="0">
                <a:hlinkClick r:id="rId3"/>
              </a:rPr>
              <a:t>-</a:t>
            </a:r>
            <a:r>
              <a:rPr lang="en-US" sz="2000" b="1" u="sng" dirty="0" err="1">
                <a:hlinkClick r:id="rId3"/>
              </a:rPr>
              <a:t>igra</a:t>
            </a:r>
            <a:r>
              <a:rPr lang="ru-RU" sz="2000" b="1" u="sng" dirty="0">
                <a:hlinkClick r:id="rId3"/>
              </a:rPr>
              <a:t>-</a:t>
            </a:r>
            <a:r>
              <a:rPr lang="en-US" sz="2000" b="1" u="sng" dirty="0" err="1">
                <a:hlinkClick r:id="rId3"/>
              </a:rPr>
              <a:t>taina</a:t>
            </a:r>
            <a:r>
              <a:rPr lang="ru-RU" sz="2000" b="1" u="sng" dirty="0">
                <a:hlinkClick r:id="rId3"/>
              </a:rPr>
              <a:t>-</a:t>
            </a:r>
            <a:r>
              <a:rPr lang="en-US" sz="2000" b="1" u="sng" dirty="0" err="1">
                <a:hlinkClick r:id="rId3"/>
              </a:rPr>
              <a:t>kosmosa</a:t>
            </a:r>
            <a:r>
              <a:rPr lang="ru-RU" sz="2000" b="1" u="sng" dirty="0">
                <a:hlinkClick r:id="rId3"/>
              </a:rPr>
              <a:t>-</a:t>
            </a:r>
            <a:r>
              <a:rPr lang="en-US" sz="2000" b="1" u="sng" dirty="0" err="1">
                <a:hlinkClick r:id="rId3"/>
              </a:rPr>
              <a:t>dlja</a:t>
            </a:r>
            <a:r>
              <a:rPr lang="ru-RU" sz="2000" b="1" u="sng" dirty="0">
                <a:hlinkClick r:id="rId3"/>
              </a:rPr>
              <a:t>-</a:t>
            </a:r>
            <a:r>
              <a:rPr lang="en-US" sz="2000" b="1" u="sng" dirty="0" err="1">
                <a:hlinkClick r:id="rId3"/>
              </a:rPr>
              <a:t>starshih</a:t>
            </a:r>
            <a:r>
              <a:rPr lang="ru-RU" sz="2000" b="1" u="sng" dirty="0">
                <a:hlinkClick r:id="rId3"/>
              </a:rPr>
              <a:t>-</a:t>
            </a:r>
            <a:r>
              <a:rPr lang="en-US" sz="2000" b="1" u="sng" dirty="0" err="1">
                <a:hlinkClick r:id="rId3"/>
              </a:rPr>
              <a:t>doshkolnikov</a:t>
            </a:r>
            <a:r>
              <a:rPr lang="ru-RU" sz="2000" b="1" u="sng" dirty="0">
                <a:hlinkClick r:id="rId3"/>
              </a:rPr>
              <a:t>.</a:t>
            </a:r>
            <a:r>
              <a:rPr lang="en-US" sz="2000" b="1" u="sng" dirty="0">
                <a:hlinkClick r:id="rId3"/>
              </a:rPr>
              <a:t>html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24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293096"/>
            <a:ext cx="7772400" cy="1584176"/>
          </a:xfrm>
        </p:spPr>
        <p:txBody>
          <a:bodyPr/>
          <a:lstStyle/>
          <a:p>
            <a:pPr algn="ctr"/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  <p:pic>
        <p:nvPicPr>
          <p:cNvPr id="7174" name="Picture 6" descr="http://im1-tub-ru.yandex.net/i?id=176118906-3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542066" cy="34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sz="3600" b="1" dirty="0" smtClean="0"/>
              <a:t>Цель: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/>
              <a:t> </a:t>
            </a:r>
            <a:r>
              <a:rPr lang="ru-RU" dirty="0" smtClean="0"/>
              <a:t>Обогащать </a:t>
            </a:r>
            <a:r>
              <a:rPr lang="ru-RU" dirty="0"/>
              <a:t>и </a:t>
            </a:r>
            <a:r>
              <a:rPr lang="ru-RU" dirty="0" smtClean="0"/>
              <a:t>расширять </a:t>
            </a:r>
            <a:r>
              <a:rPr lang="ru-RU" dirty="0"/>
              <a:t>представления и знания детей о космосе, о планетах Солнечной системы, </a:t>
            </a:r>
            <a:r>
              <a:rPr lang="ru-RU" dirty="0" smtClean="0"/>
              <a:t> </a:t>
            </a:r>
            <a:r>
              <a:rPr lang="ru-RU" dirty="0"/>
              <a:t>созвездиях, способствовать развитию познавательных и интеллектуальных способностей детей.            </a:t>
            </a:r>
          </a:p>
        </p:txBody>
      </p:sp>
    </p:spTree>
    <p:extLst>
      <p:ext uri="{BB962C8B-B14F-4D97-AF65-F5344CB8AC3E}">
        <p14:creationId xmlns:p14="http://schemas.microsoft.com/office/powerpoint/2010/main" val="28865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CIM\100CANON\IMG_05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794812" cy="319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Разложи планеты по орбитам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sz="8600" dirty="0"/>
          </a:p>
          <a:p>
            <a:pPr marL="68580" indent="0">
              <a:buNone/>
            </a:pPr>
            <a:endParaRPr lang="ru-RU" sz="8600" dirty="0" smtClean="0"/>
          </a:p>
          <a:p>
            <a:pPr marL="68580" indent="0">
              <a:buNone/>
            </a:pPr>
            <a:endParaRPr lang="ru-RU" sz="8600" dirty="0" smtClean="0"/>
          </a:p>
          <a:p>
            <a:pPr marL="68580" indent="0">
              <a:buNone/>
            </a:pPr>
            <a:r>
              <a:rPr lang="ru-RU" sz="8600" dirty="0" smtClean="0"/>
              <a:t>                                        </a:t>
            </a:r>
            <a:r>
              <a:rPr lang="ru-RU" sz="9600" dirty="0" smtClean="0"/>
              <a:t>На магнитной доске.</a:t>
            </a:r>
          </a:p>
          <a:p>
            <a:pPr marL="68580" indent="0">
              <a:buNone/>
            </a:pPr>
            <a:r>
              <a:rPr lang="ru-RU" sz="9600" dirty="0" smtClean="0"/>
              <a:t>На столе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 algn="ctr">
              <a:buNone/>
            </a:pPr>
            <a:r>
              <a:rPr lang="ru-RU" sz="11200" dirty="0" smtClean="0"/>
              <a:t>       </a:t>
            </a:r>
            <a:r>
              <a:rPr lang="ru-RU" sz="9600" b="1" dirty="0" smtClean="0"/>
              <a:t>На луне жил звездочёт</a:t>
            </a:r>
          </a:p>
          <a:p>
            <a:pPr marL="68580" indent="0" algn="ctr">
              <a:buNone/>
            </a:pPr>
            <a:r>
              <a:rPr lang="ru-RU" sz="9600" b="1" dirty="0" smtClean="0"/>
              <a:t>        Он планетам вёл учёт…</a:t>
            </a:r>
          </a:p>
          <a:p>
            <a:pPr marL="68580" indent="0">
              <a:buNone/>
            </a:pPr>
            <a:endParaRPr lang="ru-RU" sz="11200" b="1" dirty="0"/>
          </a:p>
          <a:p>
            <a:pPr marL="68580" indent="0">
              <a:buNone/>
            </a:pPr>
            <a:r>
              <a:rPr lang="ru-RU" sz="11200" dirty="0" smtClean="0"/>
              <a:t>                    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               </a:t>
            </a:r>
          </a:p>
          <a:p>
            <a:pPr marL="68580" indent="0">
              <a:buNone/>
            </a:pPr>
            <a:r>
              <a:rPr lang="ru-RU" dirty="0" smtClean="0"/>
              <a:t>                        </a:t>
            </a:r>
            <a:endParaRPr lang="ru-RU" dirty="0"/>
          </a:p>
        </p:txBody>
      </p:sp>
      <p:pic>
        <p:nvPicPr>
          <p:cNvPr id="7" name="Picture 5" descr="H:\DCIM\100CANON\IMG_05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0" y="1988840"/>
            <a:ext cx="4568991" cy="30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3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DCIM\100CANON\IMG_04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0041"/>
            <a:ext cx="4933782" cy="32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CIM\100CANON\IMG_04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2968" y="2348880"/>
            <a:ext cx="496855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643050"/>
            <a:ext cx="8090072" cy="495430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sz="2400" b="1" dirty="0" smtClean="0"/>
              <a:t>Меркурий – раз,</a:t>
            </a:r>
          </a:p>
          <a:p>
            <a:pPr marL="68580" indent="0">
              <a:buNone/>
            </a:pPr>
            <a:r>
              <a:rPr lang="ru-RU" sz="2400" b="1" dirty="0" smtClean="0"/>
              <a:t>Венера – два,</a:t>
            </a:r>
          </a:p>
          <a:p>
            <a:pPr marL="68580" indent="0">
              <a:buNone/>
            </a:pPr>
            <a:r>
              <a:rPr lang="ru-RU" sz="2400" b="1" dirty="0" smtClean="0"/>
              <a:t>Три – Земля,</a:t>
            </a:r>
          </a:p>
          <a:p>
            <a:pPr marL="68580" indent="0">
              <a:buNone/>
            </a:pPr>
            <a:r>
              <a:rPr lang="ru-RU" sz="2400" b="1" dirty="0" smtClean="0"/>
              <a:t>Четыре – Марс,…               </a:t>
            </a:r>
          </a:p>
          <a:p>
            <a:pPr marL="6858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</a:t>
            </a:r>
            <a:r>
              <a:rPr lang="ru-RU" dirty="0" smtClean="0"/>
              <a:t>                   </a:t>
            </a:r>
            <a:r>
              <a:rPr lang="ru-RU" sz="2400" dirty="0" smtClean="0"/>
              <a:t>На полу 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093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Угадай созвездие</a:t>
            </a:r>
            <a:endParaRPr lang="ru-RU" b="1" dirty="0"/>
          </a:p>
        </p:txBody>
      </p:sp>
      <p:pic>
        <p:nvPicPr>
          <p:cNvPr id="7" name="Picture 3" descr="H:\DCIM\100CANON\IMG_04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165385"/>
            <a:ext cx="4668818" cy="31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:\DCIM\100CANON\IMG_05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5112568" cy="34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6016" y="4797152"/>
            <a:ext cx="4236770" cy="2060848"/>
          </a:xfrm>
        </p:spPr>
        <p:txBody>
          <a:bodyPr>
            <a:noAutofit/>
          </a:bodyPr>
          <a:lstStyle/>
          <a:p>
            <a:r>
              <a:rPr lang="ru-RU" sz="2000" b="1" dirty="0"/>
              <a:t>С той поры живут на небе,</a:t>
            </a:r>
          </a:p>
          <a:p>
            <a:r>
              <a:rPr lang="ru-RU" sz="2000" b="1" dirty="0"/>
              <a:t>Как в ночном краю чудес, </a:t>
            </a:r>
            <a:endParaRPr lang="ru-RU" sz="2000" b="1" dirty="0" smtClean="0"/>
          </a:p>
          <a:p>
            <a:r>
              <a:rPr lang="ru-RU" sz="2000" b="1" dirty="0" smtClean="0"/>
              <a:t>Водолей, Стрелец </a:t>
            </a:r>
            <a:r>
              <a:rPr lang="ru-RU" sz="2000" b="1" dirty="0"/>
              <a:t>и </a:t>
            </a:r>
            <a:r>
              <a:rPr lang="ru-RU" sz="2000" b="1" dirty="0" smtClean="0"/>
              <a:t> 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Лебедь,</a:t>
            </a:r>
          </a:p>
          <a:p>
            <a:r>
              <a:rPr lang="ru-RU" sz="2000" b="1" dirty="0" smtClean="0"/>
              <a:t>Лев</a:t>
            </a:r>
            <a:r>
              <a:rPr lang="ru-RU" sz="2000" b="1" dirty="0"/>
              <a:t>, Пегас и Геркулес.</a:t>
            </a:r>
          </a:p>
          <a:p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2050" name="Picture 2" descr="http://im2-tub-ru.yandex.net/i?id=80787300-22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6" y="764704"/>
            <a:ext cx="1800200" cy="17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0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Изобрази созвездие</a:t>
            </a:r>
            <a:endParaRPr lang="ru-RU" b="1" dirty="0"/>
          </a:p>
        </p:txBody>
      </p:sp>
      <p:pic>
        <p:nvPicPr>
          <p:cNvPr id="2050" name="Picture 2" descr="H:\DCIM\100CANON\IMG_04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6038" y="1123357"/>
            <a:ext cx="3479304" cy="23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DCIM\100CANON\IMG_05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91043"/>
            <a:ext cx="4968552" cy="33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DCIM\100CANON\IMG_050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32"/>
          <a:stretch/>
        </p:blipFill>
        <p:spPr bwMode="auto">
          <a:xfrm>
            <a:off x="4784932" y="1388676"/>
            <a:ext cx="41461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4932" y="5445224"/>
            <a:ext cx="4179556" cy="123782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Вот Медведица Большая</a:t>
            </a:r>
          </a:p>
          <a:p>
            <a:r>
              <a:rPr lang="ru-RU" sz="2000" b="1" dirty="0" smtClean="0"/>
              <a:t>Кашу звёздную мешает…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749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62050"/>
          </a:xfrm>
        </p:spPr>
        <p:txBody>
          <a:bodyPr/>
          <a:lstStyle/>
          <a:p>
            <a:pPr algn="ctr"/>
            <a:r>
              <a:rPr lang="ru-RU" b="1" dirty="0" smtClean="0"/>
              <a:t>                        Космос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24128" y="5445224"/>
            <a:ext cx="3096344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Наложение деталей на образец</a:t>
            </a:r>
            <a:endParaRPr lang="ru-RU" sz="2400" b="1" dirty="0"/>
          </a:p>
        </p:txBody>
      </p:sp>
      <p:pic>
        <p:nvPicPr>
          <p:cNvPr id="3074" name="Picture 2" descr="H:\DCIM\100CANON\IMG_05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CIM\100CANON\IMG_05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068450" cy="271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DCIM\100CANON\IMG_05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3188972"/>
            <a:ext cx="5400603" cy="36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6165304"/>
            <a:ext cx="828092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Конструирование по образцу и по памяти</a:t>
            </a:r>
            <a:endParaRPr lang="ru-RU" sz="2400" b="1" dirty="0"/>
          </a:p>
        </p:txBody>
      </p:sp>
      <p:pic>
        <p:nvPicPr>
          <p:cNvPr id="3074" name="Picture 2" descr="H:\DCIM\100CANON\IMG_051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18"/>
          <a:stretch/>
        </p:blipFill>
        <p:spPr bwMode="auto">
          <a:xfrm>
            <a:off x="179512" y="155690"/>
            <a:ext cx="43167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DCIM\100CANON\IMG_05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186" y="2348880"/>
            <a:ext cx="572463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2-tub-ru.yandex.net/i?id=388454738-0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672"/>
            <a:ext cx="1009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Собери предметы из геометрических форм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5576" y="5805264"/>
            <a:ext cx="7704856" cy="6611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Конструирование по образцу и по памяти</a:t>
            </a:r>
            <a:endParaRPr lang="ru-RU" sz="2400" b="1" dirty="0"/>
          </a:p>
        </p:txBody>
      </p:sp>
      <p:pic>
        <p:nvPicPr>
          <p:cNvPr id="5123" name="Picture 3" descr="H:\DCIM\100CANON\IMG_061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39"/>
          <a:stretch/>
        </p:blipFill>
        <p:spPr bwMode="auto">
          <a:xfrm>
            <a:off x="3607322" y="1652138"/>
            <a:ext cx="5460441" cy="393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DCIM\100CANON\IMG_051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58" r="6824"/>
          <a:stretch/>
        </p:blipFill>
        <p:spPr bwMode="auto">
          <a:xfrm rot="5400000">
            <a:off x="-95780" y="2037379"/>
            <a:ext cx="3899160" cy="32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636</TotalTime>
  <Words>326</Words>
  <Application>Microsoft Office PowerPoint</Application>
  <PresentationFormat>Экран (4:3)</PresentationFormat>
  <Paragraphs>82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Этот  загадочный космос  Дидактические игры для детей  старшего дошкольного возраста </vt:lpstr>
      <vt:lpstr>                   Цель:</vt:lpstr>
      <vt:lpstr>Разложи планеты по орбитам</vt:lpstr>
      <vt:lpstr>Презентация PowerPoint</vt:lpstr>
      <vt:lpstr>Угадай созвездие</vt:lpstr>
      <vt:lpstr>Изобрази созвездие</vt:lpstr>
      <vt:lpstr>                        Космос</vt:lpstr>
      <vt:lpstr>Презентация PowerPoint</vt:lpstr>
      <vt:lpstr>Собери предметы из геометрических форм</vt:lpstr>
      <vt:lpstr>Устрани пробоину</vt:lpstr>
      <vt:lpstr>День и ночь – сутки прочь!</vt:lpstr>
      <vt:lpstr>Если месяц буквой «С» Значит, старый месяц; Если палочку в довес Ты к нему привесишь И получишь букву «Р» Значит, он растущий. </vt:lpstr>
      <vt:lpstr>Найди лишнее</vt:lpstr>
      <vt:lpstr>Результат</vt:lpstr>
      <vt:lpstr>Используемая литература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1</cp:lastModifiedBy>
  <cp:revision>45</cp:revision>
  <dcterms:created xsi:type="dcterms:W3CDTF">2014-01-30T15:21:29Z</dcterms:created>
  <dcterms:modified xsi:type="dcterms:W3CDTF">2014-04-16T11:00:57Z</dcterms:modified>
</cp:coreProperties>
</file>