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7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67772-03B5-4993-9587-CA67F11D7F84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E0C39-BA87-4CA8-8B10-BD7ED9022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5E0C39-BA87-4CA8-8B10-BD7ED9022DF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E06557A-6637-4F7A-956E-A8DBEE51EB49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B746EF4-A7F3-40FF-ABF4-848EF0AF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КАЛЬЦИЙ И МАГНИЙ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24416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Оксиды, 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гидроксиды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соли.</a:t>
            </a:r>
          </a:p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 в медицине.</a:t>
            </a:r>
          </a:p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Биологическая роль.</a:t>
            </a:r>
            <a:endParaRPr lang="ru-RU" sz="24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71480"/>
            <a:ext cx="785818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 менее активными неметаллами кальций вступает во взаимодействие при нагревании:</a:t>
            </a:r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Протекание этих реакций, как правило, сопровождается выделением большого количества теплоты. Во всех соединениях с неметаллами степень окисления кальция (+2).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</p:txBody>
      </p:sp>
      <p:pic>
        <p:nvPicPr>
          <p:cNvPr id="4" name="Рисунок 3" descr="7d1f168ea616568a0960fd8b21416b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1643050"/>
            <a:ext cx="4556247" cy="509581"/>
          </a:xfrm>
          <a:prstGeom prst="rect">
            <a:avLst/>
          </a:prstGeom>
        </p:spPr>
      </p:pic>
      <p:pic>
        <p:nvPicPr>
          <p:cNvPr id="5" name="Рисунок 4" descr="85d3d536d5a80734d0d6e8f9b2fb067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500306"/>
            <a:ext cx="4686225" cy="514343"/>
          </a:xfrm>
          <a:prstGeom prst="rect">
            <a:avLst/>
          </a:prstGeom>
        </p:spPr>
      </p:pic>
      <p:pic>
        <p:nvPicPr>
          <p:cNvPr id="6" name="Рисунок 5" descr="b9431616fac987a0ce80a5002580431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08" y="3286124"/>
            <a:ext cx="4718778" cy="58578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71480"/>
            <a:ext cx="785818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/>
              <a:t> </a:t>
            </a:r>
            <a:r>
              <a:rPr lang="ru-RU" sz="2800" dirty="0"/>
              <a:t>Большинство из соединений кальция с неметаллами легко разлагается водой, например</a:t>
            </a:r>
            <a:r>
              <a:rPr lang="ru-RU" sz="2800" dirty="0" smtClean="0"/>
              <a:t>:</a:t>
            </a:r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r>
              <a:rPr lang="ru-RU" sz="2800" dirty="0" smtClean="0"/>
              <a:t>Ион </a:t>
            </a:r>
            <a:r>
              <a:rPr lang="en-US" sz="2800" dirty="0"/>
              <a:t>Ca</a:t>
            </a:r>
            <a:r>
              <a:rPr lang="en-US" sz="2800" baseline="30000" dirty="0"/>
              <a:t>2+</a:t>
            </a:r>
            <a:r>
              <a:rPr lang="en-US" sz="2800" dirty="0"/>
              <a:t> </a:t>
            </a:r>
            <a:r>
              <a:rPr lang="ru-RU" sz="2800" dirty="0" smtClean="0"/>
              <a:t>бесцветен. При внесении растворимых солей кальция в пламя оно окрашивается в кирпично-красный цвет.</a:t>
            </a:r>
          </a:p>
          <a:p>
            <a:pPr algn="ctr"/>
            <a:endParaRPr lang="ru-RU" sz="2800" dirty="0"/>
          </a:p>
        </p:txBody>
      </p:sp>
      <p:pic>
        <p:nvPicPr>
          <p:cNvPr id="3" name="Рисунок 2" descr="1ecd4e6bb489d11ac5bba683960f2f5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500306"/>
            <a:ext cx="7953432" cy="509213"/>
          </a:xfrm>
          <a:prstGeom prst="rect">
            <a:avLst/>
          </a:prstGeom>
        </p:spPr>
      </p:pic>
      <p:pic>
        <p:nvPicPr>
          <p:cNvPr id="4" name="Рисунок 3" descr="8c727ebff9c9468014bdafd370428e7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3429000"/>
            <a:ext cx="7743704" cy="5787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Оксид кальция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6"/>
            <a:ext cx="4043362" cy="4568845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       </a:t>
            </a:r>
            <a:r>
              <a:rPr lang="ru-RU" sz="3300" dirty="0" err="1" smtClean="0"/>
              <a:t>Окси́д</a:t>
            </a:r>
            <a:r>
              <a:rPr lang="ru-RU" sz="3300" dirty="0" smtClean="0"/>
              <a:t> </a:t>
            </a:r>
            <a:r>
              <a:rPr lang="ru-RU" sz="3300" dirty="0" err="1" smtClean="0"/>
              <a:t>ка́льция</a:t>
            </a:r>
            <a:r>
              <a:rPr lang="ru-RU" sz="3300" dirty="0" smtClean="0"/>
              <a:t> (окись кальция, негашёная </a:t>
            </a:r>
            <a:r>
              <a:rPr lang="ru-RU" sz="3300" dirty="0" err="1" smtClean="0"/>
              <a:t>и́звесть</a:t>
            </a:r>
            <a:r>
              <a:rPr lang="ru-RU" sz="3300" dirty="0" smtClean="0"/>
              <a:t> или «</a:t>
            </a:r>
            <a:r>
              <a:rPr lang="ru-RU" sz="3300" dirty="0" err="1" smtClean="0"/>
              <a:t>кипелка</a:t>
            </a:r>
            <a:r>
              <a:rPr lang="ru-RU" sz="3300" dirty="0" smtClean="0"/>
              <a:t>», «</a:t>
            </a:r>
            <a:r>
              <a:rPr lang="ru-RU" sz="3300" dirty="0" err="1" smtClean="0"/>
              <a:t>кираби́т</a:t>
            </a:r>
            <a:r>
              <a:rPr lang="ru-RU" sz="3300" dirty="0" smtClean="0"/>
              <a:t>») — белое кристаллическое вещество, кристаллизующееся в кубической гранецентрированной кристаллической решётке, по типу хлорида натрия. Формула </a:t>
            </a:r>
            <a:r>
              <a:rPr lang="ru-RU" sz="3300" dirty="0" err="1" smtClean="0"/>
              <a:t>CaO</a:t>
            </a:r>
            <a:r>
              <a:rPr lang="ru-RU" sz="3300" dirty="0" smtClean="0"/>
              <a:t>. </a:t>
            </a:r>
            <a:endParaRPr lang="ru-RU" sz="3300" dirty="0"/>
          </a:p>
        </p:txBody>
      </p:sp>
      <p:pic>
        <p:nvPicPr>
          <p:cNvPr id="4" name="Рисунок 3" descr="Calcium_Ox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643050"/>
            <a:ext cx="3714752" cy="421484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Получение оксида кальция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50006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600" dirty="0" smtClean="0"/>
              <a:t>В промышленности оксид кальция получают термическим разложением известняка (карбоната кальция):</a:t>
            </a:r>
          </a:p>
          <a:p>
            <a:pPr algn="ctr">
              <a:buNone/>
            </a:pPr>
            <a:endParaRPr lang="ru-RU" sz="2600" dirty="0" smtClean="0"/>
          </a:p>
          <a:p>
            <a:pPr algn="ctr">
              <a:buNone/>
            </a:pPr>
            <a:r>
              <a:rPr lang="ru-RU" sz="2600" dirty="0" smtClean="0"/>
              <a:t>Также оксид кальция можно получить при взаимодействии простых веществ:</a:t>
            </a:r>
          </a:p>
          <a:p>
            <a:pPr algn="ctr">
              <a:buNone/>
            </a:pPr>
            <a:endParaRPr lang="ru-RU" sz="2600" dirty="0" smtClean="0"/>
          </a:p>
          <a:p>
            <a:pPr algn="ctr">
              <a:buNone/>
            </a:pPr>
            <a:endParaRPr lang="ru-RU" sz="2600" dirty="0" smtClean="0"/>
          </a:p>
          <a:p>
            <a:pPr algn="ctr">
              <a:buNone/>
            </a:pPr>
            <a:r>
              <a:rPr lang="ru-RU" sz="2600" dirty="0" smtClean="0"/>
              <a:t>или при термическом разложении </a:t>
            </a:r>
            <a:r>
              <a:rPr lang="ru-RU" sz="2600" dirty="0" err="1" smtClean="0"/>
              <a:t>гидроксида</a:t>
            </a:r>
            <a:r>
              <a:rPr lang="ru-RU" sz="2600" dirty="0" smtClean="0"/>
              <a:t> кальция и кальциевых солей некоторых кислородсодержащих кислот:</a:t>
            </a:r>
          </a:p>
          <a:p>
            <a:pPr algn="ctr">
              <a:buNone/>
            </a:pPr>
            <a:endParaRPr lang="ru-RU" sz="2600" dirty="0" smtClean="0"/>
          </a:p>
          <a:p>
            <a:pPr algn="ctr">
              <a:buNone/>
            </a:pPr>
            <a:endParaRPr lang="ru-RU" sz="2800" dirty="0"/>
          </a:p>
        </p:txBody>
      </p:sp>
      <p:pic>
        <p:nvPicPr>
          <p:cNvPr id="4" name="Рисунок 3" descr="65954be660a8d742b4c72cb155e75ab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2786058"/>
            <a:ext cx="4639155" cy="438143"/>
          </a:xfrm>
          <a:prstGeom prst="rect">
            <a:avLst/>
          </a:prstGeom>
        </p:spPr>
      </p:pic>
      <p:pic>
        <p:nvPicPr>
          <p:cNvPr id="5" name="Рисунок 4" descr="74703d1f1aac9eaeb50502c72ed3e8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4143380"/>
            <a:ext cx="3882865" cy="428628"/>
          </a:xfrm>
          <a:prstGeom prst="rect">
            <a:avLst/>
          </a:prstGeom>
        </p:spPr>
      </p:pic>
      <p:pic>
        <p:nvPicPr>
          <p:cNvPr id="6" name="Рисунок 5" descr="fb496ad37e5f48d315d6936848327e5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04" y="6000768"/>
            <a:ext cx="6357982" cy="47346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Применение оксида кальция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99747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/>
              <a:t> Основные объёмы используются в строительстве при производстве силикатного кирпича. Раньше известь также использовали в качестве известкового цемента — при смешивании с водой оксид кальция переходит в </a:t>
            </a:r>
            <a:r>
              <a:rPr lang="ru-RU" sz="2400" dirty="0" err="1" smtClean="0"/>
              <a:t>гидроксид</a:t>
            </a:r>
            <a:r>
              <a:rPr lang="ru-RU" sz="2400" dirty="0" smtClean="0"/>
              <a:t>, который далее, поглощая из воздуха углекислый газ, сильно твердеет, превращаясь в карбонат кальция. Однако в настоящее время известковый цемент при строительстве жилых домов стараются не применять, так как полученные строения обладают способностью впитывать и накапливать сырость. Категорически недопустимо использование известкового цемента при кладке печей — из-за термического разложения и выделения в воздух удушливого диоксида углерода.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28604"/>
            <a:ext cx="800105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800" dirty="0"/>
              <a:t>Некоторое применение также находит в качестве доступного и недорогого огнеупорного материала — плавленый оксид кальция имеет некоторую устойчивость к воздействию воды, что позволяет его использовать в качестве огнеупора там, где применение более дорогих материалов нецелесообразно.</a:t>
            </a:r>
          </a:p>
          <a:p>
            <a:pPr algn="ctr">
              <a:buNone/>
            </a:pPr>
            <a:r>
              <a:rPr lang="ru-RU" sz="2800" dirty="0"/>
              <a:t>В небольших количествах оксид кальция также используется в лабораторной практике для осушения веществ, которые не реагируют с ним</a:t>
            </a:r>
            <a:r>
              <a:rPr lang="ru-RU" sz="2800" dirty="0" smtClean="0"/>
              <a:t>. </a:t>
            </a:r>
            <a:r>
              <a:rPr lang="ru-RU" sz="2800" dirty="0"/>
              <a:t>В пищевой промышленности зарегистрирован в качестве пищевой добавки </a:t>
            </a:r>
            <a:r>
              <a:rPr lang="ru-RU" sz="2800" b="1" dirty="0"/>
              <a:t>E-529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err="1" smtClean="0"/>
              <a:t>Гидроксид</a:t>
            </a:r>
            <a:r>
              <a:rPr lang="ru-RU" sz="6000" dirty="0" smtClean="0"/>
              <a:t> кальция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1714488"/>
            <a:ext cx="40005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/>
              <a:t>Гидрокси́д</a:t>
            </a:r>
            <a:r>
              <a:rPr lang="ru-RU" sz="2800" dirty="0"/>
              <a:t> </a:t>
            </a:r>
            <a:r>
              <a:rPr lang="ru-RU" sz="2800" dirty="0" err="1"/>
              <a:t>ка́льция</a:t>
            </a:r>
            <a:r>
              <a:rPr lang="ru-RU" sz="2800" dirty="0"/>
              <a:t> </a:t>
            </a:r>
            <a:r>
              <a:rPr lang="ru-RU" sz="2800" dirty="0" smtClean="0"/>
              <a:t>- </a:t>
            </a:r>
            <a:r>
              <a:rPr lang="ru-RU" sz="2800" dirty="0" err="1" smtClean="0"/>
              <a:t>Ca</a:t>
            </a:r>
            <a:r>
              <a:rPr lang="ru-RU" sz="2800" dirty="0" smtClean="0"/>
              <a:t>(OH)</a:t>
            </a:r>
            <a:r>
              <a:rPr lang="ru-RU" sz="2800" baseline="-25000" dirty="0" smtClean="0"/>
              <a:t>2</a:t>
            </a:r>
            <a:r>
              <a:rPr lang="ru-RU" sz="2800" dirty="0"/>
              <a:t> — химическое вещество, </a:t>
            </a:r>
            <a:r>
              <a:rPr lang="ru-RU" sz="2800" dirty="0" smtClean="0"/>
              <a:t>сильное основание, из-за чего раствор имеет щелочную реакци</a:t>
            </a:r>
            <a:r>
              <a:rPr lang="ru-RU" sz="2800" dirty="0"/>
              <a:t>ю</a:t>
            </a:r>
            <a:r>
              <a:rPr lang="ru-RU" sz="2800" dirty="0" smtClean="0"/>
              <a:t>. </a:t>
            </a:r>
            <a:r>
              <a:rPr lang="ru-RU" sz="2800" dirty="0"/>
              <a:t>Представляет собой порошок белого цвета, плохо растворимый в воде.</a:t>
            </a:r>
          </a:p>
        </p:txBody>
      </p:sp>
      <p:pic>
        <p:nvPicPr>
          <p:cNvPr id="5" name="Рисунок 4" descr="Calcium_hydrox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1714488"/>
            <a:ext cx="3857652" cy="42862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Получение </a:t>
            </a:r>
            <a:r>
              <a:rPr lang="ru-RU" sz="4400" dirty="0" err="1" smtClean="0"/>
              <a:t>гидроксида</a:t>
            </a:r>
            <a:r>
              <a:rPr lang="ru-RU" sz="4400" dirty="0" smtClean="0"/>
              <a:t> кальция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dirty="0" smtClean="0"/>
              <a:t>   </a:t>
            </a:r>
            <a:r>
              <a:rPr lang="ru-RU" dirty="0" smtClean="0"/>
              <a:t>Получают путём взаимодействия оксида кальция (негашёной извести) с водой (процесс получил название «гашение извести»):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en-US" dirty="0" err="1" smtClean="0"/>
              <a:t>CaO</a:t>
            </a:r>
            <a:r>
              <a:rPr lang="en-US" dirty="0" smtClean="0"/>
              <a:t> + H</a:t>
            </a:r>
            <a:r>
              <a:rPr lang="en-US" baseline="-25000" dirty="0" smtClean="0"/>
              <a:t>2</a:t>
            </a:r>
            <a:r>
              <a:rPr lang="en-US" dirty="0" smtClean="0"/>
              <a:t>O → Ca(OH)</a:t>
            </a:r>
            <a:r>
              <a:rPr lang="en-US" baseline="-25000" dirty="0" smtClean="0"/>
              <a:t>2</a:t>
            </a:r>
            <a:endParaRPr lang="ru-RU" baseline="-25000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Эта реакция экзотермическая, идёт с выделением 16 ккал (67 кДж) на моль.</a:t>
            </a:r>
          </a:p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222" y="285728"/>
            <a:ext cx="9258336" cy="1143000"/>
          </a:xfrm>
        </p:spPr>
        <p:txBody>
          <a:bodyPr>
            <a:noAutofit/>
          </a:bodyPr>
          <a:lstStyle/>
          <a:p>
            <a:r>
              <a:rPr lang="ru-RU" sz="4400" dirty="0" smtClean="0"/>
              <a:t>Применение </a:t>
            </a:r>
            <a:r>
              <a:rPr lang="ru-RU" sz="4400" dirty="0" err="1" smtClean="0"/>
              <a:t>гидроксида</a:t>
            </a:r>
            <a:r>
              <a:rPr lang="ru-RU" sz="4400" dirty="0" smtClean="0"/>
              <a:t> кальция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/>
              <a:t>При побелке помещений. Для производства хлорной извести. Для производства известковых удобрений и нейтрализации кислых почв. В пищевой промышленности зарегистрирован в качестве пищевой добавки E526. В стоматологии — для дезинфекции корневых каналов зубов.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effectLst/>
              </a:rPr>
              <a:t>Соли кальция</a:t>
            </a:r>
            <a:endParaRPr lang="ru-RU" sz="60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Соли кальция, как хлорид </a:t>
            </a:r>
            <a:r>
              <a:rPr lang="en-US" dirty="0" smtClean="0"/>
              <a:t>CaCl</a:t>
            </a:r>
            <a:r>
              <a:rPr lang="en-US" baseline="-25000" dirty="0" smtClean="0"/>
              <a:t>2</a:t>
            </a:r>
            <a:r>
              <a:rPr lang="en-US" dirty="0" smtClean="0"/>
              <a:t>, </a:t>
            </a:r>
            <a:r>
              <a:rPr lang="ru-RU" dirty="0" smtClean="0"/>
              <a:t>бромид </a:t>
            </a:r>
            <a:r>
              <a:rPr lang="en-US" dirty="0" smtClean="0"/>
              <a:t>CaBr</a:t>
            </a:r>
            <a:r>
              <a:rPr lang="en-US" baseline="-25000" dirty="0" smtClean="0"/>
              <a:t>2</a:t>
            </a:r>
            <a:r>
              <a:rPr lang="en-US" dirty="0" smtClean="0"/>
              <a:t>, </a:t>
            </a:r>
            <a:r>
              <a:rPr lang="ru-RU" dirty="0" smtClean="0"/>
              <a:t>иодид </a:t>
            </a:r>
            <a:r>
              <a:rPr lang="en-US" dirty="0" smtClean="0"/>
              <a:t>CaI</a:t>
            </a:r>
            <a:r>
              <a:rPr lang="en-US" baseline="-25000" dirty="0" smtClean="0"/>
              <a:t>2</a:t>
            </a:r>
            <a:r>
              <a:rPr lang="en-US" dirty="0" smtClean="0"/>
              <a:t> </a:t>
            </a:r>
            <a:r>
              <a:rPr lang="ru-RU" dirty="0" smtClean="0"/>
              <a:t>и нитрат </a:t>
            </a:r>
            <a:r>
              <a:rPr lang="en-US" dirty="0" smtClean="0"/>
              <a:t>Ca(NO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  <a:r>
              <a:rPr lang="en-US" baseline="-25000" dirty="0" smtClean="0"/>
              <a:t>2</a:t>
            </a:r>
            <a:r>
              <a:rPr lang="en-US" dirty="0" smtClean="0"/>
              <a:t>, </a:t>
            </a:r>
            <a:r>
              <a:rPr lang="ru-RU" dirty="0" smtClean="0"/>
              <a:t>хорошо растворимы в воде. Нерастворимы в воде фторид </a:t>
            </a:r>
            <a:r>
              <a:rPr lang="en-US" dirty="0" smtClean="0"/>
              <a:t>CaF</a:t>
            </a:r>
            <a:r>
              <a:rPr lang="en-US" baseline="-25000" dirty="0" smtClean="0"/>
              <a:t>2</a:t>
            </a:r>
            <a:r>
              <a:rPr lang="en-US" dirty="0" smtClean="0"/>
              <a:t>, </a:t>
            </a:r>
            <a:r>
              <a:rPr lang="ru-RU" dirty="0" smtClean="0"/>
              <a:t>карбонат </a:t>
            </a:r>
            <a:r>
              <a:rPr lang="en-US" dirty="0" smtClean="0"/>
              <a:t>CaCO</a:t>
            </a:r>
            <a:r>
              <a:rPr lang="en-US" baseline="-25000" dirty="0" smtClean="0"/>
              <a:t>3</a:t>
            </a:r>
            <a:r>
              <a:rPr lang="en-US" dirty="0" smtClean="0"/>
              <a:t>,</a:t>
            </a:r>
            <a:r>
              <a:rPr lang="ru-RU" dirty="0" smtClean="0"/>
              <a:t>сульфат </a:t>
            </a:r>
            <a:r>
              <a:rPr lang="en-US" dirty="0" smtClean="0"/>
              <a:t>CaSO</a:t>
            </a:r>
            <a:r>
              <a:rPr lang="en-US" baseline="-25000" dirty="0" smtClean="0"/>
              <a:t>4</a:t>
            </a:r>
            <a:r>
              <a:rPr lang="en-US" dirty="0" smtClean="0"/>
              <a:t>, </a:t>
            </a:r>
            <a:r>
              <a:rPr lang="ru-RU" dirty="0" err="1" smtClean="0"/>
              <a:t>ортофосфат</a:t>
            </a:r>
            <a:r>
              <a:rPr lang="ru-RU" dirty="0" smtClean="0"/>
              <a:t> </a:t>
            </a:r>
            <a:r>
              <a:rPr lang="en-US" dirty="0" smtClean="0"/>
              <a:t>Ca</a:t>
            </a:r>
            <a:r>
              <a:rPr lang="en-US" baseline="-25000" dirty="0" smtClean="0"/>
              <a:t>3</a:t>
            </a:r>
            <a:r>
              <a:rPr lang="en-US" dirty="0" smtClean="0"/>
              <a:t>(PO</a:t>
            </a:r>
            <a:r>
              <a:rPr lang="en-US" baseline="-25000" dirty="0" smtClean="0"/>
              <a:t>4</a:t>
            </a:r>
            <a:r>
              <a:rPr lang="en-US" dirty="0" smtClean="0"/>
              <a:t>)</a:t>
            </a:r>
            <a:r>
              <a:rPr lang="en-US" baseline="-25000" dirty="0" smtClean="0"/>
              <a:t>2</a:t>
            </a:r>
            <a:r>
              <a:rPr lang="en-US" dirty="0" smtClean="0"/>
              <a:t>, </a:t>
            </a:r>
            <a:r>
              <a:rPr lang="ru-RU" dirty="0" smtClean="0"/>
              <a:t>оксалат СаС</a:t>
            </a:r>
            <a:r>
              <a:rPr lang="ru-RU" baseline="-25000" dirty="0" smtClean="0"/>
              <a:t>2</a:t>
            </a:r>
            <a:r>
              <a:rPr lang="ru-RU" dirty="0" smtClean="0"/>
              <a:t>О</a:t>
            </a:r>
            <a:r>
              <a:rPr lang="ru-RU" baseline="-25000" dirty="0" smtClean="0"/>
              <a:t>4</a:t>
            </a:r>
            <a:r>
              <a:rPr lang="ru-RU" dirty="0" smtClean="0"/>
              <a:t> и некоторые другие.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6000" dirty="0" smtClean="0"/>
              <a:t>План: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Кальций;</a:t>
            </a:r>
          </a:p>
          <a:p>
            <a:r>
              <a:rPr lang="ru-RU" dirty="0" smtClean="0"/>
              <a:t>Физические свойства;</a:t>
            </a:r>
          </a:p>
          <a:p>
            <a:r>
              <a:rPr lang="ru-RU" dirty="0" smtClean="0"/>
              <a:t>Химические свойства;</a:t>
            </a:r>
          </a:p>
          <a:p>
            <a:r>
              <a:rPr lang="ru-RU" dirty="0" smtClean="0"/>
              <a:t>Оксиды; </a:t>
            </a:r>
          </a:p>
          <a:p>
            <a:r>
              <a:rPr lang="ru-RU" dirty="0" err="1" smtClean="0"/>
              <a:t>Гидроксиды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Соли;</a:t>
            </a:r>
          </a:p>
          <a:p>
            <a:r>
              <a:rPr lang="ru-RU" dirty="0" smtClean="0"/>
              <a:t>Нахождение в природе;</a:t>
            </a:r>
          </a:p>
          <a:p>
            <a:r>
              <a:rPr lang="ru-RU" dirty="0" smtClean="0"/>
              <a:t>Биологическая роль;</a:t>
            </a:r>
          </a:p>
          <a:p>
            <a:r>
              <a:rPr lang="ru-RU" dirty="0" smtClean="0"/>
              <a:t>Применение в медицине;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00px-Calcium_chloride_CaCl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071678"/>
            <a:ext cx="4071966" cy="32861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48" y="5572140"/>
            <a:ext cx="32111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Хлорид кальция</a:t>
            </a:r>
            <a:endParaRPr lang="ru-RU" sz="3200" dirty="0"/>
          </a:p>
        </p:txBody>
      </p:sp>
      <p:pic>
        <p:nvPicPr>
          <p:cNvPr id="4" name="Рисунок 3" descr="Dusičnan_vápenat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2071678"/>
            <a:ext cx="3976715" cy="32861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29256" y="5572140"/>
            <a:ext cx="32035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Нитрат кальция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39410" y="571480"/>
            <a:ext cx="8804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tx2">
                    <a:lumMod val="90000"/>
                  </a:schemeClr>
                </a:solidFill>
              </a:rPr>
              <a:t>Растворимые соли кальция</a:t>
            </a:r>
            <a:endParaRPr lang="ru-RU" sz="54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428604"/>
            <a:ext cx="892167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000" dirty="0" smtClean="0">
                <a:solidFill>
                  <a:schemeClr val="tx2">
                    <a:lumMod val="90000"/>
                  </a:schemeClr>
                </a:solidFill>
              </a:rPr>
              <a:t>Нерастворимые соли кальция</a:t>
            </a:r>
            <a:endParaRPr lang="ru-RU" sz="5000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1026" name="Picture 2" descr="C:\Users\Мария\Downloads\Calcium_sulfate_hemihydr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4143404" cy="34956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14348" y="5214950"/>
            <a:ext cx="3778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Сульфат кальция</a:t>
            </a:r>
            <a:endParaRPr lang="ru-RU" sz="3600" dirty="0"/>
          </a:p>
        </p:txBody>
      </p:sp>
      <p:pic>
        <p:nvPicPr>
          <p:cNvPr id="5" name="Рисунок 4" descr="Calcium_fluorid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714488"/>
            <a:ext cx="4083314" cy="35004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29190" y="5214950"/>
            <a:ext cx="3665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Фторид кальция</a:t>
            </a:r>
            <a:endParaRPr lang="ru-RU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Нахождение в природе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45262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300" dirty="0" smtClean="0"/>
              <a:t> </a:t>
            </a:r>
            <a:r>
              <a:rPr lang="ru-RU" sz="2200" dirty="0" smtClean="0"/>
              <a:t>Из-за высокой химической активности кальций в свободном виде в природе не встречается. На долю кальция приходится 3,38 % массы земной коры. В виде осадочных пород соединения кальция представлены мелом и известняками, состоящими в основном из минерала кальцита (CaCO</a:t>
            </a:r>
            <a:r>
              <a:rPr lang="ru-RU" sz="2200" baseline="-25000" dirty="0" smtClean="0"/>
              <a:t>3</a:t>
            </a:r>
            <a:r>
              <a:rPr lang="ru-RU" sz="2200" dirty="0" smtClean="0"/>
              <a:t>). Кристаллическая форма кальцита — мрамор — встречается в природе гораздо реже. Довольно широко распространены такие минералы кальция, как кальцит CaCO</a:t>
            </a:r>
            <a:r>
              <a:rPr lang="ru-RU" sz="2200" baseline="-25000" dirty="0" smtClean="0"/>
              <a:t>3</a:t>
            </a:r>
            <a:r>
              <a:rPr lang="ru-RU" sz="2200" dirty="0" smtClean="0"/>
              <a:t>, ангидрит CaSO</a:t>
            </a:r>
            <a:r>
              <a:rPr lang="ru-RU" sz="2200" baseline="-25000" dirty="0" smtClean="0"/>
              <a:t>4</a:t>
            </a:r>
            <a:r>
              <a:rPr lang="ru-RU" sz="2200" dirty="0" smtClean="0"/>
              <a:t>, алебастрCaSO</a:t>
            </a:r>
            <a:r>
              <a:rPr lang="ru-RU" sz="2200" baseline="-25000" dirty="0" smtClean="0"/>
              <a:t>4</a:t>
            </a:r>
            <a:r>
              <a:rPr lang="ru-RU" sz="2200" dirty="0" smtClean="0"/>
              <a:t>·0.5H</a:t>
            </a:r>
            <a:r>
              <a:rPr lang="ru-RU" sz="2200" baseline="-25000" dirty="0" smtClean="0"/>
              <a:t>2</a:t>
            </a:r>
            <a:r>
              <a:rPr lang="ru-RU" sz="2200" dirty="0" smtClean="0"/>
              <a:t>O и гипс CaSO</a:t>
            </a:r>
            <a:r>
              <a:rPr lang="ru-RU" sz="2200" baseline="-25000" dirty="0" smtClean="0"/>
              <a:t>4</a:t>
            </a:r>
            <a:r>
              <a:rPr lang="ru-RU" sz="2200" dirty="0" smtClean="0"/>
              <a:t>·2H</a:t>
            </a:r>
            <a:r>
              <a:rPr lang="ru-RU" sz="2200" baseline="-25000" dirty="0" smtClean="0"/>
              <a:t>2</a:t>
            </a:r>
            <a:r>
              <a:rPr lang="ru-RU" sz="2200" dirty="0" smtClean="0"/>
              <a:t>O, флюорит CaF</a:t>
            </a:r>
            <a:r>
              <a:rPr lang="ru-RU" sz="2200" baseline="-25000" dirty="0" smtClean="0"/>
              <a:t>2</a:t>
            </a:r>
            <a:r>
              <a:rPr lang="ru-RU" sz="2200" dirty="0" smtClean="0"/>
              <a:t>, апатиты Ca</a:t>
            </a:r>
            <a:r>
              <a:rPr lang="ru-RU" sz="2200" baseline="-25000" dirty="0" smtClean="0"/>
              <a:t>5</a:t>
            </a:r>
            <a:r>
              <a:rPr lang="ru-RU" sz="2200" dirty="0" smtClean="0"/>
              <a:t>(PO</a:t>
            </a:r>
            <a:r>
              <a:rPr lang="ru-RU" sz="2200" baseline="-25000" dirty="0" smtClean="0"/>
              <a:t>4</a:t>
            </a:r>
            <a:r>
              <a:rPr lang="ru-RU" sz="2200" dirty="0" smtClean="0"/>
              <a:t>)</a:t>
            </a:r>
            <a:r>
              <a:rPr lang="ru-RU" sz="2200" baseline="-25000" dirty="0" smtClean="0"/>
              <a:t>3</a:t>
            </a:r>
            <a:r>
              <a:rPr lang="ru-RU" sz="2200" dirty="0" smtClean="0"/>
              <a:t>(</a:t>
            </a:r>
            <a:r>
              <a:rPr lang="ru-RU" sz="2200" dirty="0" err="1" smtClean="0"/>
              <a:t>F,Cl,OH</a:t>
            </a:r>
            <a:r>
              <a:rPr lang="ru-RU" sz="2200" dirty="0" smtClean="0"/>
              <a:t>), доломит MgCO</a:t>
            </a:r>
            <a:r>
              <a:rPr lang="ru-RU" sz="2200" baseline="-25000" dirty="0" smtClean="0"/>
              <a:t>3</a:t>
            </a:r>
            <a:r>
              <a:rPr lang="ru-RU" sz="2200" dirty="0" smtClean="0"/>
              <a:t>·CaCO</a:t>
            </a:r>
            <a:r>
              <a:rPr lang="ru-RU" sz="2200" baseline="-25000" dirty="0" smtClean="0"/>
              <a:t>3</a:t>
            </a:r>
            <a:r>
              <a:rPr lang="ru-RU" sz="2200" dirty="0" smtClean="0"/>
              <a:t>. Присутствием солей кальция и магния в природной воде определяется её жёсткость. Кальций, энергично мигрирующий в земной коре и накапливающийся в различных геохимических системах, образует 385 минералов.</a:t>
            </a:r>
          </a:p>
          <a:p>
            <a:pPr>
              <a:buNone/>
            </a:pPr>
            <a:endParaRPr lang="ru-RU" sz="2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Биологическая роль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62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/>
              <a:t>     Кальций — распространенный макроэлемент в организме растений, животных и человека. В организме человека и других позвоночных большая его часть находится в скелете и зубах. В костях кальций содержится в виде </a:t>
            </a:r>
            <a:r>
              <a:rPr lang="ru-RU" sz="2400" dirty="0" err="1" smtClean="0"/>
              <a:t>гидроксиапатита</a:t>
            </a:r>
            <a:r>
              <a:rPr lang="ru-RU" sz="2400" dirty="0" smtClean="0"/>
              <a:t>. Из различных форм карбоната кальция (извести) состоят «скелеты» большинства групп беспозвоночных (губки, коралловые полипы, моллюски и др.). Ионы кальция участвуют в процессах свертывания крови, а также служат одним из универсальных вторичных посредников внутри клеток и регулируют самые разные внутриклеточные процессы — мышечное сокращение, </a:t>
            </a:r>
            <a:r>
              <a:rPr lang="ru-RU" sz="2400" dirty="0" err="1" smtClean="0"/>
              <a:t>экзоцитоз</a:t>
            </a:r>
            <a:r>
              <a:rPr lang="ru-RU" sz="2400" dirty="0" smtClean="0"/>
              <a:t>, в том числе секрецию гормонов и </a:t>
            </a:r>
            <a:r>
              <a:rPr lang="ru-RU" sz="2400" dirty="0" err="1" smtClean="0"/>
              <a:t>нейромедиаторов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302359"/>
            <a:ext cx="778674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Концентрация кальция в крови из-за её важности для большого числа жизненно важных процессов точно регулируется, и при правильном питании и достаточном потреблении обезжиренных молочных продуктов и витамина D дефицита не возникает. Длительный дефицит кальция и/или витамина D в диете приводит к увеличению риска </a:t>
            </a:r>
            <a:r>
              <a:rPr lang="ru-RU" sz="2800" dirty="0" err="1"/>
              <a:t>остеопороза</a:t>
            </a:r>
            <a:r>
              <a:rPr lang="ru-RU" sz="2800" dirty="0"/>
              <a:t>, а в младенчестве вызывает рахит.</a:t>
            </a:r>
          </a:p>
          <a:p>
            <a:pPr algn="ctr"/>
            <a:r>
              <a:rPr lang="ru-RU" sz="2800" dirty="0"/>
              <a:t>Избыточные дозы кальция и витамина D могут вызвать </a:t>
            </a:r>
            <a:r>
              <a:rPr lang="ru-RU" sz="2800" dirty="0" err="1"/>
              <a:t>гиперкальцемию</a:t>
            </a:r>
            <a:r>
              <a:rPr lang="ru-RU" sz="2800" dirty="0"/>
              <a:t>. Максимальная безопасная доза для взрослых в возрасте от 19 до 50 лет включительно составляет 2500 мг в </a:t>
            </a:r>
            <a:r>
              <a:rPr lang="ru-RU" sz="2800" dirty="0" smtClean="0"/>
              <a:t>сутки.</a:t>
            </a:r>
            <a:endParaRPr lang="ru-RU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Применение в медицине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400" dirty="0" smtClean="0"/>
              <a:t> </a:t>
            </a:r>
            <a:r>
              <a:rPr lang="ru-RU" sz="2600" dirty="0" smtClean="0"/>
              <a:t>Кальций очень важен для </a:t>
            </a:r>
          </a:p>
          <a:p>
            <a:pPr>
              <a:buNone/>
            </a:pPr>
            <a:r>
              <a:rPr lang="ru-RU" sz="2600" dirty="0" smtClean="0"/>
              <a:t>здоровья человека, поэтому он и его </a:t>
            </a:r>
          </a:p>
          <a:p>
            <a:pPr>
              <a:buNone/>
            </a:pPr>
            <a:r>
              <a:rPr lang="ru-RU" sz="2600" dirty="0" smtClean="0"/>
              <a:t>соединения активно применяются </a:t>
            </a:r>
          </a:p>
          <a:p>
            <a:pPr>
              <a:buNone/>
            </a:pPr>
            <a:r>
              <a:rPr lang="ru-RU" sz="2600" dirty="0" smtClean="0"/>
              <a:t>в медицине. Чтобы жизненные </a:t>
            </a:r>
          </a:p>
          <a:p>
            <a:pPr>
              <a:buNone/>
            </a:pPr>
            <a:r>
              <a:rPr lang="ru-RU" sz="2600" dirty="0" smtClean="0"/>
              <a:t>процессы протекали нормально, </a:t>
            </a:r>
          </a:p>
          <a:p>
            <a:pPr>
              <a:buNone/>
            </a:pPr>
            <a:r>
              <a:rPr lang="ru-RU" sz="2600" dirty="0" smtClean="0"/>
              <a:t>организм человека должен получать</a:t>
            </a:r>
          </a:p>
          <a:p>
            <a:pPr>
              <a:buNone/>
            </a:pPr>
            <a:r>
              <a:rPr lang="ru-RU" sz="2600" dirty="0" smtClean="0"/>
              <a:t> определенное количество кальция. </a:t>
            </a:r>
          </a:p>
          <a:p>
            <a:pPr>
              <a:buNone/>
            </a:pPr>
            <a:r>
              <a:rPr lang="ru-RU" sz="2600" dirty="0" smtClean="0"/>
              <a:t>Впервые кальций как</a:t>
            </a:r>
          </a:p>
          <a:p>
            <a:pPr>
              <a:buNone/>
            </a:pPr>
            <a:r>
              <a:rPr lang="ru-RU" sz="2600" dirty="0" smtClean="0"/>
              <a:t> лекарственный препарат применил </a:t>
            </a:r>
          </a:p>
          <a:p>
            <a:pPr>
              <a:buNone/>
            </a:pPr>
            <a:r>
              <a:rPr lang="ru-RU" sz="2600" dirty="0" smtClean="0"/>
              <a:t>великий врач, философ и ученый </a:t>
            </a:r>
          </a:p>
          <a:p>
            <a:pPr>
              <a:buNone/>
            </a:pPr>
            <a:r>
              <a:rPr lang="ru-RU" sz="2600" dirty="0" smtClean="0"/>
              <a:t>Авиценна. Он лечил своих пациентов</a:t>
            </a:r>
          </a:p>
          <a:p>
            <a:pPr>
              <a:buNone/>
            </a:pPr>
            <a:r>
              <a:rPr lang="ru-RU" sz="2600" dirty="0" smtClean="0"/>
              <a:t> скорлупой яиц. Как выяснилось, в </a:t>
            </a:r>
          </a:p>
          <a:p>
            <a:pPr>
              <a:buNone/>
            </a:pPr>
            <a:r>
              <a:rPr lang="ru-RU" sz="2600" dirty="0" smtClean="0"/>
              <a:t>яичной скорлупе содержится самый </a:t>
            </a:r>
          </a:p>
          <a:p>
            <a:pPr>
              <a:buNone/>
            </a:pPr>
            <a:r>
              <a:rPr lang="ru-RU" sz="2600" dirty="0" smtClean="0"/>
              <a:t>доступный для человеческого </a:t>
            </a:r>
          </a:p>
          <a:p>
            <a:pPr>
              <a:buNone/>
            </a:pPr>
            <a:r>
              <a:rPr lang="ru-RU" sz="2600" dirty="0" smtClean="0"/>
              <a:t>организма кальций. Самый простой </a:t>
            </a:r>
          </a:p>
          <a:p>
            <a:pPr>
              <a:buNone/>
            </a:pPr>
            <a:r>
              <a:rPr lang="ru-RU" sz="2600" dirty="0" smtClean="0"/>
              <a:t>рецепт Авиценны: «Чистая яичная скорлупа без пленок растирается в ступке в порошок. Этот порошок принимается по щепотке ежедневно во время еды».</a:t>
            </a:r>
            <a:r>
              <a:rPr lang="ru-RU" sz="2600" b="1" dirty="0" smtClean="0"/>
              <a:t> </a:t>
            </a:r>
            <a:endParaRPr lang="ru-RU" sz="2600" dirty="0" smtClean="0"/>
          </a:p>
          <a:p>
            <a:pPr algn="ctr">
              <a:buNone/>
            </a:pPr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Мария\Downloads\Ibn_Sina_Avicen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500174"/>
            <a:ext cx="3357586" cy="38862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71480"/>
            <a:ext cx="792961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наше время не стоит утруждать себя приготовлением порошка в ступке. В аптеках можно найти недорогой препарат «</a:t>
            </a:r>
            <a:r>
              <a:rPr lang="ru-RU" sz="2400" dirty="0" err="1" smtClean="0"/>
              <a:t>Кальцид</a:t>
            </a:r>
            <a:r>
              <a:rPr lang="ru-RU" sz="2400" dirty="0" smtClean="0"/>
              <a:t>», созданный на основе яичной скорлупы и витаминов С и D3. Легко приобрести и препарат "</a:t>
            </a:r>
            <a:r>
              <a:rPr lang="ru-RU" sz="2400" dirty="0" err="1" smtClean="0"/>
              <a:t>Кальцетин</a:t>
            </a:r>
            <a:r>
              <a:rPr lang="ru-RU" sz="2400" dirty="0" smtClean="0"/>
              <a:t>», содержащий кальций с витамином D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 и другие важные для костей и зубов минералы.</a:t>
            </a:r>
          </a:p>
          <a:p>
            <a:pPr algn="ctr"/>
            <a:r>
              <a:rPr lang="ru-RU" sz="2400" dirty="0" smtClean="0"/>
              <a:t>Хлористый </a:t>
            </a:r>
            <a:r>
              <a:rPr lang="ru-RU" sz="2400" dirty="0"/>
              <a:t>кальций оказывает противовоспалительное действие. Используют этот препарат для лечения аллергий различного происхождения, в том числе и лекарственной </a:t>
            </a:r>
            <a:r>
              <a:rPr lang="ru-RU" sz="2400" dirty="0" smtClean="0"/>
              <a:t>аллергии. Как </a:t>
            </a:r>
            <a:r>
              <a:rPr lang="ru-RU" sz="2400" dirty="0"/>
              <a:t>противоядие хлористый кальций используется при отравлениях вместе с солями магния, щавелевой и фтористой кислотами.</a:t>
            </a:r>
          </a:p>
          <a:p>
            <a:pPr algn="ctr"/>
            <a:r>
              <a:rPr lang="ru-RU" sz="2400" dirty="0"/>
              <a:t>Выпускается хлористый кальций в виде раствора.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471490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Впервые гипс в медицине применил известный врач и ученый Николай Иванович Пирогов. В 1853 г. во время первой обороны Севастополя Пирогов спасал раненых, оперирую их практически круглосуточно. В те времена врачи часто делали ампутацию конечностей даже при простом переломе. Пирогов пропитывал гипсом марлевую повязку и накладывал её на место перелома. Таким способом он сохранил конечности многим людям. После этого гипс начали применять и другие врачи.</a:t>
            </a:r>
          </a:p>
        </p:txBody>
      </p:sp>
      <p:pic>
        <p:nvPicPr>
          <p:cNvPr id="4" name="Рисунок 3" descr="pirogov_nikolai_ivanovi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7" y="500042"/>
            <a:ext cx="3857652" cy="53578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c2e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724400"/>
            <a:ext cx="8169685" cy="66453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Простое вещество Магний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28596" y="5388936"/>
            <a:ext cx="8429684" cy="91225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лёгкий, ковкий металл серебристо-белого цвета.</a:t>
            </a:r>
            <a:endParaRPr lang="ru-RU" sz="3200" b="1" dirty="0"/>
          </a:p>
        </p:txBody>
      </p:sp>
      <p:pic>
        <p:nvPicPr>
          <p:cNvPr id="5" name="Рисунок 4" descr="magnesium3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4059" b="14059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6000" dirty="0" smtClean="0"/>
              <a:t>План: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Магний;</a:t>
            </a:r>
          </a:p>
          <a:p>
            <a:r>
              <a:rPr lang="ru-RU" dirty="0" smtClean="0"/>
              <a:t>Физические свойства;</a:t>
            </a:r>
          </a:p>
          <a:p>
            <a:r>
              <a:rPr lang="ru-RU" dirty="0" smtClean="0"/>
              <a:t>Химические свойства;</a:t>
            </a:r>
          </a:p>
          <a:p>
            <a:r>
              <a:rPr lang="ru-RU" dirty="0" smtClean="0"/>
              <a:t>Оксиды;</a:t>
            </a:r>
          </a:p>
          <a:p>
            <a:r>
              <a:rPr lang="ru-RU" dirty="0" err="1" smtClean="0"/>
              <a:t>Гидроксиды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Соли;</a:t>
            </a:r>
          </a:p>
          <a:p>
            <a:r>
              <a:rPr lang="ru-RU" dirty="0" smtClean="0"/>
              <a:t>Нахождение в природе;</a:t>
            </a:r>
          </a:p>
          <a:p>
            <a:r>
              <a:rPr lang="ru-RU" dirty="0" smtClean="0"/>
              <a:t>Биологическая роль;</a:t>
            </a:r>
          </a:p>
          <a:p>
            <a:r>
              <a:rPr lang="ru-RU" dirty="0" smtClean="0"/>
              <a:t>Применение в медицине;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/>
              <a:t>Магний</a:t>
            </a:r>
            <a:endParaRPr lang="ru-RU" sz="6600" dirty="0"/>
          </a:p>
        </p:txBody>
      </p:sp>
      <p:pic>
        <p:nvPicPr>
          <p:cNvPr id="4" name="Содержимое 3" descr="1364838734_magni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2285992"/>
            <a:ext cx="3946002" cy="3211522"/>
          </a:xfrm>
        </p:spPr>
      </p:pic>
      <p:sp>
        <p:nvSpPr>
          <p:cNvPr id="5" name="TextBox 4"/>
          <p:cNvSpPr txBox="1"/>
          <p:nvPr/>
        </p:nvSpPr>
        <p:spPr>
          <a:xfrm>
            <a:off x="642910" y="1714488"/>
            <a:ext cx="37147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Магний — элемент главной подгруппы второй группы, третьего периода периодической системы химических элементов Д. И. Менделеева, с атомным номером 12. Обозначается символом 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Mg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(лат. 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Magnesium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Физические свойства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/>
              <a:t>     </a:t>
            </a:r>
            <a:r>
              <a:rPr lang="ru-RU" sz="3400" dirty="0" smtClean="0"/>
              <a:t>Магний — металл серебристо-белого цвета с гексагональной решёткой, обладает металлическим блеском. При обычных условиях поверхность магния покрыта прочной защитной плёнкой оксида магния </a:t>
            </a:r>
            <a:r>
              <a:rPr lang="ru-RU" sz="3400" dirty="0" err="1" smtClean="0"/>
              <a:t>MgO</a:t>
            </a:r>
            <a:r>
              <a:rPr lang="ru-RU" sz="3400" dirty="0" smtClean="0"/>
              <a:t>, которая разрушается при нагреве на воздухе до примерно 600 °C, после чего металл сгорает с ослепительно белым пламенем с образованием оксида и нитрида магния Mg</a:t>
            </a:r>
            <a:r>
              <a:rPr lang="ru-RU" sz="3400" baseline="-25000" dirty="0" smtClean="0"/>
              <a:t>3</a:t>
            </a:r>
            <a:r>
              <a:rPr lang="ru-RU" sz="3400" dirty="0" smtClean="0"/>
              <a:t>N</a:t>
            </a:r>
            <a:r>
              <a:rPr lang="ru-RU" sz="3400" baseline="-25000" dirty="0" smtClean="0"/>
              <a:t>2</a:t>
            </a:r>
            <a:r>
              <a:rPr lang="ru-RU" sz="3400" dirty="0" smtClean="0"/>
              <a:t>. Плотность магния при 20 °C — 1,738 г/см³, температура плавления металла </a:t>
            </a:r>
            <a:r>
              <a:rPr lang="ru-RU" sz="3400" dirty="0" err="1" smtClean="0"/>
              <a:t>t</a:t>
            </a:r>
            <a:r>
              <a:rPr lang="ru-RU" sz="3400" baseline="-25000" dirty="0" err="1" smtClean="0"/>
              <a:t>пл</a:t>
            </a:r>
            <a:r>
              <a:rPr lang="ru-RU" sz="3400" dirty="0" smtClean="0"/>
              <a:t> = 650 °C, температура кипения </a:t>
            </a:r>
            <a:r>
              <a:rPr lang="ru-RU" sz="3400" dirty="0" err="1" smtClean="0"/>
              <a:t>t</a:t>
            </a:r>
            <a:r>
              <a:rPr lang="ru-RU" sz="3400" baseline="-25000" dirty="0" err="1" smtClean="0"/>
              <a:t>кип</a:t>
            </a:r>
            <a:r>
              <a:rPr lang="ru-RU" sz="3400" dirty="0" smtClean="0"/>
              <a:t> = 1090 °C, теплопроводность при 20 °C — 156 Вт/(м·К). Магний высокой чистоты пластичен, хорошо прессуется, прокатывается и поддаётся обработке резанием.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Химические свойства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600" dirty="0" smtClean="0"/>
              <a:t>При нагревании на воздухе магний сгорает с образованием оксида и небольшого количества нитрида. При этом выделяется большое количество теплоты и световой энергии: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2600" dirty="0" smtClean="0"/>
          </a:p>
          <a:p>
            <a:pPr algn="ctr">
              <a:buNone/>
            </a:pPr>
            <a:endParaRPr lang="ru-RU" sz="2600" dirty="0" smtClean="0"/>
          </a:p>
          <a:p>
            <a:pPr algn="ctr">
              <a:buNone/>
            </a:pPr>
            <a:r>
              <a:rPr lang="ru-RU" sz="2600" dirty="0" smtClean="0"/>
              <a:t>Магний может гореть даже в углекислом газе: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5a84ca71412fe0d58a934e49fb6eb35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3571876"/>
            <a:ext cx="4059953" cy="442905"/>
          </a:xfrm>
          <a:prstGeom prst="rect">
            <a:avLst/>
          </a:prstGeom>
        </p:spPr>
      </p:pic>
      <p:pic>
        <p:nvPicPr>
          <p:cNvPr id="5" name="Рисунок 4" descr="f49333a4070905c3baff0fba7bb741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4357694"/>
            <a:ext cx="4329031" cy="461081"/>
          </a:xfrm>
          <a:prstGeom prst="rect">
            <a:avLst/>
          </a:prstGeom>
        </p:spPr>
      </p:pic>
      <p:pic>
        <p:nvPicPr>
          <p:cNvPr id="6" name="Рисунок 5" descr="2b959039de3b5557aa35a7f15cbeb7e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480" y="5715016"/>
            <a:ext cx="5917448" cy="50006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00042"/>
            <a:ext cx="81439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Раскаленный магний  энергично реагирует с водой, вследствие чего горящий магний нельзя тушить водой: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3" name="Рисунок 2" descr="f2efabf07be60d24855359889cbf5a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1571612"/>
            <a:ext cx="5881719" cy="3714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910" y="2143116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Возможна также реакция:</a:t>
            </a:r>
            <a:endParaRPr lang="ru-RU" sz="2400" dirty="0"/>
          </a:p>
        </p:txBody>
      </p:sp>
      <p:pic>
        <p:nvPicPr>
          <p:cNvPr id="5" name="Рисунок 4" descr="acb5bd2f4c5b967c59246ae4392fb5f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2786058"/>
            <a:ext cx="6833551" cy="3857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8662" y="3429000"/>
            <a:ext cx="7643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Щелочи на магний не действуют, в кислотах он растворяется с бурным выделением водорода:</a:t>
            </a:r>
            <a:endParaRPr lang="ru-RU" sz="2400" dirty="0"/>
          </a:p>
        </p:txBody>
      </p:sp>
      <p:pic>
        <p:nvPicPr>
          <p:cNvPr id="8" name="Рисунок 7" descr="b341df6a68f5037fcd8c51f7d702b9d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90" y="4429133"/>
            <a:ext cx="6429420" cy="4286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28662" y="5214950"/>
            <a:ext cx="7572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Магний со взрывом реагирует с сильными окислителями типа порошкового перманганата калия.</a:t>
            </a:r>
            <a:endParaRPr lang="ru-RU" sz="2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200" dirty="0" smtClean="0"/>
              <a:t>Оксиды магния</a:t>
            </a:r>
            <a:endParaRPr lang="ru-RU" sz="7200" dirty="0"/>
          </a:p>
        </p:txBody>
      </p:sp>
      <p:pic>
        <p:nvPicPr>
          <p:cNvPr id="4" name="Содержимое 3" descr="Magnesium_oxid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190" y="1714488"/>
            <a:ext cx="3629817" cy="3286148"/>
          </a:xfrm>
        </p:spPr>
      </p:pic>
      <p:sp>
        <p:nvSpPr>
          <p:cNvPr id="5" name="TextBox 4"/>
          <p:cNvSpPr txBox="1"/>
          <p:nvPr/>
        </p:nvSpPr>
        <p:spPr>
          <a:xfrm>
            <a:off x="500034" y="1714488"/>
            <a:ext cx="42862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Оксид магния (жжёная магнезия, </a:t>
            </a:r>
            <a:r>
              <a:rPr lang="ru-RU" sz="2000" dirty="0" err="1" smtClean="0"/>
              <a:t>периклаз</a:t>
            </a:r>
            <a:r>
              <a:rPr lang="ru-RU" sz="2000" dirty="0" smtClean="0"/>
              <a:t>) — химическое соединение с формулой </a:t>
            </a:r>
            <a:r>
              <a:rPr lang="ru-RU" sz="2000" dirty="0" err="1" smtClean="0"/>
              <a:t>MgO</a:t>
            </a:r>
            <a:r>
              <a:rPr lang="ru-RU" sz="2000" dirty="0" smtClean="0"/>
              <a:t>, белые кристаллы, нерастворимые в воде, </a:t>
            </a:r>
            <a:r>
              <a:rPr lang="ru-RU" sz="2000" dirty="0" err="1" smtClean="0"/>
              <a:t>пожаро</a:t>
            </a:r>
            <a:r>
              <a:rPr lang="ru-RU" sz="2000" dirty="0" smtClean="0"/>
              <a:t>- и взрывобезопасен.</a:t>
            </a:r>
            <a:br>
              <a:rPr lang="ru-RU" sz="2000" dirty="0" smtClean="0"/>
            </a:br>
            <a:r>
              <a:rPr lang="ru-RU" sz="2000" dirty="0" smtClean="0"/>
              <a:t>Основная форма — минерал </a:t>
            </a:r>
            <a:r>
              <a:rPr lang="ru-RU" sz="2000" dirty="0" err="1" smtClean="0"/>
              <a:t>периклаз</a:t>
            </a:r>
            <a:r>
              <a:rPr lang="ru-RU" sz="2000" dirty="0" smtClean="0"/>
              <a:t>. Легкий, рыхлый порошок белого цвета, легко впитывает воду. На этом свойстве основано его применение в спортивной гимнастике: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5072074"/>
            <a:ext cx="7929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нанесенный на ладони спортсмена, порошок предохраняет его от опасности сорваться с гимнастического снаряда. Температура плавления — 2825 °C. Температура кипения — 3600 °C. Плотность=3,58 г/см3.</a:t>
            </a:r>
            <a:endParaRPr lang="ru-RU" sz="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Применение оксида магния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45262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/>
              <a:t>В промышленности применяется для производства огнеупоров, цементов, очистки нефтепродуктов, как наполнитель при производстве резины. Сверхлегкая окись магния применяется как очень мелкий абразив для очистки поверхностей, в частности, в электронной промышленности. В медицине применяют при повышенной кислотности желудочного сока, так как она обусловливается избыточным содержанием соляной кислоты. Жжёную магнезию принимают также при случайном попадании в желудок кислот. В пищевой промышленности зарегистрирован в качестве пищевой добавки </a:t>
            </a:r>
            <a:r>
              <a:rPr lang="ru-RU" sz="2400" b="1" dirty="0" smtClean="0"/>
              <a:t>E530</a:t>
            </a:r>
            <a:r>
              <a:rPr lang="ru-RU" sz="2400" dirty="0" smtClean="0"/>
              <a:t>. Может применяться как доступный эталон белого цвета.</a:t>
            </a:r>
          </a:p>
          <a:p>
            <a:pPr algn="ctr"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err="1" smtClean="0"/>
              <a:t>Гидроксид</a:t>
            </a:r>
            <a:r>
              <a:rPr lang="ru-RU" sz="6000" dirty="0" smtClean="0"/>
              <a:t> магния</a:t>
            </a:r>
            <a:endParaRPr lang="ru-RU" sz="6000" dirty="0"/>
          </a:p>
        </p:txBody>
      </p:sp>
      <p:pic>
        <p:nvPicPr>
          <p:cNvPr id="4" name="Содержимое 3" descr="Hydroxid_hořečnatý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5160167" y="3269462"/>
            <a:ext cx="4967327" cy="1428750"/>
          </a:xfrm>
        </p:spPr>
      </p:pic>
      <p:sp>
        <p:nvSpPr>
          <p:cNvPr id="5" name="TextBox 4"/>
          <p:cNvSpPr txBox="1"/>
          <p:nvPr/>
        </p:nvSpPr>
        <p:spPr>
          <a:xfrm>
            <a:off x="642910" y="1428736"/>
            <a:ext cx="614366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err="1" smtClean="0"/>
              <a:t>Гидрокси́д</a:t>
            </a:r>
            <a:r>
              <a:rPr lang="ru-RU" sz="2200" dirty="0" smtClean="0"/>
              <a:t> </a:t>
            </a:r>
            <a:r>
              <a:rPr lang="ru-RU" sz="2200" dirty="0" err="1" smtClean="0"/>
              <a:t>ма́гния</a:t>
            </a:r>
            <a:r>
              <a:rPr lang="ru-RU" sz="2200" dirty="0" smtClean="0"/>
              <a:t> — неорганическое вещество, </a:t>
            </a:r>
            <a:r>
              <a:rPr lang="ru-RU" sz="2200" dirty="0" err="1" smtClean="0"/>
              <a:t>осно́вный</a:t>
            </a:r>
            <a:r>
              <a:rPr lang="ru-RU" sz="2200" dirty="0" smtClean="0"/>
              <a:t> </a:t>
            </a:r>
            <a:r>
              <a:rPr lang="ru-RU" sz="2200" dirty="0" err="1" smtClean="0"/>
              <a:t>гидроксид</a:t>
            </a:r>
            <a:r>
              <a:rPr lang="ru-RU" sz="2200" dirty="0" smtClean="0"/>
              <a:t> металла магния. Слабое нерастворимое основание. При стандартных условиях </a:t>
            </a:r>
            <a:r>
              <a:rPr lang="ru-RU" sz="2200" dirty="0" err="1" smtClean="0"/>
              <a:t>гидроксид</a:t>
            </a:r>
            <a:r>
              <a:rPr lang="ru-RU" sz="2200" dirty="0" smtClean="0"/>
              <a:t> магния представляет собой бесцветные кристаллы с гексагональной решёткой. При температуре выше 350 °C разлагается на оксид магния и воду. Поглощает углекислый газ и воду из воздуха с образованием основного карбоната магния. </a:t>
            </a:r>
            <a:r>
              <a:rPr lang="ru-RU" sz="2200" dirty="0" err="1" smtClean="0"/>
              <a:t>Гидроксид</a:t>
            </a:r>
            <a:r>
              <a:rPr lang="ru-RU" sz="2200" dirty="0" smtClean="0"/>
              <a:t> магния практически нерастворим в воде, но растворим в солях аммония. Является слабым основанием. Встречается в природе в виде минерала </a:t>
            </a:r>
            <a:r>
              <a:rPr lang="ru-RU" sz="2200" dirty="0" err="1" smtClean="0"/>
              <a:t>брусита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Применение </a:t>
            </a:r>
            <a:r>
              <a:rPr lang="ru-RU" dirty="0" err="1" smtClean="0"/>
              <a:t>гидроксида</a:t>
            </a:r>
            <a:r>
              <a:rPr lang="ru-RU" dirty="0" smtClean="0"/>
              <a:t> магния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628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err="1" smtClean="0"/>
              <a:t>Гидроксид</a:t>
            </a:r>
            <a:r>
              <a:rPr lang="ru-RU" dirty="0" smtClean="0"/>
              <a:t> магния применяется для связывания диоксида серы, как </a:t>
            </a:r>
            <a:r>
              <a:rPr lang="ru-RU" dirty="0" err="1" smtClean="0"/>
              <a:t>флокулянт</a:t>
            </a:r>
            <a:r>
              <a:rPr lang="ru-RU" dirty="0" smtClean="0"/>
              <a:t> для очистки сточных вод, в качестве огнезащитного средства в термопластических полимерах(полиолефины, ПВХ), как добавка в моющие средства, для получения оксида магния, рафинирования сахара, в качестве компонента зубных паст.</a:t>
            </a:r>
          </a:p>
          <a:p>
            <a:pPr algn="ctr">
              <a:buNone/>
            </a:pPr>
            <a:r>
              <a:rPr lang="ru-RU" dirty="0" smtClean="0"/>
              <a:t>В медицине его применяют в качестве лекарства для нейтрализации кислоты в желудке, а также как очень сильное слабительное.</a:t>
            </a:r>
          </a:p>
          <a:p>
            <a:pPr algn="ctr">
              <a:buNone/>
            </a:pPr>
            <a:r>
              <a:rPr lang="ru-RU" dirty="0" smtClean="0"/>
              <a:t>В Европейском союзе </a:t>
            </a:r>
            <a:r>
              <a:rPr lang="ru-RU" dirty="0" err="1" smtClean="0"/>
              <a:t>гидроксид</a:t>
            </a:r>
            <a:r>
              <a:rPr lang="ru-RU" dirty="0" smtClean="0"/>
              <a:t> магния зарегистрирован в качестве пищевой добавки E528.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200" dirty="0" smtClean="0"/>
              <a:t>Соли магния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Сульфат магния — неорганическое вещество, соль металла магния и серной кислоты с формулой MgSO</a:t>
            </a:r>
            <a:r>
              <a:rPr lang="ru-RU" baseline="-25000" dirty="0" smtClean="0"/>
              <a:t>4</a:t>
            </a:r>
            <a:r>
              <a:rPr lang="ru-RU" dirty="0" smtClean="0"/>
              <a:t>, белый порошок, образует несколько кристаллогидратов. В медицине используется при лечении ожирения как солевое слабительное, для достижения так называемого магниевого стресса.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Сульфат магния</a:t>
            </a:r>
            <a:endParaRPr lang="ru-RU" sz="6000" dirty="0"/>
          </a:p>
        </p:txBody>
      </p:sp>
      <p:pic>
        <p:nvPicPr>
          <p:cNvPr id="4" name="Содержимое 3" descr="Magnesium_sulfate_anhydrou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643050"/>
            <a:ext cx="7500990" cy="464347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Нахождение в природе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5214974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3800" dirty="0" smtClean="0"/>
              <a:t> Это один из самых распространённых элементов земной коры. Большие количества магния находятся в морской воде. Магнезиальные соли встречаются в больших количествах в солевых отложениях самосадочных озёр. Месторождения ископаемых солей карналлита осадочного происхождения известны во многих странах. Магнезит образуется преимущественно в гидротермальных условиях и относится к среднетемпературным гидротермальным месторождениям. Доломит также является важным магниевым сырьём. Месторождения доломита широко распространены, запасы их огромны. Они ассоциируют с карбонатными толщами, и большинство из них имеет докембрийский или пермский возраст. Доломитовые залежи образуются осадочным путём, но могут возникать также при воздействии на известняки гидротермальных растворов, подземных или поверхностных вод.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Биологическая роль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62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/>
              <a:t>Магний — один из важных биогенных элементов, в значительных количествах содержится в тканях животных и растений (хлорофиллы). Его биологическая роль сформировалась исторически, в период зарождения и развития </a:t>
            </a:r>
            <a:r>
              <a:rPr lang="ru-RU" sz="2400" dirty="0" err="1" smtClean="0"/>
              <a:t>протожизни</a:t>
            </a:r>
            <a:r>
              <a:rPr lang="ru-RU" sz="2400" dirty="0" smtClean="0"/>
              <a:t> на нашей планете в связи с тем, что морская среда первобытной земли была преимущественно хлоридно-магниевая, в отличие от нынешней — хлоридно-натриевой. Магний является </a:t>
            </a:r>
            <a:r>
              <a:rPr lang="ru-RU" sz="2400" dirty="0" err="1" smtClean="0"/>
              <a:t>кофактором</a:t>
            </a:r>
            <a:r>
              <a:rPr lang="ru-RU" sz="2400" dirty="0" smtClean="0"/>
              <a:t> многих ферментативных реакций. Магний необходим для превращения </a:t>
            </a:r>
            <a:r>
              <a:rPr lang="ru-RU" sz="2400" dirty="0" err="1" smtClean="0"/>
              <a:t>креатинфосфата</a:t>
            </a:r>
            <a:r>
              <a:rPr lang="ru-RU" sz="2400" dirty="0" smtClean="0"/>
              <a:t> в АТФ — нуклеотид, являющийся универсальным поставщиком энергии в живых клетках организма. Магний необходим на всех этапах синтеза белка.</a:t>
            </a:r>
            <a:endParaRPr lang="ru-RU" sz="24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85728"/>
            <a:ext cx="800105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Он участвует в поддержании нормальной функции нервной системы и мышцы сердца, оказывает сосудорасширяющее действие, стимулирует желчеотделение, повышает двигательную активность кишечника, что способствует выведению из организма холестерина.</a:t>
            </a:r>
          </a:p>
          <a:p>
            <a:pPr algn="ctr"/>
            <a:r>
              <a:rPr lang="ru-RU" sz="2400" dirty="0" smtClean="0"/>
              <a:t>Усвоению магния мешают наличие фитина и избыток жиров и кальция в пище. Дефицит магния может проявляться по-разному: бессонница, хроническая усталость, </a:t>
            </a:r>
            <a:r>
              <a:rPr lang="ru-RU" sz="2400" dirty="0" err="1" smtClean="0"/>
              <a:t>остеопороз</a:t>
            </a:r>
            <a:r>
              <a:rPr lang="ru-RU" sz="2400" dirty="0" smtClean="0"/>
              <a:t>, артрит, </a:t>
            </a:r>
            <a:r>
              <a:rPr lang="ru-RU" sz="2400" dirty="0" err="1" smtClean="0"/>
              <a:t>фибромиалгия</a:t>
            </a:r>
            <a:r>
              <a:rPr lang="ru-RU" sz="2400" dirty="0" smtClean="0"/>
              <a:t>, мигрень, мышечные судороги и спазмы, сердечная аритмия, запоры, </a:t>
            </a:r>
            <a:r>
              <a:rPr lang="ru-RU" sz="2400" dirty="0" err="1" smtClean="0"/>
              <a:t>предменструальный</a:t>
            </a:r>
            <a:r>
              <a:rPr lang="ru-RU" sz="2400" dirty="0" smtClean="0"/>
              <a:t> синдром (ПМС). При потливости, частом употреблении слабительных и мочегонных, алкоголя, больших психических и физических нагрузках (в первую очередь при стрессах и у спортсменов) потребность в магнии увеличивается.</a:t>
            </a:r>
            <a:endParaRPr lang="ru-RU" sz="24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7256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 пище, богатой магнием, относятся: кунжут, отруби, орехи. Однако обилие фитина в этих продуктах делает его малодоступным для усвоения, поэтому только зелёные овощи могут служить надёжным источником магния. Магния совсем мало в хлебе, молочных, мясных и других повседневных продуктах питания современного человека. Суточная норма магния — порядка 300 мг для женщин и 400 мг для мужчин (предполагается, что всасывается около 30 % магния). Одним из наиболее биологически целесообразных источников магния при </a:t>
            </a:r>
            <a:r>
              <a:rPr lang="ru-RU" sz="2400" dirty="0" err="1" smtClean="0"/>
              <a:t>транскутанном</a:t>
            </a:r>
            <a:r>
              <a:rPr lang="ru-RU" sz="2400" dirty="0" smtClean="0"/>
              <a:t> (</a:t>
            </a:r>
            <a:r>
              <a:rPr lang="ru-RU" sz="2400" dirty="0" err="1" smtClean="0"/>
              <a:t>чрезкожном</a:t>
            </a:r>
            <a:r>
              <a:rPr lang="ru-RU" sz="2400" dirty="0" smtClean="0"/>
              <a:t>) всасывании является минерал </a:t>
            </a:r>
            <a:r>
              <a:rPr lang="ru-RU" sz="2400" dirty="0" err="1" smtClean="0"/>
              <a:t>бишофит</a:t>
            </a:r>
            <a:r>
              <a:rPr lang="ru-RU" sz="2400" dirty="0" smtClean="0"/>
              <a:t>, широко использующийся в целях медицинской реабилитации, физиотерапии и санаторно-курортного лечения. Преимуществом </a:t>
            </a:r>
            <a:r>
              <a:rPr lang="ru-RU" sz="2400" dirty="0" err="1" smtClean="0"/>
              <a:t>транскутанного</a:t>
            </a:r>
            <a:r>
              <a:rPr lang="ru-RU" sz="2400" dirty="0" smtClean="0"/>
              <a:t> применения является высокая </a:t>
            </a:r>
            <a:r>
              <a:rPr lang="ru-RU" sz="2400" dirty="0" err="1" smtClean="0"/>
              <a:t>биодоступность</a:t>
            </a:r>
            <a:r>
              <a:rPr lang="ru-RU" sz="2400" dirty="0" smtClean="0"/>
              <a:t> ионов магния, насыщающего локальные проблемные зоны, минуя выделительную систему.</a:t>
            </a:r>
            <a:endParaRPr lang="ru-RU" sz="2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Применение в медицине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45262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/>
              <a:t>Магний является жизненно-важным элементом, который находится во всех тканях организма и необходим для нормального функционирования клеток. Участвует в большинстве реакций обмена веществ, в регуляции передачи нервных импульсов и в сокращении мышц, оказывает спазмолитическое и </a:t>
            </a:r>
            <a:r>
              <a:rPr lang="ru-RU" sz="2400" dirty="0" err="1" smtClean="0"/>
              <a:t>антиагрегантное</a:t>
            </a:r>
            <a:r>
              <a:rPr lang="ru-RU" sz="2400" dirty="0" smtClean="0"/>
              <a:t> действие. Оксид и соли магния применяются в кардиологии, неврологии и гастроэнтерологии (</a:t>
            </a:r>
            <a:r>
              <a:rPr lang="ru-RU" sz="2400" dirty="0" err="1" smtClean="0"/>
              <a:t>аспаркам</a:t>
            </a:r>
            <a:r>
              <a:rPr lang="ru-RU" sz="2400" dirty="0" smtClean="0"/>
              <a:t>, сульфат магния). Наиболее интересным природным ресурсом магния является минерал </a:t>
            </a:r>
            <a:r>
              <a:rPr lang="ru-RU" sz="2400" dirty="0" err="1" smtClean="0"/>
              <a:t>бишофит</a:t>
            </a:r>
            <a:r>
              <a:rPr lang="ru-RU" sz="2400" dirty="0" smtClean="0"/>
              <a:t>. </a:t>
            </a:r>
            <a:r>
              <a:rPr lang="ru-RU" sz="2400" dirty="0" err="1" smtClean="0"/>
              <a:t>Бишофитотерапия</a:t>
            </a:r>
            <a:r>
              <a:rPr lang="ru-RU" sz="2400" dirty="0" smtClean="0"/>
              <a:t> использует биологические эффекты природного магния в лечении и реабилитации широкого круга заболеваний, в первую очередь — позвоночника и суставов, последствий травм, нервной системы.</a:t>
            </a:r>
            <a:endParaRPr lang="ru-RU" sz="24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785794"/>
            <a:ext cx="4990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96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</a:t>
            </a:r>
          </a:p>
          <a:p>
            <a:pPr algn="ctr"/>
            <a:r>
              <a:rPr lang="ru-RU" sz="96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Внимание!!!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724400"/>
            <a:ext cx="8169685" cy="66453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Простое вещество кальций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7158" y="5388936"/>
            <a:ext cx="8169685" cy="1254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мягкий, химически активный щёлочноземельный металл серебристо-белого цвета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5" name="Рисунок 4" descr="Ca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224" b="11224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Кальций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Элемент главной подгруппы второй группы, четвёртого периода периодической системы химических элементов Д. И. Менделеева, с атомным номером 20. </a:t>
            </a:r>
            <a:endParaRPr lang="ru-RU" dirty="0"/>
          </a:p>
        </p:txBody>
      </p:sp>
      <p:pic>
        <p:nvPicPr>
          <p:cNvPr id="5" name="Содержимое 4" descr="kalcij-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00562" y="1643050"/>
            <a:ext cx="4181476" cy="3643338"/>
          </a:xfrm>
        </p:spPr>
      </p:pic>
      <p:sp>
        <p:nvSpPr>
          <p:cNvPr id="6" name="TextBox 5"/>
          <p:cNvSpPr txBox="1"/>
          <p:nvPr/>
        </p:nvSpPr>
        <p:spPr>
          <a:xfrm>
            <a:off x="642910" y="5500702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Обозначается символом </a:t>
            </a:r>
            <a:r>
              <a:rPr lang="ru-RU" sz="2800" dirty="0" err="1" smtClean="0"/>
              <a:t>Ca</a:t>
            </a:r>
            <a:r>
              <a:rPr lang="ru-RU" sz="2800" dirty="0" smtClean="0"/>
              <a:t>. Атомная масса равна 40,078.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Физические свойства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600" dirty="0" smtClean="0"/>
              <a:t> </a:t>
            </a:r>
            <a:r>
              <a:rPr lang="ru-RU" sz="2900" dirty="0" smtClean="0"/>
              <a:t>Кальций — типичный щёлочноземельный металл. Металл кальций существует в двух </a:t>
            </a:r>
            <a:r>
              <a:rPr lang="ru-RU" sz="2900" dirty="0" err="1" smtClean="0"/>
              <a:t>аллотропных</a:t>
            </a:r>
            <a:r>
              <a:rPr lang="ru-RU" sz="2900" dirty="0" smtClean="0"/>
              <a:t> модификациях. При постепенном повышении давления начинает проявлять свойства полупроводника, но не становится полупроводником в полном смысле этого слова (металлом уже тоже не является). При дальнейшем повышении давления возвращается в металлическое состояние и начинает проявлять сверхпроводящие свойства (температура сверхпроводимости в шесть раз выше, чем у ртути, и намного превосходит по проводимости все остальные элементы). Уникальное поведение кальция похоже во многом на стронций (то есть параллели в периодической системе сохраняются).</a:t>
            </a:r>
            <a:endParaRPr lang="ru-RU" sz="2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Химические свойства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4500" dirty="0" smtClean="0"/>
              <a:t>Химическая активность кальция высока, но ниже, чем более тяжёлых щёлочноземельных металлов. Он легко взаимодействует с кислородом, углекислым газом и влагой воздуха, из-за чего поверхность металлического кальция обычно тускло-серая, поэтому в лаборатории кальций обычно хранят, как и другие щёлочноземельные металлы, в плотно закрытой банке под слоем керосина или жидкого парафина:</a:t>
            </a:r>
          </a:p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r>
              <a:rPr lang="ru-RU" sz="4000" dirty="0" smtClean="0"/>
              <a:t>   </a:t>
            </a:r>
          </a:p>
          <a:p>
            <a:pPr algn="ctr">
              <a:buNone/>
            </a:pPr>
            <a:r>
              <a:rPr lang="ru-RU" sz="4000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5f491900a89d3db9d5cf9babbdf2db9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5214950"/>
            <a:ext cx="5016523" cy="57150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571480"/>
            <a:ext cx="785818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 ряду стандартных потенциалов кальций расположен слева от водорода. Кальций активно реагирует с водой, но без воспламенения: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800" dirty="0" smtClean="0"/>
              <a:t>С активными неметаллами, такими как Бром, кальций реагирует при обычных условиях: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При нагревании на воздухе или в кислороде кальций воспламеняется и горит красным пламенем с оранжевым оттенком.</a:t>
            </a:r>
          </a:p>
          <a:p>
            <a:endParaRPr lang="ru-RU" sz="2800" dirty="0" smtClean="0"/>
          </a:p>
          <a:p>
            <a:endParaRPr lang="ru-RU" dirty="0"/>
          </a:p>
        </p:txBody>
      </p:sp>
      <p:pic>
        <p:nvPicPr>
          <p:cNvPr id="3" name="Рисунок 2" descr="3227febaeefeb1314e53e0aa7c2a69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2500306"/>
            <a:ext cx="7211837" cy="571504"/>
          </a:xfrm>
          <a:prstGeom prst="rect">
            <a:avLst/>
          </a:prstGeom>
        </p:spPr>
      </p:pic>
      <p:pic>
        <p:nvPicPr>
          <p:cNvPr id="4" name="Рисунок 3" descr="acf0d767c470983ea59f6bbd2fe4749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4214818"/>
            <a:ext cx="3958500" cy="42862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361</TotalTime>
  <Words>717</Words>
  <Application>Microsoft Office PowerPoint</Application>
  <PresentationFormat>Экран (4:3)</PresentationFormat>
  <Paragraphs>171</Paragraphs>
  <Slides>45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Литейная</vt:lpstr>
      <vt:lpstr>КАЛЬЦИЙ И МАГНИЙ</vt:lpstr>
      <vt:lpstr>План:</vt:lpstr>
      <vt:lpstr>План:</vt:lpstr>
      <vt:lpstr>Слайд 4</vt:lpstr>
      <vt:lpstr>Простое вещество кальций</vt:lpstr>
      <vt:lpstr>Кальций</vt:lpstr>
      <vt:lpstr>Физические свойства</vt:lpstr>
      <vt:lpstr>Химические свойства</vt:lpstr>
      <vt:lpstr>Слайд 9</vt:lpstr>
      <vt:lpstr>Слайд 10</vt:lpstr>
      <vt:lpstr>Слайд 11</vt:lpstr>
      <vt:lpstr>Оксид кальция</vt:lpstr>
      <vt:lpstr>Получение оксида кальция</vt:lpstr>
      <vt:lpstr>Применение оксида кальция</vt:lpstr>
      <vt:lpstr>Слайд 15</vt:lpstr>
      <vt:lpstr>Гидроксид кальция</vt:lpstr>
      <vt:lpstr>Получение гидроксида кальция</vt:lpstr>
      <vt:lpstr>Применение гидроксида кальция</vt:lpstr>
      <vt:lpstr>Соли кальция</vt:lpstr>
      <vt:lpstr>Слайд 20</vt:lpstr>
      <vt:lpstr>Слайд 21</vt:lpstr>
      <vt:lpstr>Нахождение в природе</vt:lpstr>
      <vt:lpstr>Биологическая роль</vt:lpstr>
      <vt:lpstr>Слайд 24</vt:lpstr>
      <vt:lpstr>Применение в медицине</vt:lpstr>
      <vt:lpstr>Слайд 26</vt:lpstr>
      <vt:lpstr>Слайд 27</vt:lpstr>
      <vt:lpstr>Слайд 28</vt:lpstr>
      <vt:lpstr>Простое вещество Магний</vt:lpstr>
      <vt:lpstr>Магний</vt:lpstr>
      <vt:lpstr>Физические свойства</vt:lpstr>
      <vt:lpstr>Химические свойства</vt:lpstr>
      <vt:lpstr>Слайд 33</vt:lpstr>
      <vt:lpstr>Оксиды магния</vt:lpstr>
      <vt:lpstr>Применение оксида магния</vt:lpstr>
      <vt:lpstr>Гидроксид магния</vt:lpstr>
      <vt:lpstr>Применение гидроксида магния</vt:lpstr>
      <vt:lpstr>Соли магния</vt:lpstr>
      <vt:lpstr>Сульфат магния</vt:lpstr>
      <vt:lpstr>Нахождение в природе</vt:lpstr>
      <vt:lpstr>Биологическая роль</vt:lpstr>
      <vt:lpstr>Слайд 42</vt:lpstr>
      <vt:lpstr>Слайд 43</vt:lpstr>
      <vt:lpstr>Применение в медицине</vt:lpstr>
      <vt:lpstr>Слайд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Мария</dc:creator>
  <cp:lastModifiedBy>Мария</cp:lastModifiedBy>
  <cp:revision>38</cp:revision>
  <dcterms:created xsi:type="dcterms:W3CDTF">2015-09-30T10:54:16Z</dcterms:created>
  <dcterms:modified xsi:type="dcterms:W3CDTF">2015-10-11T17:13:09Z</dcterms:modified>
</cp:coreProperties>
</file>