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6" r:id="rId13"/>
    <p:sldId id="267" r:id="rId14"/>
    <p:sldId id="268" r:id="rId15"/>
    <p:sldId id="278" r:id="rId16"/>
    <p:sldId id="279" r:id="rId17"/>
    <p:sldId id="269" r:id="rId18"/>
    <p:sldId id="270" r:id="rId19"/>
    <p:sldId id="271" r:id="rId20"/>
    <p:sldId id="280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50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eurolab.ua/anatomy/72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olen.com/index.php?option=com_content&amp;task=view&amp;id=1365" TargetMode="External"/><Relationship Id="rId2" Type="http://schemas.openxmlformats.org/officeDocument/2006/relationships/hyperlink" Target="http://www.etolen.com/index.php?option=com_content&amp;task=view&amp;id=261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www.etolen.com/index.php?option=com_content&amp;task=view&amp;id=6795" TargetMode="External"/><Relationship Id="rId4" Type="http://schemas.openxmlformats.org/officeDocument/2006/relationships/hyperlink" Target="http://www.etolen.com/index.php?option=com_content&amp;task=view&amp;id=202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Галогены VII группы. </a:t>
            </a:r>
            <a:br>
              <a:rPr lang="ru-RU" dirty="0" smtClean="0"/>
            </a:br>
            <a:r>
              <a:rPr lang="ru-RU" dirty="0" smtClean="0"/>
              <a:t>Биологическая роль и применение в медицине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5200664" cy="1752600"/>
          </a:xfrm>
        </p:spPr>
        <p:txBody>
          <a:bodyPr/>
          <a:lstStyle/>
          <a:p>
            <a:r>
              <a:rPr lang="ru-RU" dirty="0" smtClean="0"/>
              <a:t>Выполнила студентка 2фарм9-1</a:t>
            </a:r>
          </a:p>
          <a:p>
            <a:r>
              <a:rPr lang="ru-RU" dirty="0" smtClean="0"/>
              <a:t>Абдурахманова Аида</a:t>
            </a:r>
            <a:endParaRPr lang="ru-RU" dirty="0"/>
          </a:p>
        </p:txBody>
      </p:sp>
      <p:pic>
        <p:nvPicPr>
          <p:cNvPr id="4" name="Рисунок 3" descr="5693167c974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2857496"/>
            <a:ext cx="2843224" cy="38314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/>
          <a:lstStyle/>
          <a:p>
            <a:r>
              <a:rPr lang="ru-RU" dirty="0" smtClean="0"/>
              <a:t>Бром в медицине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000108"/>
            <a:ext cx="8686800" cy="5454700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Применение препаратов брома</a:t>
            </a:r>
          </a:p>
          <a:p>
            <a:pPr>
              <a:buNone/>
            </a:pPr>
            <a:r>
              <a:rPr lang="ru-RU" dirty="0" smtClean="0"/>
              <a:t>Бромиды применяются внутрь в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порошках </a:t>
            </a:r>
            <a:r>
              <a:rPr lang="ru-RU" dirty="0" smtClean="0"/>
              <a:t>и растворах. Бромид натрия, кроме того, вводится и внутривенно.</a:t>
            </a:r>
          </a:p>
          <a:p>
            <a:r>
              <a:rPr lang="ru-RU" dirty="0" smtClean="0"/>
              <a:t>Дозирование бромидов значительно колеблется в зависимости от характера заболевания и типа высшей нервной деятельности. Пределы эффективных доз бромидов — от нескольких сотых до целого грамма на приём, чаще всего — 0,1–1 г на приём 3 раза в день.</a:t>
            </a:r>
          </a:p>
          <a:p>
            <a:r>
              <a:rPr lang="ru-RU" dirty="0" smtClean="0"/>
              <a:t>При эпилепсии, постепенно повышая дозу, доводят её до 6–8 г в сутки.</a:t>
            </a:r>
          </a:p>
          <a:p>
            <a:endParaRPr lang="ru-RU" dirty="0"/>
          </a:p>
        </p:txBody>
      </p:sp>
      <p:pic>
        <p:nvPicPr>
          <p:cNvPr id="7" name="Рисунок 6" descr="imgpreview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351" y="0"/>
            <a:ext cx="2245165" cy="18573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Получение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150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лабораторных условиях бром получают действием на различные окислители </a:t>
            </a:r>
            <a:r>
              <a:rPr lang="ru-RU" sz="2400" dirty="0" err="1" smtClean="0"/>
              <a:t>бромо</a:t>
            </a:r>
            <a:r>
              <a:rPr lang="ru-RU" sz="2400" dirty="0" smtClean="0"/>
              <a:t> водородной кислоты или ее солей в сернокислотной среде: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                  2 КМnO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 + 16 </a:t>
            </a:r>
            <a:r>
              <a:rPr lang="ru-RU" sz="2000" dirty="0" err="1" smtClean="0"/>
              <a:t>НВr</a:t>
            </a:r>
            <a:r>
              <a:rPr lang="ru-RU" sz="2000" dirty="0" smtClean="0"/>
              <a:t> = 2 </a:t>
            </a:r>
            <a:r>
              <a:rPr lang="ru-RU" sz="2000" dirty="0" err="1" smtClean="0"/>
              <a:t>КВr</a:t>
            </a:r>
            <a:r>
              <a:rPr lang="ru-RU" sz="2000" dirty="0" smtClean="0"/>
              <a:t> + 2 МnВr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 + 5 Вr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 + 8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О</a:t>
            </a:r>
          </a:p>
          <a:p>
            <a:pPr>
              <a:buNone/>
            </a:pPr>
            <a:r>
              <a:rPr lang="ru-RU" sz="2000" dirty="0" smtClean="0"/>
              <a:t>КСlO</a:t>
            </a:r>
            <a:r>
              <a:rPr lang="ru-RU" sz="2000" baseline="-25000" dirty="0" smtClean="0"/>
              <a:t>3</a:t>
            </a:r>
            <a:r>
              <a:rPr lang="ru-RU" sz="2000" dirty="0" smtClean="0"/>
              <a:t> + 6 </a:t>
            </a:r>
            <a:r>
              <a:rPr lang="ru-RU" sz="2000" dirty="0" err="1" smtClean="0"/>
              <a:t>НВr</a:t>
            </a:r>
            <a:r>
              <a:rPr lang="ru-RU" sz="2000" dirty="0" smtClean="0"/>
              <a:t> = </a:t>
            </a:r>
            <a:r>
              <a:rPr lang="ru-RU" sz="2000" dirty="0" err="1" smtClean="0"/>
              <a:t>КСl</a:t>
            </a:r>
            <a:r>
              <a:rPr lang="ru-RU" sz="2000" dirty="0" smtClean="0"/>
              <a:t> + 3 Вr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 + 3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O2 КМnO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 + 10 </a:t>
            </a:r>
            <a:r>
              <a:rPr lang="ru-RU" sz="2000" dirty="0" err="1" smtClean="0"/>
              <a:t>КBr</a:t>
            </a:r>
            <a:r>
              <a:rPr lang="ru-RU" sz="2000" dirty="0" smtClean="0"/>
              <a:t> + 8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SO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 = 6 К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SО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 + 2 МnSO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 + 5 Вr</a:t>
            </a:r>
            <a:r>
              <a:rPr lang="ru-RU" sz="2000" baseline="-25000" dirty="0" smtClean="0"/>
              <a:t>2 </a:t>
            </a:r>
            <a:r>
              <a:rPr lang="ru-RU" sz="2000" dirty="0" smtClean="0"/>
              <a:t>+ 8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О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  <a:p>
            <a:r>
              <a:rPr lang="ru-RU" sz="2800" dirty="0" smtClean="0"/>
              <a:t>   </a:t>
            </a:r>
            <a:r>
              <a:rPr lang="ru-RU" sz="2400" dirty="0" smtClean="0"/>
              <a:t>В промышленности бром получают действием хлора на различные бромиды: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</a:t>
            </a:r>
          </a:p>
          <a:p>
            <a:pPr>
              <a:buNone/>
            </a:pPr>
            <a:r>
              <a:rPr lang="ru-RU" sz="2000" dirty="0" smtClean="0"/>
              <a:t>                                                     2 </a:t>
            </a:r>
            <a:r>
              <a:rPr lang="ru-RU" sz="2000" dirty="0" err="1" smtClean="0"/>
              <a:t>КВr</a:t>
            </a:r>
            <a:r>
              <a:rPr lang="ru-RU" sz="2000" dirty="0" smtClean="0"/>
              <a:t> + Сl­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 = 2 </a:t>
            </a:r>
            <a:r>
              <a:rPr lang="ru-RU" sz="2000" dirty="0" err="1" smtClean="0"/>
              <a:t>КСl</a:t>
            </a:r>
            <a:r>
              <a:rPr lang="ru-RU" sz="2000" dirty="0" smtClean="0"/>
              <a:t> + Вr</a:t>
            </a:r>
            <a:r>
              <a:rPr lang="ru-RU" sz="2000" baseline="-25000" dirty="0" smtClean="0"/>
              <a:t>2</a:t>
            </a: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_532174012bdb6532174012bd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957313"/>
            <a:ext cx="2000264" cy="168772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Применение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929718" cy="5572164"/>
          </a:xfrm>
        </p:spPr>
        <p:txBody>
          <a:bodyPr/>
          <a:lstStyle/>
          <a:p>
            <a:r>
              <a:rPr lang="ru-RU" dirty="0" smtClean="0"/>
              <a:t>Бром применяют для получения различных </a:t>
            </a:r>
            <a:r>
              <a:rPr lang="ru-RU" dirty="0" err="1" smtClean="0"/>
              <a:t>броморганических</a:t>
            </a:r>
            <a:r>
              <a:rPr lang="ru-RU" dirty="0" smtClean="0"/>
              <a:t> соединений, используемых в лакокрасочной и фармацевтической промышленности. Значительные количества брома расходуются для получения бромида серебра, используемого в качестве светочувствительного вещества при изготовлении кинофотоматериалов.</a:t>
            </a:r>
            <a:endParaRPr lang="ru-RU" dirty="0"/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5357826"/>
            <a:ext cx="2285984" cy="15001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Й</a:t>
            </a:r>
            <a:r>
              <a:rPr lang="ru-RU" b="1" dirty="0" smtClean="0"/>
              <a:t>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572164"/>
          </a:xfrm>
        </p:spPr>
        <p:txBody>
          <a:bodyPr>
            <a:normAutofit/>
          </a:bodyPr>
          <a:lstStyle/>
          <a:p>
            <a:r>
              <a:rPr lang="ru-RU" sz="2000" u="sng" dirty="0" err="1" smtClean="0"/>
              <a:t>Иод</a:t>
            </a:r>
            <a:r>
              <a:rPr lang="ru-RU" sz="2000" u="sng" dirty="0" smtClean="0"/>
              <a:t> был открыт французским </a:t>
            </a:r>
            <a:endParaRPr lang="ru-RU" sz="2000" u="sng" dirty="0" smtClean="0"/>
          </a:p>
          <a:p>
            <a:pPr>
              <a:buNone/>
            </a:pPr>
            <a:r>
              <a:rPr lang="ru-RU" sz="2000" u="sng" dirty="0" smtClean="0"/>
              <a:t>химиком-селитроваром </a:t>
            </a:r>
            <a:r>
              <a:rPr lang="ru-RU" sz="2000" u="sng" dirty="0" smtClean="0"/>
              <a:t>Б. </a:t>
            </a:r>
            <a:r>
              <a:rPr lang="ru-RU" sz="2000" u="sng" dirty="0" err="1" smtClean="0"/>
              <a:t>Куртуа</a:t>
            </a:r>
            <a:r>
              <a:rPr lang="ru-RU" sz="2000" u="sng" dirty="0" smtClean="0"/>
              <a:t> в 1811 г.</a:t>
            </a:r>
          </a:p>
          <a:p>
            <a:r>
              <a:rPr lang="ru-RU" dirty="0" smtClean="0"/>
              <a:t>     </a:t>
            </a:r>
            <a:r>
              <a:rPr lang="ru-RU" b="1" dirty="0" smtClean="0"/>
              <a:t>Нахождение в природе</a:t>
            </a:r>
            <a:r>
              <a:rPr lang="ru-RU" dirty="0" smtClean="0"/>
              <a:t>. </a:t>
            </a:r>
            <a:r>
              <a:rPr lang="ru-RU" sz="2800" dirty="0" smtClean="0"/>
              <a:t>Соединения </a:t>
            </a:r>
            <a:r>
              <a:rPr lang="ru-RU" sz="2800" dirty="0" err="1" smtClean="0"/>
              <a:t>иода</a:t>
            </a:r>
            <a:r>
              <a:rPr lang="ru-RU" sz="2800" dirty="0" smtClean="0"/>
              <a:t> самостоятельных залежей не образуют, а встречаются в виде примесей к минералам хлора. Соли </a:t>
            </a:r>
            <a:r>
              <a:rPr lang="ru-RU" sz="2800" dirty="0" err="1" smtClean="0"/>
              <a:t>иода</a:t>
            </a:r>
            <a:r>
              <a:rPr lang="ru-RU" sz="2800" dirty="0" smtClean="0"/>
              <a:t> содержится в водах буровых скважин. Заметные количества </a:t>
            </a:r>
            <a:r>
              <a:rPr lang="ru-RU" sz="2800" dirty="0" err="1" smtClean="0"/>
              <a:t>иодавходят</a:t>
            </a:r>
            <a:r>
              <a:rPr lang="ru-RU" sz="2800" dirty="0" smtClean="0"/>
              <a:t> в состав некоторых морских водорослей, вола которых может быть использована как сырье для получения этого элемента.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285728"/>
            <a:ext cx="2605089" cy="15144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Й</a:t>
            </a:r>
            <a:r>
              <a:rPr lang="ru-RU" dirty="0" smtClean="0"/>
              <a:t>од в медицине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7572396" cy="55721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u="sng" dirty="0" smtClean="0"/>
              <a:t>Йод - уникальное лекарственное вещество. Он определяет высокую биологическую активность и разностороннее действие лекарственных препаратов, и используют его в основном для изготовления различных лекарственных форм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u="sng" dirty="0" smtClean="0"/>
              <a:t>Различают четыре группы препаратов йода</a:t>
            </a:r>
            <a:r>
              <a:rPr lang="ru-RU" dirty="0" smtClean="0"/>
              <a:t>:</a:t>
            </a:r>
          </a:p>
          <a:p>
            <a:r>
              <a:rPr lang="ru-RU" u="sng" dirty="0" smtClean="0"/>
              <a:t>содержащие элементарный </a:t>
            </a:r>
            <a:r>
              <a:rPr lang="ru-RU" u="sng" dirty="0" smtClean="0"/>
              <a:t>йод </a:t>
            </a:r>
            <a:r>
              <a:rPr lang="ru-RU" dirty="0" smtClean="0"/>
              <a:t>-  </a:t>
            </a:r>
            <a:r>
              <a:rPr lang="ru-RU" dirty="0" smtClean="0"/>
              <a:t>(3- или 5%-ный раствор йода спиртовой, раствор </a:t>
            </a:r>
            <a:r>
              <a:rPr lang="ru-RU" dirty="0" err="1" smtClean="0"/>
              <a:t>Люголя</a:t>
            </a:r>
            <a:r>
              <a:rPr lang="ru-RU" dirty="0" smtClean="0"/>
              <a:t>); 2) неорганические йодиды (калия и натрия йодид) - большинство выпускаемых препаратов содержат от 25 до 250 мкг микроэлемента;</a:t>
            </a:r>
          </a:p>
          <a:p>
            <a:r>
              <a:rPr lang="ru-RU" u="sng" dirty="0" smtClean="0"/>
              <a:t>органические </a:t>
            </a:r>
            <a:r>
              <a:rPr lang="ru-RU" u="sng" dirty="0" smtClean="0"/>
              <a:t>вещества </a:t>
            </a:r>
            <a:r>
              <a:rPr lang="ru-RU" dirty="0" smtClean="0"/>
              <a:t>- </a:t>
            </a:r>
            <a:r>
              <a:rPr lang="ru-RU" dirty="0" smtClean="0"/>
              <a:t>отщепляющие элементарный йод (йодоформ, </a:t>
            </a:r>
            <a:r>
              <a:rPr lang="ru-RU" dirty="0" err="1" smtClean="0"/>
              <a:t>йодинол</a:t>
            </a:r>
            <a:r>
              <a:rPr lang="ru-RU" dirty="0" smtClean="0"/>
              <a:t> и др.);</a:t>
            </a:r>
          </a:p>
          <a:p>
            <a:r>
              <a:rPr lang="ru-RU" u="sng" dirty="0" smtClean="0"/>
              <a:t>Йод содержащие </a:t>
            </a:r>
            <a:r>
              <a:rPr lang="ru-RU" u="sng" dirty="0" smtClean="0"/>
              <a:t>органические </a:t>
            </a:r>
            <a:r>
              <a:rPr lang="ru-RU" u="sng" dirty="0" smtClean="0"/>
              <a:t>вещества </a:t>
            </a:r>
            <a:r>
              <a:rPr lang="ru-RU" dirty="0" smtClean="0"/>
              <a:t>- </a:t>
            </a:r>
            <a:r>
              <a:rPr lang="ru-RU" dirty="0" smtClean="0"/>
              <a:t>в молекуле которых йод прочно связан (</a:t>
            </a:r>
            <a:r>
              <a:rPr lang="ru-RU" dirty="0" err="1" smtClean="0"/>
              <a:t>рентгенконтрастные</a:t>
            </a:r>
            <a:r>
              <a:rPr lang="ru-RU" dirty="0" smtClean="0"/>
              <a:t> вещества).</a:t>
            </a:r>
          </a:p>
          <a:p>
            <a:endParaRPr lang="ru-RU" dirty="0"/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4932079"/>
            <a:ext cx="2576514" cy="168304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Препараты, содержащие йод, обладают различными свойствами.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43050"/>
            <a:ext cx="9001156" cy="481175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Элементарный йод оказывает </a:t>
            </a:r>
            <a:r>
              <a:rPr lang="ru-RU" dirty="0" smtClean="0"/>
              <a:t>противомикробное </a:t>
            </a:r>
            <a:r>
              <a:rPr lang="ru-RU" dirty="0" smtClean="0"/>
              <a:t>и противогрибковое (</a:t>
            </a:r>
            <a:r>
              <a:rPr lang="ru-RU" dirty="0" err="1" smtClean="0"/>
              <a:t>фунгицидное</a:t>
            </a:r>
            <a:r>
              <a:rPr lang="ru-RU" dirty="0" smtClean="0"/>
              <a:t>) действие, его растворы широко применяют для обработки ран, подготовки операционного поля и т. п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Препараты йода блокируют накопление радиоактивного йода в щитовидной железе и способствуют его выведению из организма, тем самым снижают лучевую дозу и ослабляют радиационное воздействие.</a:t>
            </a:r>
          </a:p>
          <a:p>
            <a:endParaRPr lang="ru-RU" dirty="0"/>
          </a:p>
        </p:txBody>
      </p:sp>
      <p:pic>
        <p:nvPicPr>
          <p:cNvPr id="4" name="Рисунок 3" descr="1394863024-479117-232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8" y="571480"/>
            <a:ext cx="1909151" cy="15447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57150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 приеме внутрь препараты йода оказывают влияние на обмен веществ, усиливают функцию щитовидной железы. Малые дозы йода тормозят функцию щитовидной железы, угнетая образование </a:t>
            </a:r>
            <a:r>
              <a:rPr lang="ru-RU" sz="2400" dirty="0" err="1" smtClean="0"/>
              <a:t>ширеотропного</a:t>
            </a:r>
            <a:r>
              <a:rPr lang="ru-RU" sz="2400" dirty="0" smtClean="0"/>
              <a:t> гормона передней доли гипофиза. </a:t>
            </a:r>
            <a:endParaRPr lang="ru-RU" sz="2400" dirty="0" smtClean="0"/>
          </a:p>
          <a:p>
            <a:r>
              <a:rPr lang="ru-RU" sz="2400" dirty="0" smtClean="0"/>
              <a:t>Установлено также, что йод влияет на </a:t>
            </a:r>
            <a:r>
              <a:rPr lang="ru-RU" sz="2400" dirty="0" smtClean="0"/>
              <a:t>обмен </a:t>
            </a:r>
            <a:r>
              <a:rPr lang="ru-RU" sz="2400" dirty="0" smtClean="0"/>
              <a:t>жиров и белков. </a:t>
            </a:r>
            <a:endParaRPr lang="ru-RU" sz="2400" dirty="0" smtClean="0"/>
          </a:p>
          <a:p>
            <a:r>
              <a:rPr lang="ru-RU" sz="2400" dirty="0" smtClean="0"/>
              <a:t>Рефлекторным повышением выделения слизи железами дыхательных путей и протеолитическим действием (расщеплением белков) объясняется применение препаратов йода в качестве отхаркивающих и </a:t>
            </a:r>
            <a:r>
              <a:rPr lang="ru-RU" sz="2400" dirty="0" err="1" smtClean="0"/>
              <a:t>муколитических</a:t>
            </a:r>
            <a:r>
              <a:rPr lang="ru-RU" sz="2400" dirty="0" smtClean="0"/>
              <a:t> (разжижающих мокроту) средств.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siniy_yod_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5143512"/>
            <a:ext cx="2305050" cy="15192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Получение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786842" cy="54292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лаборатории й</a:t>
            </a:r>
            <a:r>
              <a:rPr lang="ru-RU" dirty="0" smtClean="0"/>
              <a:t>од</a:t>
            </a:r>
            <a:r>
              <a:rPr lang="ru-RU" dirty="0" smtClean="0"/>
              <a:t> можно получить аналогично получению хлора или брома </a:t>
            </a:r>
            <a:r>
              <a:rPr lang="ru-RU" dirty="0" smtClean="0"/>
              <a:t>действием </a:t>
            </a:r>
            <a:r>
              <a:rPr lang="ru-RU" dirty="0" err="1" smtClean="0"/>
              <a:t>й</a:t>
            </a:r>
            <a:r>
              <a:rPr lang="ru-RU" dirty="0" err="1" smtClean="0"/>
              <a:t>одо</a:t>
            </a:r>
            <a:r>
              <a:rPr lang="ru-RU" dirty="0" smtClean="0"/>
              <a:t> водородной</a:t>
            </a:r>
            <a:r>
              <a:rPr lang="ru-RU" dirty="0" smtClean="0"/>
              <a:t> кислоты на различные окислители (КМnО</a:t>
            </a:r>
            <a:r>
              <a:rPr lang="ru-RU" baseline="-25000" dirty="0" smtClean="0"/>
              <a:t>4</a:t>
            </a:r>
            <a:r>
              <a:rPr lang="ru-RU" dirty="0" smtClean="0"/>
              <a:t>, МnО</a:t>
            </a:r>
            <a:r>
              <a:rPr lang="ru-RU" baseline="-25000" dirty="0" smtClean="0"/>
              <a:t>2</a:t>
            </a:r>
            <a:r>
              <a:rPr lang="ru-RU" dirty="0" smtClean="0"/>
              <a:t>, КСlO</a:t>
            </a:r>
            <a:r>
              <a:rPr lang="ru-RU" baseline="-25000" dirty="0" smtClean="0"/>
              <a:t>3</a:t>
            </a:r>
            <a:r>
              <a:rPr lang="ru-RU" dirty="0" smtClean="0"/>
              <a:t>, КВrО</a:t>
            </a:r>
            <a:r>
              <a:rPr lang="ru-RU" baseline="-25000" dirty="0" smtClean="0"/>
              <a:t>3</a:t>
            </a:r>
            <a:r>
              <a:rPr lang="ru-RU" dirty="0" smtClean="0"/>
              <a:t> и даже FеСl</a:t>
            </a:r>
            <a:r>
              <a:rPr lang="ru-RU" baseline="-25000" dirty="0" smtClean="0"/>
              <a:t>3 </a:t>
            </a:r>
            <a:r>
              <a:rPr lang="ru-RU" dirty="0" smtClean="0"/>
              <a:t>и СuSO</a:t>
            </a:r>
            <a:r>
              <a:rPr lang="ru-RU" baseline="-25000" dirty="0" smtClean="0"/>
              <a:t>4</a:t>
            </a:r>
            <a:r>
              <a:rPr lang="ru-RU" dirty="0" smtClean="0"/>
              <a:t>):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/>
              <a:t>2 КМnО</a:t>
            </a:r>
            <a:r>
              <a:rPr lang="ru-RU" i="1" baseline="-25000" dirty="0" smtClean="0"/>
              <a:t>4</a:t>
            </a:r>
            <a:r>
              <a:rPr lang="ru-RU" i="1" dirty="0" smtClean="0"/>
              <a:t> + 16 НI = 2 КI + 2 MnI</a:t>
            </a:r>
            <a:r>
              <a:rPr lang="ru-RU" i="1" baseline="-25000" dirty="0" smtClean="0"/>
              <a:t>2</a:t>
            </a:r>
            <a:r>
              <a:rPr lang="ru-RU" i="1" dirty="0" smtClean="0"/>
              <a:t> + 5I</a:t>
            </a:r>
            <a:r>
              <a:rPr lang="ru-RU" i="1" baseline="-25000" dirty="0" smtClean="0"/>
              <a:t>2</a:t>
            </a:r>
            <a:r>
              <a:rPr lang="ru-RU" i="1" dirty="0" smtClean="0"/>
              <a:t> + 8 Н</a:t>
            </a:r>
            <a:r>
              <a:rPr lang="ru-RU" i="1" baseline="-25000" dirty="0" smtClean="0"/>
              <a:t>2</a:t>
            </a:r>
            <a:r>
              <a:rPr lang="ru-RU" i="1" dirty="0" smtClean="0"/>
              <a:t>О</a:t>
            </a:r>
          </a:p>
          <a:p>
            <a:pPr>
              <a:buNone/>
            </a:pPr>
            <a:r>
              <a:rPr lang="ru-RU" i="1" dirty="0" smtClean="0"/>
              <a:t>КВrО</a:t>
            </a:r>
            <a:r>
              <a:rPr lang="ru-RU" i="1" baseline="-25000" dirty="0" smtClean="0"/>
              <a:t>3</a:t>
            </a:r>
            <a:r>
              <a:rPr lang="ru-RU" i="1" dirty="0" smtClean="0"/>
              <a:t> + 6 НI = </a:t>
            </a:r>
            <a:r>
              <a:rPr lang="ru-RU" i="1" dirty="0" err="1" smtClean="0"/>
              <a:t>КВr</a:t>
            </a:r>
            <a:r>
              <a:rPr lang="ru-RU" i="1" dirty="0" smtClean="0"/>
              <a:t> + 5 I</a:t>
            </a:r>
            <a:r>
              <a:rPr lang="ru-RU" i="1" baseline="-25000" dirty="0" smtClean="0"/>
              <a:t>2</a:t>
            </a:r>
            <a:r>
              <a:rPr lang="ru-RU" i="1" dirty="0" smtClean="0"/>
              <a:t> + 3 Н</a:t>
            </a:r>
            <a:r>
              <a:rPr lang="ru-RU" i="1" baseline="-25000" dirty="0" smtClean="0"/>
              <a:t>2</a:t>
            </a:r>
            <a:r>
              <a:rPr lang="ru-RU" i="1" dirty="0" smtClean="0"/>
              <a:t>О</a:t>
            </a:r>
          </a:p>
          <a:p>
            <a:pPr>
              <a:buNone/>
            </a:pPr>
            <a:r>
              <a:rPr lang="ru-RU" i="1" dirty="0" smtClean="0"/>
              <a:t>2 </a:t>
            </a:r>
            <a:r>
              <a:rPr lang="ru-RU" i="1" dirty="0" smtClean="0"/>
              <a:t>FеC</a:t>
            </a:r>
            <a:r>
              <a:rPr lang="ru-RU" i="1" baseline="-25000" dirty="0" smtClean="0"/>
              <a:t>3</a:t>
            </a:r>
            <a:r>
              <a:rPr lang="ru-RU" i="1" dirty="0" smtClean="0"/>
              <a:t> + 2 НI = 2 FeCl</a:t>
            </a:r>
            <a:r>
              <a:rPr lang="ru-RU" i="1" baseline="-25000" dirty="0" smtClean="0"/>
              <a:t>2</a:t>
            </a:r>
            <a:r>
              <a:rPr lang="ru-RU" i="1" dirty="0" smtClean="0"/>
              <a:t> + I</a:t>
            </a:r>
            <a:r>
              <a:rPr lang="ru-RU" i="1" baseline="-25000" dirty="0" smtClean="0"/>
              <a:t>2</a:t>
            </a:r>
            <a:r>
              <a:rPr lang="ru-RU" i="1" dirty="0" smtClean="0"/>
              <a:t> + 2 </a:t>
            </a:r>
            <a:r>
              <a:rPr lang="ru-RU" i="1" dirty="0" err="1" smtClean="0"/>
              <a:t>НСl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2 </a:t>
            </a:r>
            <a:r>
              <a:rPr lang="ru-RU" i="1" dirty="0" smtClean="0"/>
              <a:t>СuSO</a:t>
            </a:r>
            <a:r>
              <a:rPr lang="ru-RU" i="1" baseline="-25000" dirty="0" smtClean="0"/>
              <a:t>4</a:t>
            </a:r>
            <a:r>
              <a:rPr lang="ru-RU" i="1" dirty="0" smtClean="0"/>
              <a:t> + 4 НI = 2 </a:t>
            </a:r>
            <a:r>
              <a:rPr lang="ru-RU" i="1" dirty="0" err="1" smtClean="0"/>
              <a:t>СuI</a:t>
            </a:r>
            <a:r>
              <a:rPr lang="ru-RU" i="1" dirty="0" smtClean="0"/>
              <a:t> + 2 Н</a:t>
            </a:r>
            <a:r>
              <a:rPr lang="ru-RU" i="1" baseline="-25000" dirty="0" smtClean="0"/>
              <a:t>2</a:t>
            </a:r>
            <a:r>
              <a:rPr lang="ru-RU" i="1" dirty="0" smtClean="0"/>
              <a:t>SO</a:t>
            </a:r>
            <a:r>
              <a:rPr lang="ru-RU" i="1" baseline="-25000" dirty="0" smtClean="0"/>
              <a:t>4</a:t>
            </a:r>
            <a:r>
              <a:rPr lang="ru-RU" i="1" dirty="0" smtClean="0"/>
              <a:t> + I</a:t>
            </a:r>
            <a:r>
              <a:rPr lang="ru-RU" i="1" baseline="-25000" dirty="0" smtClean="0"/>
              <a:t>2</a:t>
            </a:r>
          </a:p>
          <a:p>
            <a:pPr>
              <a:buNone/>
            </a:pPr>
            <a:endParaRPr lang="ru-RU" i="1" dirty="0" smtClean="0"/>
          </a:p>
          <a:p>
            <a:r>
              <a:rPr lang="ru-RU" dirty="0" smtClean="0"/>
              <a:t>В промышленности </a:t>
            </a:r>
            <a:r>
              <a:rPr lang="ru-RU" dirty="0" err="1" smtClean="0"/>
              <a:t>иод</a:t>
            </a:r>
            <a:r>
              <a:rPr lang="ru-RU" dirty="0" smtClean="0"/>
              <a:t> получают действием хлора на иодиды:</a:t>
            </a:r>
          </a:p>
          <a:p>
            <a:pPr>
              <a:buNone/>
            </a:pPr>
            <a:r>
              <a:rPr lang="ru-RU" dirty="0" smtClean="0"/>
              <a:t>                              </a:t>
            </a:r>
            <a:r>
              <a:rPr lang="ru-RU" i="1" dirty="0" smtClean="0"/>
              <a:t>2 КI + СI</a:t>
            </a:r>
            <a:r>
              <a:rPr lang="ru-RU" i="1" baseline="-25000" dirty="0" smtClean="0"/>
              <a:t>2</a:t>
            </a:r>
            <a:r>
              <a:rPr lang="ru-RU" i="1" dirty="0" smtClean="0"/>
              <a:t> = 2 </a:t>
            </a:r>
            <a:r>
              <a:rPr lang="ru-RU" i="1" dirty="0" err="1" smtClean="0"/>
              <a:t>КCl</a:t>
            </a:r>
            <a:r>
              <a:rPr lang="ru-RU" i="1" dirty="0" smtClean="0"/>
              <a:t> + I</a:t>
            </a:r>
            <a:r>
              <a:rPr lang="ru-RU" i="1" baseline="-25000" dirty="0" smtClean="0"/>
              <a:t>2</a:t>
            </a:r>
            <a:endParaRPr lang="ru-RU" i="1" dirty="0" smtClean="0"/>
          </a:p>
          <a:p>
            <a:endParaRPr lang="ru-RU" dirty="0"/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3571876"/>
            <a:ext cx="2285984" cy="14932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5829312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Фтор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001156" cy="521497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u="sng" dirty="0" smtClean="0"/>
              <a:t>В свободном состоянии фтор впервые </a:t>
            </a:r>
            <a:endParaRPr lang="ru-RU" sz="2400" u="sng" dirty="0" smtClean="0"/>
          </a:p>
          <a:p>
            <a:pPr>
              <a:buNone/>
            </a:pPr>
            <a:r>
              <a:rPr lang="ru-RU" sz="2400" u="sng" dirty="0" smtClean="0"/>
              <a:t>получен </a:t>
            </a:r>
            <a:r>
              <a:rPr lang="ru-RU" sz="2400" u="sng" dirty="0" smtClean="0"/>
              <a:t>французским химиком </a:t>
            </a:r>
            <a:endParaRPr lang="ru-RU" sz="2400" u="sng" dirty="0" smtClean="0"/>
          </a:p>
          <a:p>
            <a:pPr>
              <a:buNone/>
            </a:pPr>
            <a:r>
              <a:rPr lang="ru-RU" sz="2400" u="sng" dirty="0" smtClean="0"/>
              <a:t>А</a:t>
            </a:r>
            <a:r>
              <a:rPr lang="ru-RU" sz="2400" u="sng" dirty="0" smtClean="0"/>
              <a:t>. </a:t>
            </a:r>
            <a:r>
              <a:rPr lang="ru-RU" sz="2400" u="sng" dirty="0" err="1" smtClean="0"/>
              <a:t>Муассаном</a:t>
            </a:r>
            <a:r>
              <a:rPr lang="ru-RU" sz="2400" u="sng" dirty="0" smtClean="0"/>
              <a:t> в 1886 г.</a:t>
            </a:r>
          </a:p>
          <a:p>
            <a:pPr>
              <a:buNone/>
            </a:pPr>
            <a:r>
              <a:rPr lang="ru-RU" dirty="0" smtClean="0"/>
              <a:t>                          </a:t>
            </a:r>
            <a:r>
              <a:rPr lang="ru-RU" b="1" dirty="0" smtClean="0"/>
              <a:t>Нахождение в природе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sz="2800" dirty="0" smtClean="0"/>
              <a:t>Из солей фтора наиболее распространен в природе флюорит (плавиковый шпат) СаF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. Фтор в виде фторида кальция входит также в состав апатита. 3Са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(РО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}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·</a:t>
            </a:r>
            <a:r>
              <a:rPr lang="ru-RU" sz="2800" baseline="-25000" dirty="0" smtClean="0"/>
              <a:t> </a:t>
            </a:r>
            <a:r>
              <a:rPr lang="ru-RU" sz="2800" dirty="0" smtClean="0"/>
              <a:t>СаF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(или Са</a:t>
            </a:r>
            <a:r>
              <a:rPr lang="ru-RU" sz="2800" baseline="-25000" dirty="0" smtClean="0"/>
              <a:t>5</a:t>
            </a:r>
            <a:r>
              <a:rPr lang="ru-RU" sz="2800" dirty="0" smtClean="0"/>
              <a:t>(РО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)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F).</a:t>
            </a:r>
          </a:p>
          <a:p>
            <a:pPr>
              <a:buNone/>
            </a:pPr>
            <a:r>
              <a:rPr lang="ru-RU" dirty="0" smtClean="0"/>
              <a:t>                                </a:t>
            </a:r>
            <a:r>
              <a:rPr lang="ru-RU" b="1" dirty="0" smtClean="0"/>
              <a:t>Физические свойства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sz="2800" dirty="0" smtClean="0"/>
              <a:t>В обычных условиях фтор представляет собой бесцветный, обладающий резким запахом газ, который в толстых слоях окрашен в зеленовато-желтый цвет. При  -181,1 °С фтор переходит в жидкое состояние, а при  -219,6 °С затвердевает. Растворимость фтора не изучена, так как он разрушает почти все растворители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Fluor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0"/>
            <a:ext cx="2786050" cy="208953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Фтор в медицине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929718" cy="564360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u="sng" dirty="0" err="1" smtClean="0"/>
              <a:t>Fluosol-DA</a:t>
            </a:r>
            <a:r>
              <a:rPr lang="ru-RU" u="sng" dirty="0" smtClean="0"/>
              <a:t> (</a:t>
            </a:r>
            <a:r>
              <a:rPr lang="ru-RU" u="sng" dirty="0" err="1" smtClean="0"/>
              <a:t>Green</a:t>
            </a:r>
            <a:r>
              <a:rPr lang="ru-RU" u="sng" dirty="0" smtClean="0"/>
              <a:t> </a:t>
            </a:r>
            <a:r>
              <a:rPr lang="ru-RU" u="sng" dirty="0" err="1" smtClean="0"/>
              <a:t>Cross</a:t>
            </a:r>
            <a:r>
              <a:rPr lang="ru-RU" u="sng" dirty="0" smtClean="0"/>
              <a:t> </a:t>
            </a:r>
            <a:r>
              <a:rPr lang="ru-RU" u="sng" dirty="0" err="1" smtClean="0"/>
              <a:t>Corp</a:t>
            </a:r>
            <a:r>
              <a:rPr lang="ru-RU" u="sng" dirty="0" smtClean="0"/>
              <a:t>., </a:t>
            </a:r>
            <a:r>
              <a:rPr lang="ru-RU" u="sng" dirty="0" err="1" smtClean="0"/>
              <a:t>Japan</a:t>
            </a:r>
            <a:r>
              <a:rPr lang="ru-RU" u="sng" dirty="0" smtClean="0"/>
              <a:t>) — </a:t>
            </a:r>
            <a:endParaRPr lang="ru-RU" u="sng" dirty="0" smtClean="0"/>
          </a:p>
          <a:p>
            <a:pPr>
              <a:buNone/>
            </a:pPr>
            <a:r>
              <a:rPr lang="ru-RU" u="sng" dirty="0" smtClean="0"/>
              <a:t>первый </a:t>
            </a:r>
            <a:r>
              <a:rPr lang="ru-RU" u="sng" dirty="0" smtClean="0"/>
              <a:t>коммерческий препарат на основе </a:t>
            </a:r>
            <a:r>
              <a:rPr lang="ru-RU" u="sng" dirty="0" err="1" smtClean="0"/>
              <a:t>перфторуглеродных</a:t>
            </a:r>
            <a:r>
              <a:rPr lang="ru-RU" u="sng" dirty="0" smtClean="0"/>
              <a:t> эмульсий. </a:t>
            </a:r>
            <a:r>
              <a:rPr lang="ru-RU" dirty="0" smtClean="0"/>
              <a:t>Препарат был воспринят предвзято — обеспечивал удовлетворительную консервацию органов, но недостаточную, как полагали фармакологи и физиологи, газотранспортную </a:t>
            </a:r>
            <a:r>
              <a:rPr lang="ru-RU" dirty="0" smtClean="0"/>
              <a:t>эффективность.</a:t>
            </a:r>
          </a:p>
          <a:p>
            <a:pPr>
              <a:buNone/>
            </a:pPr>
            <a:r>
              <a:rPr lang="ru-RU" u="sng" dirty="0" err="1" smtClean="0"/>
              <a:t>Перфторан</a:t>
            </a:r>
            <a:r>
              <a:rPr lang="ru-RU" u="sng" dirty="0" smtClean="0"/>
              <a:t> </a:t>
            </a:r>
            <a:r>
              <a:rPr lang="ru-RU" dirty="0" smtClean="0"/>
              <a:t>— разработанный российскими учеными в 80-х годах XX в. препарат (так же называемый «</a:t>
            </a:r>
            <a:r>
              <a:rPr lang="ru-RU" dirty="0" err="1" smtClean="0"/>
              <a:t>Голубая</a:t>
            </a:r>
            <a:r>
              <a:rPr lang="ru-RU" dirty="0" smtClean="0"/>
              <a:t> кровь») </a:t>
            </a:r>
            <a:r>
              <a:rPr lang="ru-RU" u="sng" dirty="0" smtClean="0"/>
              <a:t>. </a:t>
            </a:r>
            <a:r>
              <a:rPr lang="ru-RU" u="sng" dirty="0" err="1" smtClean="0"/>
              <a:t>Перфторан</a:t>
            </a:r>
            <a:r>
              <a:rPr lang="ru-RU" u="sng" dirty="0" smtClean="0"/>
              <a:t> был допущен к клиническому использованию в 1996 г</a:t>
            </a:r>
            <a:r>
              <a:rPr lang="ru-RU" dirty="0" smtClean="0"/>
              <a:t>. </a:t>
            </a:r>
            <a:endParaRPr lang="ru-RU" dirty="0" smtClean="0"/>
          </a:p>
          <a:p>
            <a:pPr>
              <a:buNone/>
            </a:pPr>
            <a:r>
              <a:rPr lang="ru-RU" u="sng" dirty="0" err="1" smtClean="0"/>
              <a:t>Oxygent</a:t>
            </a:r>
            <a:r>
              <a:rPr lang="ru-RU" u="sng" dirty="0" smtClean="0"/>
              <a:t> </a:t>
            </a:r>
            <a:r>
              <a:rPr lang="ru-RU" u="sng" dirty="0" smtClean="0"/>
              <a:t>(</a:t>
            </a:r>
            <a:r>
              <a:rPr lang="ru-RU" u="sng" dirty="0" err="1" smtClean="0"/>
              <a:t>Alliance</a:t>
            </a:r>
            <a:r>
              <a:rPr lang="ru-RU" u="sng" dirty="0" smtClean="0"/>
              <a:t> </a:t>
            </a:r>
            <a:r>
              <a:rPr lang="ru-RU" u="sng" dirty="0" err="1" smtClean="0"/>
              <a:t>Pharmaceutical</a:t>
            </a:r>
            <a:r>
              <a:rPr lang="ru-RU" u="sng" dirty="0" smtClean="0"/>
              <a:t> </a:t>
            </a:r>
            <a:r>
              <a:rPr lang="ru-RU" u="sng" dirty="0" err="1" smtClean="0"/>
              <a:t>Corp</a:t>
            </a:r>
            <a:r>
              <a:rPr lang="ru-RU" u="sng" dirty="0" smtClean="0"/>
              <a:t>., USA) </a:t>
            </a:r>
            <a:r>
              <a:rPr lang="ru-RU" dirty="0" smtClean="0"/>
              <a:t>— американский препарат, который в данный момент проходит клинические испытания. </a:t>
            </a:r>
            <a:br>
              <a:rPr lang="ru-RU" dirty="0" smtClean="0"/>
            </a:br>
            <a:r>
              <a:rPr lang="ru-RU" dirty="0" smtClean="0"/>
              <a:t>Фторотан (</a:t>
            </a:r>
            <a:r>
              <a:rPr lang="ru-RU" dirty="0" err="1" smtClean="0"/>
              <a:t>галотан</a:t>
            </a:r>
            <a:r>
              <a:rPr lang="ru-RU" dirty="0" smtClean="0"/>
              <a:t>) </a:t>
            </a:r>
            <a:endParaRPr lang="ru-RU" dirty="0" smtClean="0"/>
          </a:p>
          <a:p>
            <a:pPr>
              <a:buNone/>
            </a:pPr>
            <a:r>
              <a:rPr lang="ru-RU" u="sng" dirty="0" smtClean="0"/>
              <a:t>CF3-CHBrCl </a:t>
            </a:r>
            <a:r>
              <a:rPr lang="ru-RU" u="sng" dirty="0" smtClean="0"/>
              <a:t>— анестетик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Кроме того, на основе биологически нейтральных фторорганических соединений изготовляются искусственные сосуды и клапаны для сердца</a:t>
            </a:r>
            <a:r>
              <a:rPr lang="ru-RU" dirty="0" smtClean="0"/>
              <a:t> 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0"/>
            <a:ext cx="2333625" cy="15525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043890" cy="7032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Общая характеристика элементов VII группы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472518" cy="4911741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/>
              <a:t>Элементы, входящие в VII группу периодической системы, делятся на две подгруппы: главную — подгруппу галогенов — и побочную — подгруппу марганца. </a:t>
            </a:r>
            <a:r>
              <a:rPr lang="ru-RU" dirty="0" smtClean="0"/>
              <a:t>В эту же группу помещают и водород, хотя его атом имеет на внешнем, валентном, уровне единственный электрон и его следовало бы поместить в I группу. Однако водород имеет очень мало общего как с элементами основой подгруппы — щелочными металлами, так и с элементами побочной подгруппы — медью, серебром и золотом. В то же время он, как и галогены, присоединяя в реакциях с активными металлами электрон, образует гидриды, имеющие некоторое сходство с галогенидами.</a:t>
            </a:r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5305425"/>
            <a:ext cx="2333625" cy="15525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7215238" cy="624051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u="sng" dirty="0" smtClean="0"/>
              <a:t>Фтор также имеет очень сильно выраженный </a:t>
            </a:r>
            <a:r>
              <a:rPr lang="ru-RU" u="sng" dirty="0" err="1" smtClean="0"/>
              <a:t>противо</a:t>
            </a:r>
            <a:r>
              <a:rPr lang="ru-RU" u="sng" dirty="0" smtClean="0"/>
              <a:t> </a:t>
            </a:r>
            <a:r>
              <a:rPr lang="ru-RU" u="sng" dirty="0" err="1" smtClean="0"/>
              <a:t>кариесный</a:t>
            </a:r>
            <a:r>
              <a:rPr lang="ru-RU" u="sng" dirty="0" smtClean="0"/>
              <a:t> </a:t>
            </a:r>
            <a:r>
              <a:rPr lang="ru-RU" u="sng" dirty="0" smtClean="0"/>
              <a:t>эффект</a:t>
            </a:r>
            <a:r>
              <a:rPr lang="ru-RU" dirty="0" smtClean="0"/>
              <a:t>, который объясняется замещением гидроксильной группы (OH-) </a:t>
            </a:r>
            <a:r>
              <a:rPr lang="ru-RU" dirty="0" err="1" smtClean="0"/>
              <a:t>гидроксиапатита</a:t>
            </a:r>
            <a:r>
              <a:rPr lang="ru-RU" dirty="0" smtClean="0"/>
              <a:t> эмали на фтор (F-). Некоторые авторы приводят данные о том, что фтор также подавляет кислотообразующие бактерии. Самым радикальным и эффективным методом считается фторирование воды (до концентрации 1 мг/л) , что приводит к снижению кариеса на 30-50 %, а также применяются местные аппликации 1-2% раствором фторида натрия или фторида олова.</a:t>
            </a:r>
            <a:endParaRPr lang="ru-RU" dirty="0"/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8" y="2714620"/>
            <a:ext cx="2000232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84675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85728"/>
            <a:ext cx="7143800" cy="62067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9144000" cy="4143404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Галогены </a:t>
            </a:r>
            <a:br>
              <a:rPr lang="ru-RU" sz="6000" dirty="0" smtClean="0"/>
            </a:br>
            <a:r>
              <a:rPr lang="ru-RU" sz="6000" dirty="0" smtClean="0"/>
              <a:t>применение в медицине</a:t>
            </a:r>
            <a:endParaRPr lang="ru-RU" sz="6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Фторид натрия </a:t>
            </a:r>
            <a:r>
              <a:rPr lang="ru-RU" dirty="0" err="1" smtClean="0"/>
              <a:t>NaF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5072098"/>
          </a:xfrm>
        </p:spPr>
        <p:txBody>
          <a:bodyPr>
            <a:normAutofit lnSpcReduction="10000"/>
          </a:bodyPr>
          <a:lstStyle/>
          <a:p>
            <a:r>
              <a:rPr lang="ru-RU" sz="2200" i="1" u="sng" dirty="0" smtClean="0"/>
              <a:t>Фторид натрия </a:t>
            </a:r>
            <a:r>
              <a:rPr lang="ru-RU" sz="2200" i="1" u="sng" dirty="0" err="1" smtClean="0"/>
              <a:t>NaF</a:t>
            </a:r>
            <a:r>
              <a:rPr lang="ru-RU" sz="2200" i="1" u="sng" dirty="0" smtClean="0"/>
              <a:t> употребляют в медицинской практике в качестве </a:t>
            </a:r>
            <a:r>
              <a:rPr lang="ru-RU" sz="2200" i="1" u="sng" dirty="0" smtClean="0"/>
              <a:t>местно действующего </a:t>
            </a:r>
            <a:r>
              <a:rPr lang="ru-RU" sz="2200" i="1" u="sng" dirty="0" smtClean="0"/>
              <a:t>наружного средства. Применение </a:t>
            </a:r>
            <a:r>
              <a:rPr lang="ru-RU" sz="2200" i="1" u="sng" dirty="0" err="1" smtClean="0"/>
              <a:t>NaF</a:t>
            </a:r>
            <a:r>
              <a:rPr lang="ru-RU" sz="2200" i="1" u="sng" dirty="0" smtClean="0"/>
              <a:t> основано на образовании </a:t>
            </a:r>
            <a:r>
              <a:rPr lang="ru-RU" sz="2200" i="1" u="sng" dirty="0" err="1" smtClean="0"/>
              <a:t>фторапатита</a:t>
            </a:r>
            <a:r>
              <a:rPr lang="ru-RU" sz="2200" i="1" u="sng" dirty="0" smtClean="0"/>
              <a:t>. При этом происходит одновременно и подщелачивание среды ротовой полости, что </a:t>
            </a:r>
            <a:r>
              <a:rPr lang="ru-RU" sz="2200" i="1" u="sng" dirty="0" err="1" smtClean="0"/>
              <a:t>спо</a:t>
            </a:r>
            <a:r>
              <a:rPr lang="ru-RU" sz="2200" i="1" u="sng" dirty="0" smtClean="0"/>
              <a:t>–</a:t>
            </a:r>
            <a:r>
              <a:rPr lang="ru-RU" sz="2200" i="1" u="sng" dirty="0" err="1" smtClean="0"/>
              <a:t>собствует</a:t>
            </a:r>
            <a:r>
              <a:rPr lang="ru-RU" sz="2200" i="1" u="sng" dirty="0" smtClean="0"/>
              <a:t> нейтрализации кислот, вырабатываемых бактериями.</a:t>
            </a:r>
          </a:p>
          <a:p>
            <a:r>
              <a:rPr lang="ru-RU" sz="2200" i="1" dirty="0" smtClean="0"/>
              <a:t>Вреден не только недостаток, но и избыток </a:t>
            </a:r>
            <a:r>
              <a:rPr lang="ru-RU" sz="2200" i="1" dirty="0" err="1" smtClean="0"/>
              <a:t>фто</a:t>
            </a:r>
            <a:r>
              <a:rPr lang="ru-RU" sz="2200" i="1" dirty="0" smtClean="0"/>
              <a:t>–</a:t>
            </a:r>
            <a:r>
              <a:rPr lang="ru-RU" sz="2200" i="1" dirty="0" err="1" smtClean="0"/>
              <a:t>ра</a:t>
            </a:r>
            <a:r>
              <a:rPr lang="ru-RU" sz="2200" i="1" dirty="0" smtClean="0"/>
              <a:t>. </a:t>
            </a:r>
            <a:r>
              <a:rPr lang="ru-RU" sz="2200" i="1" u="sng" dirty="0" smtClean="0"/>
              <a:t>При содержании фтора в питьевой воде выше предельно допустимой нормы (1,2 мг/л) зубная эмаль становится хрупкой, легко разрушается, и появляются другие симптомы хронического отравления фтором – повышение хрупкости костей, костные деформации и общее истощение организма. </a:t>
            </a:r>
            <a:r>
              <a:rPr lang="ru-RU" sz="2200" i="1" dirty="0" smtClean="0"/>
              <a:t>Возникающее в этом случае заболевание называется </a:t>
            </a:r>
            <a:r>
              <a:rPr lang="ru-RU" sz="2200" i="1" dirty="0" err="1" smtClean="0"/>
              <a:t>флуорозом</a:t>
            </a:r>
            <a:r>
              <a:rPr lang="ru-RU" sz="2200" i="1" dirty="0" smtClean="0"/>
              <a:t> (</a:t>
            </a:r>
            <a:r>
              <a:rPr lang="ru-RU" sz="2200" i="1" dirty="0" err="1" smtClean="0"/>
              <a:t>фторозом</a:t>
            </a:r>
            <a:r>
              <a:rPr lang="ru-RU" sz="2200" i="1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55007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i="1" u="sng" dirty="0" smtClean="0"/>
              <a:t>Хлорид-ион имеет оптимальный радиус для </a:t>
            </a:r>
            <a:r>
              <a:rPr lang="ru-RU" sz="2800" i="1" u="sng" dirty="0" err="1" smtClean="0"/>
              <a:t>проникно</a:t>
            </a:r>
            <a:r>
              <a:rPr lang="ru-RU" sz="2800" i="1" u="sng" dirty="0" smtClean="0"/>
              <a:t>–</a:t>
            </a:r>
            <a:r>
              <a:rPr lang="ru-RU" sz="2800" i="1" u="sng" dirty="0" err="1" smtClean="0"/>
              <a:t>вения</a:t>
            </a:r>
            <a:r>
              <a:rPr lang="ru-RU" sz="2800" i="1" u="sng" dirty="0" smtClean="0"/>
              <a:t> через мембрану клеток</a:t>
            </a:r>
            <a:r>
              <a:rPr lang="ru-RU" sz="2800" i="1" dirty="0" smtClean="0"/>
              <a:t>. Именно этим объясняется его совместное участие с ионами </a:t>
            </a:r>
            <a:r>
              <a:rPr lang="ru-RU" sz="2800" i="1" dirty="0" err="1" smtClean="0"/>
              <a:t>Na</a:t>
            </a:r>
            <a:r>
              <a:rPr lang="ru-RU" sz="2800" i="1" dirty="0" smtClean="0"/>
              <a:t> и K в создании определенного осмотического давления и регуляции водно-солевого обмена. </a:t>
            </a:r>
            <a:r>
              <a:rPr lang="ru-RU" sz="2800" i="1" u="sng" dirty="0" smtClean="0"/>
              <a:t>Суточная потребность в натрия хлориде составляет 5—10 г. Как уже рассматривалось, </a:t>
            </a:r>
            <a:r>
              <a:rPr lang="ru-RU" sz="2800" i="1" u="sng" dirty="0" err="1" smtClean="0"/>
              <a:t>NaCl</a:t>
            </a:r>
            <a:r>
              <a:rPr lang="ru-RU" sz="2800" i="1" u="sng" dirty="0" smtClean="0"/>
              <a:t> необходим для выработки соляной кислоты в же–</a:t>
            </a:r>
            <a:r>
              <a:rPr lang="ru-RU" sz="2800" i="1" u="sng" dirty="0" err="1" smtClean="0"/>
              <a:t>лудке</a:t>
            </a:r>
            <a:r>
              <a:rPr lang="ru-RU" sz="2800" i="1" u="sng" dirty="0" smtClean="0"/>
              <a:t>. Помимо важной роли соляной кислоты в </a:t>
            </a:r>
            <a:r>
              <a:rPr lang="ru-RU" sz="2800" i="1" u="sng" dirty="0" err="1" smtClean="0"/>
              <a:t>процес</a:t>
            </a:r>
            <a:r>
              <a:rPr lang="ru-RU" sz="2800" i="1" u="sng" dirty="0" smtClean="0"/>
              <a:t>–се пищеварения, она уничтожает различные </a:t>
            </a:r>
            <a:r>
              <a:rPr lang="ru-RU" sz="2800" i="1" u="sng" dirty="0" err="1" smtClean="0"/>
              <a:t>болезне</a:t>
            </a:r>
            <a:r>
              <a:rPr lang="ru-RU" sz="2800" i="1" u="sng" dirty="0" smtClean="0"/>
              <a:t>–</a:t>
            </a:r>
            <a:r>
              <a:rPr lang="ru-RU" sz="2800" i="1" u="sng" dirty="0" err="1" smtClean="0"/>
              <a:t>творные</a:t>
            </a:r>
            <a:r>
              <a:rPr lang="ru-RU" sz="2800" i="1" u="sng" dirty="0" smtClean="0"/>
              <a:t> бактерии (холеры, тифа).</a:t>
            </a:r>
            <a:endParaRPr lang="ru-RU" sz="2800" i="1" u="sng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229600" cy="671514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u="sng" dirty="0" smtClean="0"/>
              <a:t>Если в желудок с большим количеством воды попа–дают бактерии, то вследствие разбавления </a:t>
            </a:r>
            <a:r>
              <a:rPr lang="ru-RU" i="1" u="sng" dirty="0" err="1" smtClean="0"/>
              <a:t>HCl</a:t>
            </a:r>
            <a:r>
              <a:rPr lang="ru-RU" i="1" u="sng" dirty="0" smtClean="0"/>
              <a:t> не </a:t>
            </a:r>
            <a:r>
              <a:rPr lang="ru-RU" i="1" u="sng" dirty="0" err="1" smtClean="0"/>
              <a:t>оказы</a:t>
            </a:r>
            <a:r>
              <a:rPr lang="ru-RU" i="1" u="sng" dirty="0" smtClean="0"/>
              <a:t>–</a:t>
            </a:r>
            <a:r>
              <a:rPr lang="ru-RU" i="1" u="sng" dirty="0" err="1" smtClean="0"/>
              <a:t>вает</a:t>
            </a:r>
            <a:r>
              <a:rPr lang="ru-RU" i="1" u="sng" dirty="0" smtClean="0"/>
              <a:t> антибактериального действия, и бактерии </a:t>
            </a:r>
            <a:r>
              <a:rPr lang="ru-RU" i="1" u="sng" dirty="0" err="1" smtClean="0"/>
              <a:t>выжи</a:t>
            </a:r>
            <a:r>
              <a:rPr lang="ru-RU" i="1" u="sng" dirty="0" smtClean="0"/>
              <a:t>–</a:t>
            </a:r>
            <a:r>
              <a:rPr lang="ru-RU" i="1" u="sng" dirty="0" err="1" smtClean="0"/>
              <a:t>вают</a:t>
            </a:r>
            <a:r>
              <a:rPr lang="ru-RU" i="1" u="sng" dirty="0" smtClean="0"/>
              <a:t>. </a:t>
            </a:r>
            <a:r>
              <a:rPr lang="ru-RU" i="1" dirty="0" smtClean="0"/>
              <a:t>Это приводит к заболеванию организма. Поэтому во время эпидемий особенно опасна сырая вода. </a:t>
            </a:r>
            <a:r>
              <a:rPr lang="ru-RU" i="1" u="sng" dirty="0" smtClean="0"/>
              <a:t>При не–достаточном количестве соляной кислоты в желудке по–</a:t>
            </a:r>
            <a:r>
              <a:rPr lang="ru-RU" i="1" u="sng" dirty="0" err="1" smtClean="0"/>
              <a:t>вышается</a:t>
            </a:r>
            <a:r>
              <a:rPr lang="ru-RU" i="1" u="sng" dirty="0" smtClean="0"/>
              <a:t> </a:t>
            </a:r>
            <a:r>
              <a:rPr lang="ru-RU" i="1" u="sng" dirty="0" err="1" smtClean="0"/>
              <a:t>рН</a:t>
            </a:r>
            <a:r>
              <a:rPr lang="ru-RU" i="1" u="sng" dirty="0" smtClean="0"/>
              <a:t> и нарушается нормальное пищеварение, что тяжело отражается на здоровье человека. При пони–</a:t>
            </a:r>
            <a:r>
              <a:rPr lang="ru-RU" i="1" u="sng" dirty="0" err="1" smtClean="0"/>
              <a:t>женной</a:t>
            </a:r>
            <a:r>
              <a:rPr lang="ru-RU" i="1" u="sng" dirty="0" smtClean="0"/>
              <a:t> кислотности желудочного сока в медицинской практике используют разбавленный раствор соляной кислоты. При воспалении желудка (гастрите), язвенной болезни секреция желудочного сока увеличивается, повышается его кислотность</a:t>
            </a:r>
            <a:r>
              <a:rPr lang="ru-RU" u="sng" dirty="0" smtClean="0"/>
              <a:t>.</a:t>
            </a:r>
            <a:endParaRPr lang="ru-RU" u="sn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71546"/>
            <a:ext cx="6572296" cy="457200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72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</a:t>
            </a:r>
            <a:endParaRPr lang="ru-RU" sz="72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86874" cy="50006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 </a:t>
            </a:r>
            <a:r>
              <a:rPr lang="ru-RU" u="sng" dirty="0" smtClean="0"/>
              <a:t>К подгруппе галогенов относятся фтор, хлор, бром, </a:t>
            </a:r>
            <a:r>
              <a:rPr lang="ru-RU" u="sng" dirty="0" err="1" smtClean="0"/>
              <a:t>иод</a:t>
            </a:r>
            <a:r>
              <a:rPr lang="ru-RU" u="sng" dirty="0" smtClean="0"/>
              <a:t> и астат. </a:t>
            </a:r>
            <a:r>
              <a:rPr lang="ru-RU" dirty="0" smtClean="0"/>
              <a:t>Первые четыре элемента встречаются в природе, последний получен искусственно и поэтому изучен значительно меньше остальных галогенов. </a:t>
            </a:r>
            <a:r>
              <a:rPr lang="ru-RU" u="sng" dirty="0" smtClean="0"/>
              <a:t>Слово галоген означает солеобразующий.</a:t>
            </a:r>
            <a:r>
              <a:rPr lang="ru-RU" dirty="0" smtClean="0"/>
              <a:t> Это название элементы подгруппы получили благодаря легкости, с которой они реагируют со многими металлами, образуя соли.</a:t>
            </a:r>
            <a:endParaRPr lang="ru-RU" dirty="0"/>
          </a:p>
        </p:txBody>
      </p:sp>
      <p:pic>
        <p:nvPicPr>
          <p:cNvPr id="4" name="Рисунок 3" descr="0ca76da3174fc5caa6fee27010456b7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487701"/>
            <a:ext cx="3386142" cy="23702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Хлор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500726"/>
          </a:xfrm>
        </p:spPr>
        <p:txBody>
          <a:bodyPr>
            <a:normAutofit/>
          </a:bodyPr>
          <a:lstStyle/>
          <a:p>
            <a:r>
              <a:rPr lang="ru-RU" sz="2400" u="sng" dirty="0" smtClean="0"/>
              <a:t>Хлор был открыт шведским химиком </a:t>
            </a:r>
            <a:endParaRPr lang="ru-RU" sz="2400" u="sng" dirty="0" smtClean="0"/>
          </a:p>
          <a:p>
            <a:pPr>
              <a:buNone/>
            </a:pPr>
            <a:r>
              <a:rPr lang="ru-RU" sz="2400" u="sng" dirty="0" smtClean="0"/>
              <a:t>К</a:t>
            </a:r>
            <a:r>
              <a:rPr lang="ru-RU" sz="2400" u="sng" dirty="0" smtClean="0"/>
              <a:t>. В. </a:t>
            </a:r>
            <a:r>
              <a:rPr lang="ru-RU" sz="2400" u="sng" dirty="0" err="1" smtClean="0"/>
              <a:t>Шееле</a:t>
            </a:r>
            <a:r>
              <a:rPr lang="ru-RU" sz="2400" u="sng" dirty="0" smtClean="0"/>
              <a:t> в 1774 г.</a:t>
            </a:r>
          </a:p>
          <a:p>
            <a:pPr>
              <a:buNone/>
            </a:pPr>
            <a:r>
              <a:rPr lang="ru-RU" sz="2400" b="1" dirty="0" smtClean="0"/>
              <a:t>                                        Нахождение в природе.</a:t>
            </a: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Из-за высокой активности  хлор в свободном состоянии в природе не встречается. Широко известны его природные соединения — хлориды щелочных и щелочноземельных металлов, наиболее распространенными из которых являются каменная (поваренная) соль NаС1, сильвинит — смесь хлоридов калия и натрия — и карналлит КС1·МgC1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·6Н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О. Как примеси к названным минералам встречаются хлориды других металлов. Значительное количество хлоридов различиях металлов содержится в морской воде.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 descr="imgpreview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214290"/>
            <a:ext cx="2504521" cy="17859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28926" y="267494"/>
            <a:ext cx="5757874" cy="946928"/>
          </a:xfrm>
        </p:spPr>
        <p:txBody>
          <a:bodyPr/>
          <a:lstStyle/>
          <a:p>
            <a:r>
              <a:rPr lang="ru-RU" dirty="0" smtClean="0"/>
              <a:t>Хлор в медицине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smtClean="0"/>
              <a:t>                         </a:t>
            </a:r>
            <a:endParaRPr lang="ru-RU" sz="280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357298"/>
            <a:ext cx="83582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u="sng" dirty="0" smtClean="0"/>
          </a:p>
          <a:p>
            <a:r>
              <a:rPr lang="ru-RU" sz="2000" u="sng" dirty="0" smtClean="0"/>
              <a:t>Хлор </a:t>
            </a:r>
            <a:r>
              <a:rPr lang="ru-RU" sz="2000" u="sng" dirty="0" smtClean="0"/>
              <a:t>применяли для обеззараживания воды и многих других целей. </a:t>
            </a:r>
            <a:r>
              <a:rPr lang="ru-RU" sz="2000" dirty="0" smtClean="0"/>
              <a:t>Хлор - один из основных элементов водно-солевого обмена животных и человека, определяющего физико-химические процессы в тканях организма. Хлор присутствует во всех органах и тканях, участвует в обмене веществ, входит в состав биологически активных соединений организма и является незаменимым химическим элементом</a:t>
            </a:r>
            <a:r>
              <a:rPr lang="ru-RU" sz="2000" u="sng" dirty="0" smtClean="0"/>
              <a:t>. Хлор, являясь важнейшим анионом, поддерживает осмотическое давление и кислотно-щелочное состояние</a:t>
            </a:r>
            <a:r>
              <a:rPr lang="ru-RU" sz="2000" dirty="0" smtClean="0"/>
              <a:t>. Действует в виде соединений с калием и натрием</a:t>
            </a:r>
            <a:r>
              <a:rPr lang="ru-RU" sz="2000" u="sng" dirty="0" smtClean="0"/>
              <a:t>. Способствует выведению шлаков из организма, улучшая функцию </a:t>
            </a:r>
            <a:r>
              <a:rPr lang="ru-RU" sz="2000" u="sng" dirty="0" smtClean="0">
                <a:hlinkClick r:id="rId2"/>
              </a:rPr>
              <a:t>печени</a:t>
            </a:r>
            <a:r>
              <a:rPr lang="ru-RU" sz="2000" dirty="0" smtClean="0"/>
              <a:t>. Норма потребления не установлена, но если вы в день потребляете среднее количество соли, то вы получаете достаточно хлора. Важнейшее химическое соединение хлора - поваренная соль.</a:t>
            </a:r>
            <a:endParaRPr lang="ru-RU" sz="2000" dirty="0"/>
          </a:p>
        </p:txBody>
      </p:sp>
      <p:pic>
        <p:nvPicPr>
          <p:cNvPr id="6" name="Рисунок 5" descr="imgpre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14546" cy="16430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 </a:t>
            </a:r>
            <a:r>
              <a:rPr lang="ru-RU" b="1" dirty="0" smtClean="0"/>
              <a:t>Получение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57216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лабораторных условиях хлор получают действием концентрированной соляной кислоты на различные окислители, например диоксид марганца (при нагревании), перманганат калия или бертолетову соль:</a:t>
            </a:r>
          </a:p>
          <a:p>
            <a:pPr>
              <a:buNone/>
            </a:pPr>
            <a:r>
              <a:rPr lang="ru-RU" sz="2800" dirty="0" smtClean="0"/>
              <a:t>МпО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+ 4 </a:t>
            </a:r>
            <a:r>
              <a:rPr lang="ru-RU" sz="2800" dirty="0" err="1" smtClean="0"/>
              <a:t>НСl</a:t>
            </a:r>
            <a:r>
              <a:rPr lang="ru-RU" sz="2800" dirty="0" smtClean="0"/>
              <a:t> = МпС1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С1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+ 2 Н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О</a:t>
            </a:r>
          </a:p>
          <a:p>
            <a:pPr>
              <a:buNone/>
            </a:pPr>
            <a:r>
              <a:rPr lang="ru-RU" sz="2800" dirty="0" smtClean="0"/>
              <a:t>2КМпО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 + 16 </a:t>
            </a:r>
            <a:r>
              <a:rPr lang="ru-RU" sz="2800" dirty="0" err="1" smtClean="0"/>
              <a:t>НСl</a:t>
            </a:r>
            <a:r>
              <a:rPr lang="ru-RU" sz="2800" dirty="0" smtClean="0"/>
              <a:t> = 2 КС1 + 2 МnС1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+ 5 С1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+ 8 Н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О</a:t>
            </a:r>
          </a:p>
          <a:p>
            <a:pPr>
              <a:buNone/>
            </a:pPr>
            <a:r>
              <a:rPr lang="ru-RU" sz="2800" dirty="0" smtClean="0"/>
              <a:t>КС1O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 + 6 </a:t>
            </a:r>
            <a:r>
              <a:rPr lang="ru-RU" sz="2800" dirty="0" err="1" smtClean="0"/>
              <a:t>НСl</a:t>
            </a:r>
            <a:r>
              <a:rPr lang="ru-RU" sz="2800" dirty="0" smtClean="0"/>
              <a:t> = КС1 + 3 С1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 + 3 Н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О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g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4786322"/>
            <a:ext cx="1895475" cy="19145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678661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Бром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929718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u="sng" dirty="0" smtClean="0"/>
              <a:t>Бром был открыт в 1826 г. </a:t>
            </a:r>
            <a:endParaRPr lang="ru-RU" sz="2400" u="sng" dirty="0" smtClean="0"/>
          </a:p>
          <a:p>
            <a:pPr>
              <a:buNone/>
            </a:pPr>
            <a:r>
              <a:rPr lang="ru-RU" sz="2400" u="sng" dirty="0" smtClean="0"/>
              <a:t>французским </a:t>
            </a:r>
            <a:r>
              <a:rPr lang="ru-RU" sz="2400" u="sng" dirty="0" smtClean="0"/>
              <a:t>химиком А. Ж. </a:t>
            </a:r>
            <a:r>
              <a:rPr lang="ru-RU" sz="2400" u="sng" dirty="0" err="1" smtClean="0"/>
              <a:t>Баларом</a:t>
            </a:r>
            <a:r>
              <a:rPr lang="ru-RU" sz="2400" u="sng" dirty="0" smtClean="0"/>
              <a:t>.</a:t>
            </a:r>
          </a:p>
          <a:p>
            <a:pPr>
              <a:buNone/>
            </a:pPr>
            <a:r>
              <a:rPr lang="ru-RU" b="1" dirty="0" smtClean="0"/>
              <a:t>                       </a:t>
            </a:r>
            <a:r>
              <a:rPr lang="ru-RU" sz="2800" b="1" dirty="0" smtClean="0"/>
              <a:t>Нахождение в природе</a:t>
            </a:r>
            <a:r>
              <a:rPr lang="ru-RU" sz="2800" dirty="0" smtClean="0"/>
              <a:t>. </a:t>
            </a:r>
          </a:p>
          <a:p>
            <a:pPr>
              <a:buNone/>
            </a:pPr>
            <a:r>
              <a:rPr lang="ru-RU" sz="2800" dirty="0" smtClean="0"/>
              <a:t>В свободном состоянии бром в природе не встречается. Он не образует также самостоятельных минералов, а его соединения (в большинстве случаев со щелочными металлами) являются примесями хлорсодержащих минералов, таких, как каменная соль, сильвинит и </a:t>
            </a:r>
            <a:r>
              <a:rPr lang="ru-RU" sz="2800" dirty="0" err="1" smtClean="0"/>
              <a:t>карналит</a:t>
            </a:r>
            <a:r>
              <a:rPr lang="ru-RU" sz="2800" dirty="0" smtClean="0"/>
              <a:t>. Соединения брома встречаются также в водах некоторых озер и буровых скважин.</a:t>
            </a:r>
          </a:p>
          <a:p>
            <a:endParaRPr lang="ru-RU" dirty="0"/>
          </a:p>
        </p:txBody>
      </p:sp>
      <p:pic>
        <p:nvPicPr>
          <p:cNvPr id="4" name="Рисунок 3" descr="B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1"/>
            <a:ext cx="2571736" cy="15001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Физические свойства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286412"/>
          </a:xfrm>
        </p:spPr>
        <p:txBody>
          <a:bodyPr/>
          <a:lstStyle/>
          <a:p>
            <a:r>
              <a:rPr lang="ru-RU" sz="2800" b="1" dirty="0" smtClean="0"/>
              <a:t>Бром </a:t>
            </a:r>
            <a:r>
              <a:rPr lang="ru-RU" sz="2800" dirty="0" smtClean="0"/>
              <a:t>— легколетучая красно-бурая жидкость с неприятным, удушливым запахом. Кипит при 58,8 °С и затвердевает при  -7,3 °С. В 1 л воды при 20°С растворяется 35 г брома.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u="sng" dirty="0" smtClean="0"/>
              <a:t>В органических растворителях бром растворяется значительно лучше.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B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4572008"/>
            <a:ext cx="3701722" cy="2115490"/>
          </a:xfrm>
          <a:prstGeom prst="rect">
            <a:avLst/>
          </a:prstGeom>
        </p:spPr>
      </p:pic>
      <p:pic>
        <p:nvPicPr>
          <p:cNvPr id="5" name="Рисунок 4" descr="tale-m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643446"/>
            <a:ext cx="2500330" cy="19922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Препараты брома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7429520" cy="557216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Бромиды</a:t>
            </a:r>
            <a:r>
              <a:rPr lang="ru-RU" dirty="0" smtClean="0"/>
              <a:t> (</a:t>
            </a:r>
            <a:r>
              <a:rPr lang="ru-RU" i="1" dirty="0" err="1" smtClean="0"/>
              <a:t>bromida</a:t>
            </a:r>
            <a:r>
              <a:rPr lang="ru-RU" dirty="0" smtClean="0"/>
              <a:t>) — лекарственные средства, содержащие бром и его соединения и оказывающие седативное действие.</a:t>
            </a:r>
          </a:p>
          <a:p>
            <a:pPr>
              <a:buNone/>
            </a:pPr>
            <a:r>
              <a:rPr lang="ru-RU" dirty="0" smtClean="0">
                <a:hlinkClick r:id="rId2" tooltip="Аммония бромид"/>
              </a:rPr>
              <a:t>Аммония бромид</a:t>
            </a:r>
            <a:r>
              <a:rPr lang="ru-RU" dirty="0" smtClean="0"/>
              <a:t> — бесцветные кристаллы, применяется редко, так как раздражает слизистые оболочки.</a:t>
            </a:r>
          </a:p>
          <a:p>
            <a:pPr>
              <a:buNone/>
            </a:pPr>
            <a:r>
              <a:rPr lang="ru-RU" dirty="0" smtClean="0">
                <a:hlinkClick r:id="rId3" tooltip="Калия бромид"/>
              </a:rPr>
              <a:t>Калия бромид</a:t>
            </a:r>
            <a:r>
              <a:rPr lang="ru-RU" dirty="0" smtClean="0"/>
              <a:t> — бесцветные или белые блестящие кристаллы, применяется по тем же показаниям, что и другие соли брома, препарату свойственно вызывать незначительное замедление сердечного ритма.</a:t>
            </a:r>
          </a:p>
          <a:p>
            <a:pPr>
              <a:buNone/>
            </a:pPr>
            <a:r>
              <a:rPr lang="ru-RU" dirty="0" smtClean="0">
                <a:hlinkClick r:id="rId4" tooltip="Натрия бромид"/>
              </a:rPr>
              <a:t>Натрия бромид</a:t>
            </a:r>
            <a:r>
              <a:rPr lang="ru-RU" dirty="0" smtClean="0"/>
              <a:t> — белый кристаллический порошок солёного вкуса, назначается внутрь в порошках,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таблетках</a:t>
            </a:r>
            <a:r>
              <a:rPr lang="ru-RU" dirty="0" smtClean="0"/>
              <a:t>, растворах. Менее других бромидов раздражает слизистую оболочку желудка, часто комбинируется с другими седативными лекарственными препаратами.</a:t>
            </a:r>
          </a:p>
          <a:p>
            <a:pPr>
              <a:buNone/>
            </a:pPr>
            <a:r>
              <a:rPr lang="ru-RU" dirty="0" err="1" smtClean="0">
                <a:hlinkClick r:id="rId5" tooltip="Бромоформ"/>
              </a:rPr>
              <a:t>Бромоформ</a:t>
            </a:r>
            <a:r>
              <a:rPr lang="ru-RU" dirty="0" smtClean="0"/>
              <a:t> — сладковатая летучая жидкость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сладковатого </a:t>
            </a:r>
            <a:r>
              <a:rPr lang="ru-RU" dirty="0" smtClean="0"/>
              <a:t>вкуса мало растворимая в воде, хорошо растворяется в эфире и этиловом спирте.</a:t>
            </a:r>
          </a:p>
          <a:p>
            <a:endParaRPr lang="ru-RU" dirty="0"/>
          </a:p>
        </p:txBody>
      </p:sp>
      <p:pic>
        <p:nvPicPr>
          <p:cNvPr id="4" name="Рисунок 3" descr="imgpreview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1873" y="3500438"/>
            <a:ext cx="1762127" cy="335756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212</TotalTime>
  <Words>1029</Words>
  <PresentationFormat>Экран (4:3)</PresentationFormat>
  <Paragraphs>103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Яркая</vt:lpstr>
      <vt:lpstr>Галогены VII группы.  Биологическая роль и применение в медицине </vt:lpstr>
      <vt:lpstr>Общая характеристика элементов VII группы </vt:lpstr>
      <vt:lpstr>Слайд 3</vt:lpstr>
      <vt:lpstr>Хлор</vt:lpstr>
      <vt:lpstr>Хлор в медицине </vt:lpstr>
      <vt:lpstr>  Получение</vt:lpstr>
      <vt:lpstr>Бром</vt:lpstr>
      <vt:lpstr>Физические свойства</vt:lpstr>
      <vt:lpstr>Препараты брома </vt:lpstr>
      <vt:lpstr>Бром в медицине </vt:lpstr>
      <vt:lpstr>Получение.</vt:lpstr>
      <vt:lpstr>Применение.</vt:lpstr>
      <vt:lpstr>Йод</vt:lpstr>
      <vt:lpstr>Йод в медицине</vt:lpstr>
      <vt:lpstr>Препараты, содержащие йод, обладают различными свойствами.</vt:lpstr>
      <vt:lpstr>Слайд 16</vt:lpstr>
      <vt:lpstr>Получение.</vt:lpstr>
      <vt:lpstr>Фтор</vt:lpstr>
      <vt:lpstr>Фтор в медицине </vt:lpstr>
      <vt:lpstr>Слайд 20</vt:lpstr>
      <vt:lpstr>Галогены  применение в медицине</vt:lpstr>
      <vt:lpstr>Фторид натрия NaF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Галогены VII группы.  Биологическая роль и применение в медицине </dc:title>
  <dc:creator>Compaq</dc:creator>
  <cp:lastModifiedBy>Compaq</cp:lastModifiedBy>
  <cp:revision>24</cp:revision>
  <dcterms:created xsi:type="dcterms:W3CDTF">2015-10-12T15:04:16Z</dcterms:created>
  <dcterms:modified xsi:type="dcterms:W3CDTF">2015-10-16T16:42:03Z</dcterms:modified>
</cp:coreProperties>
</file>