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9197-009D-4F07-9739-16A91BFF9AD8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883DB-3983-4415-94D1-397778295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071546"/>
            <a:ext cx="6572296" cy="358573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Segoe Script" pitchFamily="34" charset="0"/>
              </a:rPr>
              <a:t>Использование лингводидактических тестов при обучении иностранному языку.</a:t>
            </a:r>
            <a:endParaRPr lang="ru-RU" b="1" dirty="0">
              <a:solidFill>
                <a:srgbClr val="00330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urface_light_texture_background_35125_1920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3894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r>
              <a:rPr lang="ru-RU" sz="1600" b="1" i="1" u="sng" dirty="0" smtClean="0">
                <a:solidFill>
                  <a:schemeClr val="accent1"/>
                </a:solidFill>
                <a:latin typeface="Century" pitchFamily="18" charset="0"/>
              </a:rPr>
              <a:t>И. </a:t>
            </a:r>
            <a:r>
              <a:rPr lang="ru-RU" sz="1600" b="1" i="1" u="sng" dirty="0" err="1" smtClean="0">
                <a:solidFill>
                  <a:schemeClr val="accent1"/>
                </a:solidFill>
                <a:latin typeface="Century" pitchFamily="18" charset="0"/>
              </a:rPr>
              <a:t>Воскерьян</a:t>
            </a:r>
            <a:r>
              <a:rPr lang="ru-RU" sz="1600" b="1" i="1" u="sng" dirty="0" smtClean="0">
                <a:solidFill>
                  <a:schemeClr val="accent1"/>
                </a:solidFill>
                <a:latin typeface="Century" pitchFamily="18" charset="0"/>
              </a:rPr>
              <a:t> </a:t>
            </a:r>
            <a:r>
              <a:rPr lang="ru-RU" sz="1600" b="1" dirty="0" smtClean="0">
                <a:latin typeface="Century" pitchFamily="18" charset="0"/>
              </a:rPr>
              <a:t>: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«тест — это кратковременное, технически просто обставленное испытание, проводимое в равных для всех условиях и имеющее вид такого задания, решение которого поддается количественному учету и служит показателем степени развития к данному моменту известной функции у данного испытуемого»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itchFamily="18" charset="0"/>
              </a:rPr>
              <a:t>И. А. </a:t>
            </a:r>
            <a:r>
              <a:rPr lang="ru-RU" sz="1600" b="1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itchFamily="18" charset="0"/>
              </a:rPr>
              <a:t>Цаттурова</a:t>
            </a:r>
            <a:r>
              <a:rPr lang="ru-RU" sz="16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itchFamily="18" charset="0"/>
              </a:rPr>
              <a:t>: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«тест — это централизованный, формализованный письменный контроль, который дает возможность определить основные параметры качественного и количественного состояния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обученности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учащихся на каждом этапе обучения»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itchFamily="18" charset="0"/>
              </a:rPr>
              <a:t>Э. А. </a:t>
            </a:r>
            <a:r>
              <a:rPr lang="ru-RU" sz="1600" b="1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itchFamily="18" charset="0"/>
              </a:rPr>
              <a:t>Штульман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itchFamily="18" charset="0"/>
              </a:rPr>
              <a:t>: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«методический тест — это контрольное задание (задания), проводимое в равных для всех условиях, длительность и характер которого строго соотнесены с объективными факторами и результаты выполнения которого подвергаются количественной оценке, являясь показателем определенных итогов учебного процесса к моменту данного теста»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itchFamily="18" charset="0"/>
              </a:rPr>
              <a:t>И. А. </a:t>
            </a:r>
            <a:r>
              <a:rPr lang="ru-RU" sz="1600" b="1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itchFamily="18" charset="0"/>
              </a:rPr>
              <a:t>Рапопорт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«тест — это самым тщательным образом подготовленная в соответствие с определенными разработанными правилами, прошедшая предварительную экспериментальную проверку и специальную процедуру для ее улучшения, имеющая достаточные характеристики своей эффективности совокупность вопросов и заданий, предъявляемых испытуемым целью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квазиметрического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выявления социальных, психических и психофизиологических характеристик его личности, отличающаяся формализацией ответов испытуемых, выделением в них части, несущей наибольшую информационную нагрузку, что ускоряет, облегчает и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объективизирует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их последующий анализ, обработку и интерпретацию»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urface_light_texture_background_35125_1920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552" y="370112"/>
            <a:ext cx="7200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Преимущества тестового контроля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Снятие затруднений интеллектуального характера;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Быстрота осуществления контроля;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Систематизация среза знаний;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Высокая точность оценки (оценивание чаще всего проводится по баллам);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Гибкость;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urface_light_texture_background_35125_1920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980728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Лингводидактический тест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–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это подготовленный в соответствие с определенными требованиями комплекс заданий, прошедший предварительное апробирование с целью определения его показателей качества и позволяющий выявить у тестируемых степень их языковой (лингвистической) и (или) речевой (коммуникативной компетенции), и результаты которого поддаются определенной оценке по ранее установленным критериям 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urface_light_texture_background_35125_1920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Классификация  тестов</a:t>
            </a:r>
          </a:p>
          <a:p>
            <a:pPr lvl="0">
              <a:buBlip>
                <a:blip r:embed="rId3"/>
              </a:buBlip>
            </a:pP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Перекрестный выбор (</a:t>
            </a:r>
            <a:r>
              <a:rPr lang="ru-RU" b="1" i="1" u="sng" dirty="0" err="1" smtClean="0">
                <a:solidFill>
                  <a:schemeClr val="accent2"/>
                </a:solidFill>
                <a:latin typeface="Century" pitchFamily="18" charset="0"/>
              </a:rPr>
              <a:t>matching</a:t>
            </a: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)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 подбор пар из двух блоков по тем или иным признакам;</a:t>
            </a:r>
          </a:p>
          <a:p>
            <a:pPr lvl="0">
              <a:buBlip>
                <a:blip r:embed="rId3"/>
              </a:buBlip>
            </a:pP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Альтернативный выбор (</a:t>
            </a:r>
            <a:r>
              <a:rPr lang="ru-RU" b="1" i="1" u="sng" dirty="0" err="1" smtClean="0">
                <a:solidFill>
                  <a:schemeClr val="accent2"/>
                </a:solidFill>
                <a:latin typeface="Century" pitchFamily="18" charset="0"/>
              </a:rPr>
              <a:t>true-false</a:t>
            </a: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)</a:t>
            </a:r>
          </a:p>
          <a:p>
            <a:pPr lvl="0">
              <a:buBlip>
                <a:blip r:embed="rId3"/>
              </a:buBlip>
            </a:pP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Множественный выбор (</a:t>
            </a:r>
            <a:r>
              <a:rPr lang="ru-RU" b="1" i="1" u="sng" dirty="0" err="1" smtClean="0">
                <a:solidFill>
                  <a:schemeClr val="accent2"/>
                </a:solidFill>
                <a:latin typeface="Century" pitchFamily="18" charset="0"/>
              </a:rPr>
              <a:t>multiple</a:t>
            </a: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 </a:t>
            </a:r>
            <a:r>
              <a:rPr lang="ru-RU" b="1" i="1" u="sng" dirty="0" err="1" smtClean="0">
                <a:solidFill>
                  <a:schemeClr val="accent2"/>
                </a:solidFill>
                <a:latin typeface="Century" pitchFamily="18" charset="0"/>
              </a:rPr>
              <a:t>choice</a:t>
            </a: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)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выбор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правильного ответа из трех и более вариантов;</a:t>
            </a:r>
          </a:p>
          <a:p>
            <a:pPr lvl="0">
              <a:buBlip>
                <a:blip r:embed="rId3"/>
              </a:buBlip>
            </a:pP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Упорядочение (</a:t>
            </a:r>
            <a:r>
              <a:rPr lang="ru-RU" b="1" i="1" u="sng" dirty="0" err="1" smtClean="0">
                <a:solidFill>
                  <a:schemeClr val="accent2"/>
                </a:solidFill>
                <a:latin typeface="Century" pitchFamily="18" charset="0"/>
              </a:rPr>
              <a:t>rearrangement</a:t>
            </a: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)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умение составить связный текст из отдельных частей или предложения из данных слов;</a:t>
            </a:r>
          </a:p>
          <a:p>
            <a:pPr lvl="0">
              <a:buBlip>
                <a:blip r:embed="rId3"/>
              </a:buBlip>
            </a:pP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Завершение (</a:t>
            </a:r>
            <a:r>
              <a:rPr lang="ru-RU" b="1" i="1" u="sng" dirty="0" err="1" smtClean="0">
                <a:solidFill>
                  <a:schemeClr val="accent2"/>
                </a:solidFill>
                <a:latin typeface="Century" pitchFamily="18" charset="0"/>
              </a:rPr>
              <a:t>completion</a:t>
            </a: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)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 требует самостоятельно закончить предложение, руководствуясь смыслом;</a:t>
            </a:r>
          </a:p>
          <a:p>
            <a:pPr lvl="0">
              <a:buBlip>
                <a:blip r:embed="rId3"/>
              </a:buBlip>
            </a:pP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Подстановка (</a:t>
            </a:r>
            <a:r>
              <a:rPr lang="ru-RU" b="1" i="1" u="sng" dirty="0" err="1" smtClean="0">
                <a:solidFill>
                  <a:schemeClr val="accent2"/>
                </a:solidFill>
                <a:latin typeface="Century" pitchFamily="18" charset="0"/>
              </a:rPr>
              <a:t>substitution</a:t>
            </a: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)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 изменение формы слова или структуры предложения в целом;</a:t>
            </a:r>
          </a:p>
          <a:p>
            <a:pPr lvl="0">
              <a:buBlip>
                <a:blip r:embed="rId3"/>
              </a:buBlip>
            </a:pP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Трансформация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изменение предложения согласно образцу;</a:t>
            </a:r>
          </a:p>
          <a:p>
            <a:pPr lvl="0">
              <a:buBlip>
                <a:blip r:embed="rId3"/>
              </a:buBlip>
            </a:pP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Внутриязыковое перефразирование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передача своими словами содержания текста;</a:t>
            </a:r>
          </a:p>
          <a:p>
            <a:pPr lvl="0">
              <a:buBlip>
                <a:blip r:embed="rId3"/>
              </a:buBlip>
            </a:pP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Межъязыковое перефразирование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предполагает умение учащихся найти эквивалентную форму для передачи содержания текста, выраженного средствами изучаемого языка.</a:t>
            </a:r>
          </a:p>
          <a:p>
            <a:pPr lvl="0">
              <a:buBlip>
                <a:blip r:embed="rId3"/>
              </a:buBlip>
            </a:pPr>
            <a:r>
              <a:rPr lang="ru-RU" b="1" i="1" u="sng" dirty="0" err="1" smtClean="0">
                <a:solidFill>
                  <a:schemeClr val="accent2"/>
                </a:solidFill>
                <a:latin typeface="Century" pitchFamily="18" charset="0"/>
              </a:rPr>
              <a:t>Клоуз-тесты</a:t>
            </a: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 (</a:t>
            </a:r>
            <a:r>
              <a:rPr lang="ru-RU" b="1" i="1" u="sng" dirty="0" err="1" smtClean="0">
                <a:solidFill>
                  <a:schemeClr val="accent2"/>
                </a:solidFill>
                <a:latin typeface="Century" pitchFamily="18" charset="0"/>
              </a:rPr>
              <a:t>clo</a:t>
            </a:r>
            <a:r>
              <a:rPr lang="en-US" b="1" i="1" u="sng" dirty="0" smtClean="0">
                <a:solidFill>
                  <a:schemeClr val="accent2"/>
                </a:solidFill>
                <a:latin typeface="Century" pitchFamily="18" charset="0"/>
              </a:rPr>
              <a:t>s</a:t>
            </a:r>
            <a:r>
              <a:rPr lang="ru-RU" b="1" i="1" u="sng" dirty="0" err="1" smtClean="0">
                <a:solidFill>
                  <a:schemeClr val="accent2"/>
                </a:solidFill>
                <a:latin typeface="Century" pitchFamily="18" charset="0"/>
              </a:rPr>
              <a:t>e</a:t>
            </a: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 </a:t>
            </a:r>
            <a:r>
              <a:rPr lang="ru-RU" b="1" i="1" u="sng" dirty="0" err="1" smtClean="0">
                <a:solidFill>
                  <a:schemeClr val="accent2"/>
                </a:solidFill>
                <a:latin typeface="Century" pitchFamily="18" charset="0"/>
              </a:rPr>
              <a:t>test</a:t>
            </a:r>
            <a:r>
              <a:rPr lang="ru-RU" b="1" i="1" u="sng" dirty="0" smtClean="0">
                <a:solidFill>
                  <a:schemeClr val="accent2"/>
                </a:solidFill>
                <a:latin typeface="Century" pitchFamily="18" charset="0"/>
              </a:rPr>
              <a:t>)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предполагает восстановление пропущенных слов в тексте. С его помощью проверяют общий уровень владения языком.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urface_light_texture_background_35125_1920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35283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Перекрестный выбор:</a:t>
            </a:r>
          </a:p>
          <a:p>
            <a:r>
              <a:rPr lang="ru-RU" sz="1600" u="sng" dirty="0" smtClean="0">
                <a:latin typeface="Arial Black" pitchFamily="34" charset="0"/>
              </a:rPr>
              <a:t>Спиши, соедини слово и его транскрипцию.</a:t>
            </a:r>
          </a:p>
          <a:p>
            <a:pPr marL="342900" indent="-342900"/>
            <a:r>
              <a:rPr lang="en-US" sz="1600" dirty="0" smtClean="0">
                <a:latin typeface="Arial Black" pitchFamily="34" charset="0"/>
              </a:rPr>
              <a:t>Mug                   [</a:t>
            </a:r>
            <a:r>
              <a:rPr lang="en-US" sz="1600" dirty="0" err="1" smtClean="0">
                <a:latin typeface="Arial Black" pitchFamily="34" charset="0"/>
              </a:rPr>
              <a:t>hʌt</a:t>
            </a:r>
            <a:r>
              <a:rPr lang="en-US" sz="1600" dirty="0" smtClean="0">
                <a:latin typeface="Arial Black" pitchFamily="34" charset="0"/>
              </a:rPr>
              <a:t>]</a:t>
            </a:r>
          </a:p>
          <a:p>
            <a:pPr marL="342900" indent="-342900"/>
            <a:r>
              <a:rPr lang="en-US" sz="1600" dirty="0" smtClean="0">
                <a:latin typeface="Arial Black" pitchFamily="34" charset="0"/>
              </a:rPr>
              <a:t>Hut                     [</a:t>
            </a:r>
            <a:r>
              <a:rPr lang="en-US" sz="1600" dirty="0" err="1" smtClean="0">
                <a:latin typeface="Arial Black" pitchFamily="34" charset="0"/>
              </a:rPr>
              <a:t>hæpi</a:t>
            </a:r>
            <a:r>
              <a:rPr lang="en-US" sz="1600" dirty="0" smtClean="0">
                <a:latin typeface="Arial Black" pitchFamily="34" charset="0"/>
              </a:rPr>
              <a:t>]</a:t>
            </a:r>
          </a:p>
          <a:p>
            <a:pPr marL="342900" indent="-342900"/>
            <a:r>
              <a:rPr lang="en-US" sz="1600" dirty="0" smtClean="0">
                <a:latin typeface="Arial Black" pitchFamily="34" charset="0"/>
              </a:rPr>
              <a:t>Empty                 [</a:t>
            </a:r>
            <a:r>
              <a:rPr lang="en-US" sz="1600" dirty="0" err="1" smtClean="0">
                <a:latin typeface="Arial Black" pitchFamily="34" charset="0"/>
              </a:rPr>
              <a:t>mʌɡ</a:t>
            </a:r>
            <a:r>
              <a:rPr lang="en-US" sz="1600" dirty="0" smtClean="0">
                <a:latin typeface="Arial Black" pitchFamily="34" charset="0"/>
              </a:rPr>
              <a:t>]</a:t>
            </a:r>
          </a:p>
          <a:p>
            <a:pPr marL="342900" indent="-342900"/>
            <a:r>
              <a:rPr lang="en-US" sz="1600" dirty="0" smtClean="0">
                <a:latin typeface="Arial Black" pitchFamily="34" charset="0"/>
              </a:rPr>
              <a:t>Happy                 [</a:t>
            </a:r>
            <a:r>
              <a:rPr lang="en-US" sz="1600" dirty="0" err="1" smtClean="0">
                <a:latin typeface="Arial Black" pitchFamily="34" charset="0"/>
              </a:rPr>
              <a:t>empti</a:t>
            </a:r>
            <a:r>
              <a:rPr lang="en-US" sz="1600" dirty="0" smtClean="0">
                <a:latin typeface="Arial Black" pitchFamily="34" charset="0"/>
              </a:rPr>
              <a:t>]</a:t>
            </a:r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404664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Упорядочение: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it , big, is, a ,mug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mum, at, is, desk, 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his, not, a, in, is, pet, hut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in, is, a, bus, man, a, not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is, it, good, a, net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  <a:p>
            <a:endParaRPr lang="ru-RU" sz="2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852937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Трансформация:</a:t>
            </a:r>
          </a:p>
          <a:p>
            <a:r>
              <a:rPr lang="ru-RU" u="sng" dirty="0" smtClean="0">
                <a:latin typeface="Arial Black" pitchFamily="34" charset="0"/>
              </a:rPr>
              <a:t>Сделай предложения отрицательными и вопросительными.</a:t>
            </a:r>
            <a:endParaRPr lang="ru-RU" dirty="0" smtClean="0">
              <a:latin typeface="Arial Black" pitchFamily="34" charset="0"/>
            </a:endParaRPr>
          </a:p>
          <a:p>
            <a:r>
              <a:rPr lang="ru-RU" u="sng" dirty="0" smtClean="0">
                <a:latin typeface="Arial Black" pitchFamily="34" charset="0"/>
              </a:rPr>
              <a:t>Образец</a:t>
            </a:r>
            <a:r>
              <a:rPr lang="en-US" u="sng" dirty="0" smtClean="0">
                <a:latin typeface="Arial Black" pitchFamily="34" charset="0"/>
              </a:rPr>
              <a:t>: It is a cat.- Is it a cat? It is not a cat.</a:t>
            </a:r>
            <a:endParaRPr lang="ru-RU" dirty="0" smtClean="0">
              <a:latin typeface="Arial Black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Arial Black" pitchFamily="34" charset="0"/>
              </a:rPr>
              <a:t>It is a big truck.</a:t>
            </a:r>
            <a:endParaRPr lang="ru-RU" dirty="0" smtClean="0">
              <a:latin typeface="Arial Black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Arial Black" pitchFamily="34" charset="0"/>
              </a:rPr>
              <a:t>This is a black rabbit.</a:t>
            </a:r>
            <a:endParaRPr lang="ru-RU" dirty="0" smtClean="0">
              <a:latin typeface="Arial Black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Arial Black" pitchFamily="34" charset="0"/>
              </a:rPr>
              <a:t>This is a good sock.</a:t>
            </a:r>
            <a:endParaRPr lang="ru-RU" dirty="0" smtClean="0">
              <a:latin typeface="Arial Black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Arial Black" pitchFamily="34" charset="0"/>
              </a:rPr>
              <a:t>It is a strict man.</a:t>
            </a:r>
            <a:endParaRPr lang="ru-RU" dirty="0" smtClean="0">
              <a:latin typeface="Arial Black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Arial Black" pitchFamily="34" charset="0"/>
              </a:rPr>
              <a:t>He is hungry  dad.</a:t>
            </a:r>
            <a:endParaRPr lang="ru-RU" dirty="0" smtClean="0">
              <a:latin typeface="Arial Black" pitchFamily="34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Segoe Script" pitchFamily="34" charset="0"/>
            </a:endParaRPr>
          </a:p>
          <a:p>
            <a:endParaRPr lang="ru-RU" sz="2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3717032"/>
            <a:ext cx="34563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Завершение:</a:t>
            </a:r>
          </a:p>
          <a:p>
            <a:r>
              <a:rPr lang="ru-RU" sz="1600" b="1" u="sng" dirty="0" smtClean="0">
                <a:latin typeface="Arial Black" pitchFamily="34" charset="0"/>
              </a:rPr>
              <a:t>Спиши вопросы. Допиши ответы на вопросы</a:t>
            </a:r>
            <a:endParaRPr lang="ru-RU" sz="1600" b="1" dirty="0" smtClean="0">
              <a:latin typeface="Arial Black" pitchFamily="34" charset="0"/>
            </a:endParaRPr>
          </a:p>
          <a:p>
            <a:pPr lvl="0"/>
            <a:r>
              <a:rPr lang="en-US" sz="1600" b="1" dirty="0" smtClean="0">
                <a:latin typeface="Arial Black" pitchFamily="34" charset="0"/>
              </a:rPr>
              <a:t>Is it a mug?- …,it is.</a:t>
            </a:r>
            <a:endParaRPr lang="ru-RU" sz="1600" b="1" dirty="0" smtClean="0">
              <a:latin typeface="Arial Black" pitchFamily="34" charset="0"/>
            </a:endParaRPr>
          </a:p>
          <a:p>
            <a:pPr lvl="0"/>
            <a:r>
              <a:rPr lang="en-US" sz="1600" b="1" dirty="0" smtClean="0">
                <a:latin typeface="Arial Black" pitchFamily="34" charset="0"/>
              </a:rPr>
              <a:t>Is it a carrot? –No, …</a:t>
            </a:r>
            <a:endParaRPr lang="ru-RU" sz="1600" b="1" dirty="0" smtClean="0">
              <a:latin typeface="Arial Black" pitchFamily="34" charset="0"/>
            </a:endParaRPr>
          </a:p>
          <a:p>
            <a:pPr lvl="0"/>
            <a:r>
              <a:rPr lang="en-US" sz="1600" b="1" dirty="0" smtClean="0">
                <a:latin typeface="Arial Black" pitchFamily="34" charset="0"/>
              </a:rPr>
              <a:t>Is it a granny?- … ,it is not</a:t>
            </a:r>
            <a:endParaRPr lang="ru-RU" sz="1600" b="1" dirty="0" smtClean="0">
              <a:latin typeface="Arial Black" pitchFamily="34" charset="0"/>
            </a:endParaRPr>
          </a:p>
          <a:p>
            <a:pPr lvl="0"/>
            <a:r>
              <a:rPr lang="en-US" sz="1600" b="1" dirty="0" smtClean="0">
                <a:latin typeface="Arial Black" pitchFamily="34" charset="0"/>
              </a:rPr>
              <a:t>Is it a room? – Yes, …</a:t>
            </a:r>
            <a:endParaRPr lang="ru-RU" sz="1600" b="1" dirty="0" smtClean="0">
              <a:latin typeface="Arial Black" pitchFamily="34" charset="0"/>
            </a:endParaRPr>
          </a:p>
          <a:p>
            <a:pPr lvl="0"/>
            <a:r>
              <a:rPr lang="en-US" sz="1600" b="1" dirty="0" smtClean="0">
                <a:latin typeface="Arial Black" pitchFamily="34" charset="0"/>
              </a:rPr>
              <a:t>Is it a rabbit?- No, …</a:t>
            </a:r>
            <a:endParaRPr lang="ru-RU" sz="1600" b="1" dirty="0" smtClean="0">
              <a:latin typeface="Arial Black" pitchFamily="34" charset="0"/>
            </a:endParaRPr>
          </a:p>
          <a:p>
            <a:endParaRPr lang="ru-RU" sz="2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urface_light_texture_background_35125_1920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9912" y="40466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u="sng" dirty="0" smtClean="0">
                <a:solidFill>
                  <a:srgbClr val="250E0D"/>
                </a:solidFill>
              </a:rPr>
              <a:t>Закончи </a:t>
            </a:r>
            <a:r>
              <a:rPr lang="ru-RU" sz="3200" b="1" u="sng" dirty="0">
                <a:solidFill>
                  <a:srgbClr val="250E0D"/>
                </a:solidFill>
              </a:rPr>
              <a:t>предложения по картинке</a:t>
            </a:r>
            <a:r>
              <a:rPr lang="en-US" sz="3200" b="1" u="sng" dirty="0">
                <a:solidFill>
                  <a:srgbClr val="250E0D"/>
                </a:solidFill>
              </a:rPr>
              <a:t>.</a:t>
            </a:r>
            <a:endParaRPr lang="ru-RU" sz="3200" b="1" dirty="0">
              <a:solidFill>
                <a:srgbClr val="250E0D"/>
              </a:solidFill>
            </a:endParaRPr>
          </a:p>
          <a:p>
            <a:r>
              <a:rPr lang="en-US" sz="3200" b="1" dirty="0">
                <a:solidFill>
                  <a:srgbClr val="250E0D"/>
                </a:solidFill>
                <a:latin typeface="Arial Rounded MT Bold" pitchFamily="34" charset="0"/>
              </a:rPr>
              <a:t>It is a - .</a:t>
            </a:r>
            <a:endParaRPr lang="ru-RU" sz="3200" b="1" dirty="0">
              <a:solidFill>
                <a:srgbClr val="250E0D"/>
              </a:solidFill>
            </a:endParaRPr>
          </a:p>
          <a:p>
            <a:r>
              <a:rPr lang="en-US" sz="3200" b="1" dirty="0">
                <a:solidFill>
                  <a:srgbClr val="250E0D"/>
                </a:solidFill>
                <a:latin typeface="Arial Rounded MT Bold" pitchFamily="34" charset="0"/>
              </a:rPr>
              <a:t>It is – a big - .</a:t>
            </a:r>
            <a:endParaRPr lang="ru-RU" sz="3200" b="1" dirty="0">
              <a:solidFill>
                <a:srgbClr val="250E0D"/>
              </a:solidFill>
            </a:endParaRPr>
          </a:p>
          <a:p>
            <a:r>
              <a:rPr lang="en-US" sz="3200" b="1" dirty="0">
                <a:solidFill>
                  <a:srgbClr val="250E0D"/>
                </a:solidFill>
                <a:latin typeface="Arial Rounded MT Bold" pitchFamily="34" charset="0"/>
              </a:rPr>
              <a:t>A dog – good.</a:t>
            </a:r>
            <a:endParaRPr lang="ru-RU" sz="3200" b="1" dirty="0">
              <a:solidFill>
                <a:srgbClr val="250E0D"/>
              </a:solidFill>
            </a:endParaRPr>
          </a:p>
          <a:p>
            <a:r>
              <a:rPr lang="en-US" sz="3200" b="1" dirty="0">
                <a:solidFill>
                  <a:srgbClr val="250E0D"/>
                </a:solidFill>
                <a:latin typeface="Arial Rounded MT Bold" pitchFamily="34" charset="0"/>
              </a:rPr>
              <a:t>A – is in a -.</a:t>
            </a:r>
            <a:endParaRPr lang="ru-RU" sz="3200" b="1" dirty="0">
              <a:solidFill>
                <a:srgbClr val="250E0D"/>
              </a:solidFill>
            </a:endParaRPr>
          </a:p>
          <a:p>
            <a:r>
              <a:rPr lang="en-US" sz="3200" b="1" dirty="0">
                <a:solidFill>
                  <a:srgbClr val="250E0D"/>
                </a:solidFill>
                <a:latin typeface="Arial Rounded MT Bold" pitchFamily="34" charset="0"/>
              </a:rPr>
              <a:t>A box is – wet.</a:t>
            </a:r>
            <a:endParaRPr lang="ru-RU" sz="3200" b="1" dirty="0">
              <a:solidFill>
                <a:srgbClr val="250E0D"/>
              </a:solidFill>
            </a:endParaRPr>
          </a:p>
        </p:txBody>
      </p:sp>
      <p:pic>
        <p:nvPicPr>
          <p:cNvPr id="4" name="Рисунок 3" descr="80694544_pekingi_koer.jpg"/>
          <p:cNvPicPr>
            <a:picLocks noChangeAspect="1"/>
          </p:cNvPicPr>
          <p:nvPr/>
        </p:nvPicPr>
        <p:blipFill>
          <a:blip r:embed="rId3" cstate="print"/>
          <a:srcRect t="21673"/>
          <a:stretch>
            <a:fillRect/>
          </a:stretch>
        </p:blipFill>
        <p:spPr>
          <a:xfrm>
            <a:off x="285720" y="2071678"/>
            <a:ext cx="3410063" cy="388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19675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Segoe Script" pitchFamily="34" charset="0"/>
              </a:rPr>
              <a:t>Клоуз-тест</a:t>
            </a:r>
            <a:endParaRPr lang="ru-RU" sz="32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2564904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Спасибо за внимание.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484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Использование лингводидактических тестов при обучении иностранному языку.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лингводидактических тестов при обучении иностранному языку.</dc:title>
  <dc:creator>DNS</dc:creator>
  <cp:lastModifiedBy>USER</cp:lastModifiedBy>
  <cp:revision>20</cp:revision>
  <dcterms:created xsi:type="dcterms:W3CDTF">2015-03-25T10:45:10Z</dcterms:created>
  <dcterms:modified xsi:type="dcterms:W3CDTF">2015-12-21T14:07:41Z</dcterms:modified>
</cp:coreProperties>
</file>