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6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500042"/>
            <a:ext cx="6743720" cy="350046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4071942"/>
            <a:ext cx="6000792" cy="22526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Подготовила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Старший воспитатель Белова Т.В.</a:t>
            </a:r>
          </a:p>
          <a:p>
            <a:r>
              <a:rPr lang="ru-RU" sz="2600" dirty="0" smtClean="0">
                <a:solidFill>
                  <a:srgbClr val="0070C0"/>
                </a:solidFill>
              </a:rPr>
              <a:t>МБДОУ «Детский сад «Аленка», </a:t>
            </a:r>
          </a:p>
          <a:p>
            <a:r>
              <a:rPr lang="ru-RU" sz="2600" dirty="0" smtClean="0">
                <a:solidFill>
                  <a:srgbClr val="0070C0"/>
                </a:solidFill>
              </a:rPr>
              <a:t>Тюльган, 2015г.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500042"/>
            <a:ext cx="6859011" cy="286232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Актуальность проблемы речевого развития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001420" y="274638"/>
            <a:ext cx="35719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00200"/>
            <a:ext cx="682944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«Речь – удивительно сильное средство, но нужно иметь много ума, чтобы пользоваться им»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Георг Вильгельм Фридрих Гегель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Пользователь\Pictures\YzgtNjdi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2071702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ФОТО\Емельянова  открытое\DSCN137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357562"/>
            <a:ext cx="214314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Пользователь\Pictures\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643050"/>
            <a:ext cx="214314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ФОТО\День театра\IMG_362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5214950"/>
            <a:ext cx="2143140" cy="143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729402" cy="15001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8000"/>
                </a:solidFill>
              </a:rPr>
              <a:t>Содержание </a:t>
            </a:r>
            <a:r>
              <a:rPr lang="ru-RU" sz="3600" b="1" dirty="0" err="1" smtClean="0">
                <a:solidFill>
                  <a:srgbClr val="008000"/>
                </a:solidFill>
              </a:rPr>
              <a:t>психолого</a:t>
            </a:r>
            <a:r>
              <a:rPr lang="ru-RU" sz="3600" b="1" dirty="0" smtClean="0">
                <a:solidFill>
                  <a:srgbClr val="008000"/>
                </a:solidFill>
              </a:rPr>
              <a:t> – педагогической работы по развитию речи</a:t>
            </a:r>
            <a:endParaRPr lang="ru-RU" sz="3600" b="1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785926"/>
            <a:ext cx="6972320" cy="5072074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 </a:t>
            </a:r>
            <a:r>
              <a:rPr lang="ru-RU" sz="4400" b="1" dirty="0" smtClean="0">
                <a:solidFill>
                  <a:srgbClr val="C00000"/>
                </a:solidFill>
              </a:rPr>
              <a:t>Развитие речи</a:t>
            </a:r>
          </a:p>
          <a:p>
            <a:pPr marL="514350" indent="-514350"/>
            <a:r>
              <a:rPr lang="ru-RU" sz="4400" dirty="0" smtClean="0">
                <a:solidFill>
                  <a:srgbClr val="C00000"/>
                </a:solidFill>
              </a:rPr>
              <a:t>Развивающая речевая среда (Совершенствование речи как средства общения);</a:t>
            </a:r>
          </a:p>
          <a:p>
            <a:pPr marL="514350" indent="-514350"/>
            <a:r>
              <a:rPr lang="ru-RU" sz="4400" dirty="0" smtClean="0">
                <a:solidFill>
                  <a:srgbClr val="C00000"/>
                </a:solidFill>
              </a:rPr>
              <a:t>Формирование словаря (Обогащение словаря);</a:t>
            </a:r>
          </a:p>
          <a:p>
            <a:pPr marL="514350" indent="-514350"/>
            <a:r>
              <a:rPr lang="ru-RU" sz="4400" dirty="0" smtClean="0">
                <a:solidFill>
                  <a:srgbClr val="C00000"/>
                </a:solidFill>
              </a:rPr>
              <a:t>Звуковая культура речи (Дикция, фонематический слух, интонационная выразительность);</a:t>
            </a:r>
          </a:p>
          <a:p>
            <a:pPr marL="514350" indent="-514350"/>
            <a:r>
              <a:rPr lang="ru-RU" sz="4400" dirty="0" smtClean="0">
                <a:solidFill>
                  <a:srgbClr val="C00000"/>
                </a:solidFill>
              </a:rPr>
              <a:t>Грамматический строй речи (Согласование слов в предложении);</a:t>
            </a:r>
          </a:p>
          <a:p>
            <a:pPr marL="514350" indent="-514350"/>
            <a:r>
              <a:rPr lang="ru-RU" sz="4400" dirty="0" smtClean="0">
                <a:solidFill>
                  <a:srgbClr val="C00000"/>
                </a:solidFill>
              </a:rPr>
              <a:t>Связная речь (Диалогическая и монологическая формы речи);</a:t>
            </a:r>
          </a:p>
          <a:p>
            <a:pPr marL="514350" indent="-514350"/>
            <a:r>
              <a:rPr lang="ru-RU" sz="4400" dirty="0" smtClean="0">
                <a:solidFill>
                  <a:srgbClr val="C00000"/>
                </a:solidFill>
              </a:rPr>
              <a:t>Подготовка к обучению грамоте.</a:t>
            </a:r>
          </a:p>
          <a:p>
            <a:pPr marL="514350" indent="-514350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2. Чтение художественной литературы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00042"/>
            <a:ext cx="7072362" cy="10001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8000"/>
                </a:solidFill>
              </a:rPr>
              <a:t>Условия успешного речевого развития: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214422"/>
            <a:ext cx="7143800" cy="54292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1.Создание условий для развития речи детей в общении со взрослыми и сверстниками.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2. Владение педагогом правильной литературной речью.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3. Обеспечение развития звуковой культуры речи со стороны детей в соответствии с их возрастными особенностями.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4. Обеспечивают детям условий для обогащения их словаря с учетом возрастных особенностей.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5. Создание условий для овладения детьми грамматическим строем речи.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6. Развитие у детей связной речи с учетом их возрастных особенностей.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7. Развитие у детей понимания речи, упражняя детей в выполнении словесной инструкции.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8. Создание условий для развития планирующей и регулирующей функции речи детей в соответствии с их возрастными особенностями.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9. Приобщение детей к культуре чтения художественной литературы.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10. Поощрение детского словотворчества</a:t>
            </a:r>
            <a:r>
              <a:rPr lang="ru-RU" sz="7200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71438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Требования к речи педагога ДОУ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14488"/>
            <a:ext cx="6829444" cy="44116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Правильность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Точность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Логичность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Чистота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Выразительность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Богатство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Уместность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7358082" cy="10826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Правила для смелых и упорных педагогов: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85918" y="2000240"/>
            <a:ext cx="7143800" cy="4643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Планируйте развитие речи постоянно;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Никогда не отвечайте на свой вопрос;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Не задавайте вопрос, подразумевающий ответ «да» или «нет»;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Анализируйте свои вопросы к детям после занятия;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Радуйтесь любому успеху ребенка.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329723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3214686"/>
            <a:ext cx="6900882" cy="29114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0070C0"/>
                </a:solidFill>
              </a:rPr>
              <a:t>Удачи в работе!</a:t>
            </a:r>
            <a:endParaRPr lang="ru-RU" sz="6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C:\Users\Пользователь\Pictures\origina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429132"/>
            <a:ext cx="364333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306</Words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Содержание психолого – педагогической работы по развитию речи</vt:lpstr>
      <vt:lpstr>Условия успешного речевого развития: </vt:lpstr>
      <vt:lpstr>Требования к речи педагога ДОУ</vt:lpstr>
      <vt:lpstr>Правила для смелых и упорных педагогов: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12</cp:revision>
  <dcterms:modified xsi:type="dcterms:W3CDTF">2015-12-17T08:17:35Z</dcterms:modified>
</cp:coreProperties>
</file>