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0" r:id="rId3"/>
    <p:sldId id="272" r:id="rId4"/>
    <p:sldId id="259" r:id="rId5"/>
    <p:sldId id="311" r:id="rId6"/>
    <p:sldId id="310" r:id="rId7"/>
    <p:sldId id="312" r:id="rId8"/>
    <p:sldId id="273" r:id="rId9"/>
    <p:sldId id="276" r:id="rId10"/>
    <p:sldId id="277" r:id="rId11"/>
    <p:sldId id="278" r:id="rId12"/>
    <p:sldId id="283" r:id="rId13"/>
    <p:sldId id="281" r:id="rId14"/>
    <p:sldId id="280" r:id="rId15"/>
    <p:sldId id="287" r:id="rId16"/>
    <p:sldId id="288" r:id="rId17"/>
    <p:sldId id="289" r:id="rId18"/>
    <p:sldId id="291" r:id="rId19"/>
    <p:sldId id="292" r:id="rId20"/>
    <p:sldId id="293" r:id="rId21"/>
    <p:sldId id="295" r:id="rId22"/>
    <p:sldId id="262" r:id="rId23"/>
    <p:sldId id="269" r:id="rId24"/>
    <p:sldId id="284" r:id="rId25"/>
    <p:sldId id="260" r:id="rId26"/>
    <p:sldId id="303" r:id="rId27"/>
    <p:sldId id="264" r:id="rId28"/>
    <p:sldId id="304" r:id="rId29"/>
    <p:sldId id="305" r:id="rId30"/>
    <p:sldId id="306" r:id="rId31"/>
    <p:sldId id="285" r:id="rId32"/>
    <p:sldId id="286" r:id="rId33"/>
    <p:sldId id="296" r:id="rId34"/>
    <p:sldId id="298" r:id="rId35"/>
    <p:sldId id="257" r:id="rId36"/>
    <p:sldId id="297" r:id="rId37"/>
    <p:sldId id="299" r:id="rId38"/>
    <p:sldId id="301" r:id="rId39"/>
    <p:sldId id="302" r:id="rId40"/>
    <p:sldId id="258" r:id="rId41"/>
    <p:sldId id="266" r:id="rId42"/>
    <p:sldId id="300" r:id="rId43"/>
    <p:sldId id="313" r:id="rId44"/>
    <p:sldId id="314" r:id="rId45"/>
    <p:sldId id="30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14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038CF5-6A6E-4CAB-857E-921FC3DD6341}" type="datetimeFigureOut">
              <a:rPr lang="ru-RU" smtClean="0"/>
              <a:pPr/>
              <a:t>19.12.2007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2730CF-EDEF-4982-BB5D-AB5D1BF2B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ym.ru/" TargetMode="External"/><Relationship Id="rId2" Type="http://schemas.openxmlformats.org/officeDocument/2006/relationships/hyperlink" Target="http://allfreebook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286388"/>
            <a:ext cx="8305800" cy="1071570"/>
          </a:xfrm>
        </p:spPr>
        <p:txBody>
          <a:bodyPr/>
          <a:lstStyle/>
          <a:p>
            <a:r>
              <a:rPr lang="ru-RU" dirty="0" smtClean="0"/>
              <a:t>Выполнила: Максимова О.В.</a:t>
            </a:r>
          </a:p>
          <a:p>
            <a:r>
              <a:rPr lang="ru-RU" dirty="0" smtClean="0"/>
              <a:t>Воспитатель МБДОУ ЦРР д. с. №332 г. </a:t>
            </a:r>
            <a:r>
              <a:rPr lang="ru-RU" dirty="0" smtClean="0"/>
              <a:t>о</a:t>
            </a:r>
            <a:r>
              <a:rPr lang="ru-RU" dirty="0" smtClean="0"/>
              <a:t>. Самара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1214446"/>
          </a:xfrm>
        </p:spPr>
        <p:txBody>
          <a:bodyPr/>
          <a:lstStyle/>
          <a:p>
            <a:r>
              <a:rPr lang="ru-RU" sz="10000" dirty="0" smtClean="0"/>
              <a:t>потешки</a:t>
            </a:r>
            <a:endParaRPr lang="ru-RU" sz="10000" dirty="0"/>
          </a:p>
        </p:txBody>
      </p:sp>
      <p:pic>
        <p:nvPicPr>
          <p:cNvPr id="14337" name="Picture 1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>
            <a:lum bright="-10000" contrast="23000"/>
          </a:blip>
          <a:srcRect/>
          <a:stretch>
            <a:fillRect/>
          </a:stretch>
        </p:blipFill>
        <p:spPr bwMode="auto">
          <a:xfrm>
            <a:off x="1500166" y="1785926"/>
            <a:ext cx="621510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Поэзия пестования, согласно - объединяет колыбельные песни, </a:t>
            </a:r>
            <a:r>
              <a:rPr lang="ru-RU" i="1" dirty="0" err="1" smtClean="0"/>
              <a:t>потешки</a:t>
            </a:r>
            <a:r>
              <a:rPr lang="ru-RU" i="1" dirty="0" smtClean="0"/>
              <a:t>, прибаутки, докучные сказки. Именно эти жанры отражают взгляды народа на воспитание, в них озабоченность физическим, психическим и нравственным здоровьем ребенка. Совокупность и взаимосвязь их дают то, что следует называть "народной педагогикой", вернее педагогикой раннего детства, так как использование этих жанров особенно важно в первые годы жизни ребенка, отсюда и второе название раздела - "материнская поэзия". 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Значение </a:t>
            </a:r>
            <a:r>
              <a:rPr lang="ru-RU" b="1" dirty="0" err="1" smtClean="0"/>
              <a:t>потешки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C:\Users\Александр\Pictures\Новый рисунок (6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87655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Высокая интонационная выразительность. Простая рифма, неоднократно повторяющиеся словосочетания и слова, восклицания, эмоциональные обращения заставляют ребенка вслушиваться в звучащую речь. Это особенно важно для ребенка в младенческий период, когда у него не сформированы произвольные действия, внимание, реакция на слово. В процессе вслушивания возникают слуховые ориентировочные реакции (слуховая </a:t>
            </a:r>
            <a:r>
              <a:rPr lang="ru-RU" i="1" dirty="0" err="1" smtClean="0"/>
              <a:t>аутостимуляция</a:t>
            </a:r>
            <a:r>
              <a:rPr lang="ru-RU" i="1" dirty="0" smtClean="0"/>
              <a:t>), позволяющие установить двусторонний контакт с ребенком на звуковой основе. Ребенок выделяет речь из всех других звуковых сигналов, отличает от шумов и музыкальных звуков. Активизирующее звуковое воздействие с помощью повторяющихся фонем и звукосочетаний, звукоподражаний, как бы запрограммировано в самом тексте  </a:t>
            </a:r>
            <a:r>
              <a:rPr lang="ru-RU" i="1" dirty="0" err="1" smtClean="0"/>
              <a:t>потешек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24" cy="1633526"/>
          </a:xfrm>
        </p:spPr>
        <p:txBody>
          <a:bodyPr>
            <a:normAutofit/>
          </a:bodyPr>
          <a:lstStyle/>
          <a:p>
            <a:r>
              <a:rPr lang="ru-RU" dirty="0" smtClean="0"/>
              <a:t>Ценность фольклорных произведений.</a:t>
            </a:r>
            <a:endParaRPr lang="ru-RU" dirty="0"/>
          </a:p>
        </p:txBody>
      </p:sp>
      <p:pic>
        <p:nvPicPr>
          <p:cNvPr id="32770" name="Picture 2" descr="C:\Users\Александр\Pictures\Новый рисунок (6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28"/>
            <a:ext cx="273367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857892"/>
          </a:xfrm>
        </p:spPr>
        <p:txBody>
          <a:bodyPr/>
          <a:lstStyle/>
          <a:p>
            <a:r>
              <a:rPr lang="ru-RU" sz="2400" i="1" dirty="0" err="1" smtClean="0"/>
              <a:t>Потешка</a:t>
            </a:r>
            <a:r>
              <a:rPr lang="ru-RU" sz="2400" i="1" dirty="0" smtClean="0"/>
              <a:t> может ободрить, утешить и развеселить ребенка практически в любой ситуации.</a:t>
            </a:r>
            <a:endParaRPr lang="ru-RU" sz="2400" i="1" dirty="0"/>
          </a:p>
        </p:txBody>
      </p:sp>
      <p:pic>
        <p:nvPicPr>
          <p:cNvPr id="37890" name="Picture 2" descr="C:\Users\Александр\Pictures\Новый рисунок (33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446595"/>
            <a:ext cx="4548219" cy="341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9788" y="1428736"/>
            <a:ext cx="4038600" cy="46867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</a:t>
            </a:r>
            <a:r>
              <a:rPr lang="ru-RU" sz="1800" dirty="0" smtClean="0"/>
              <a:t> ***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/>
              <a:t>Тихо-тихо-тихо-тихо</a:t>
            </a:r>
            <a:r>
              <a:rPr lang="ru-RU" sz="2000" i="1" dirty="0" smtClean="0"/>
              <a:t>, </a:t>
            </a:r>
            <a:br>
              <a:rPr lang="ru-RU" sz="2000" i="1" dirty="0" smtClean="0"/>
            </a:br>
            <a:r>
              <a:rPr lang="ru-RU" sz="2000" i="1" dirty="0" smtClean="0"/>
              <a:t>В наши двери входит Тихон, </a:t>
            </a:r>
            <a:br>
              <a:rPr lang="ru-RU" sz="2000" i="1" dirty="0" smtClean="0"/>
            </a:br>
            <a:r>
              <a:rPr lang="ru-RU" sz="2000" i="1" dirty="0" smtClean="0"/>
              <a:t>Не аукать, не кричать, </a:t>
            </a:r>
            <a:br>
              <a:rPr lang="ru-RU" sz="2000" i="1" dirty="0" smtClean="0"/>
            </a:br>
            <a:r>
              <a:rPr lang="ru-RU" sz="2000" i="1" dirty="0" smtClean="0"/>
              <a:t>А баюкать и качать. </a:t>
            </a:r>
            <a:br>
              <a:rPr lang="ru-RU" sz="2000" i="1" dirty="0" smtClean="0"/>
            </a:br>
            <a:r>
              <a:rPr lang="ru-RU" sz="2000" i="1" dirty="0" smtClean="0"/>
              <a:t>Тихон песенку поет, </a:t>
            </a:r>
            <a:br>
              <a:rPr lang="ru-RU" sz="2000" i="1" dirty="0" smtClean="0"/>
            </a:br>
            <a:r>
              <a:rPr lang="ru-RU" sz="2000" i="1" dirty="0" smtClean="0"/>
              <a:t>Сны ребятам раздает: </a:t>
            </a:r>
            <a:br>
              <a:rPr lang="ru-RU" sz="2000" i="1" dirty="0" smtClean="0"/>
            </a:br>
            <a:r>
              <a:rPr lang="ru-RU" sz="2000" i="1" dirty="0" smtClean="0"/>
              <a:t>«В этом сне – воздушный шарик, </a:t>
            </a:r>
            <a:br>
              <a:rPr lang="ru-RU" sz="2000" i="1" dirty="0" smtClean="0"/>
            </a:br>
            <a:r>
              <a:rPr lang="ru-RU" sz="2000" i="1" dirty="0" smtClean="0"/>
              <a:t>В этом сне - собака Шарик, </a:t>
            </a:r>
            <a:br>
              <a:rPr lang="ru-RU" sz="2000" i="1" dirty="0" smtClean="0"/>
            </a:br>
            <a:r>
              <a:rPr lang="ru-RU" sz="2000" i="1" dirty="0" smtClean="0"/>
              <a:t>В этом – голуби летят, </a:t>
            </a:r>
            <a:br>
              <a:rPr lang="ru-RU" sz="2000" i="1" dirty="0" smtClean="0"/>
            </a:br>
            <a:r>
              <a:rPr lang="ru-RU" sz="2000" i="1" dirty="0" smtClean="0"/>
              <a:t>В этом – дети спать хотят». </a:t>
            </a:r>
            <a:br>
              <a:rPr lang="ru-RU" sz="2000" i="1" dirty="0" smtClean="0"/>
            </a:br>
            <a:r>
              <a:rPr lang="ru-RU" sz="2000" i="1" dirty="0" smtClean="0"/>
              <a:t>Тихо-тихо-тихо-тихо, </a:t>
            </a:r>
            <a:br>
              <a:rPr lang="ru-RU" sz="2000" i="1" dirty="0" smtClean="0"/>
            </a:br>
            <a:r>
              <a:rPr lang="ru-RU" sz="2000" i="1" dirty="0" smtClean="0"/>
              <a:t>Сумрак, дрема и покой. </a:t>
            </a:r>
            <a:br>
              <a:rPr lang="ru-RU" sz="2000" i="1" dirty="0" smtClean="0"/>
            </a:br>
            <a:r>
              <a:rPr lang="ru-RU" sz="2000" i="1" dirty="0" smtClean="0"/>
              <a:t>Дети спят. Уходит Тихон </a:t>
            </a:r>
            <a:br>
              <a:rPr lang="ru-RU" sz="2000" i="1" dirty="0" smtClean="0"/>
            </a:br>
            <a:r>
              <a:rPr lang="ru-RU" sz="2000" i="1" dirty="0" smtClean="0"/>
              <a:t>В тихий домик за рекой.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8447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Простота и мелодичность звучания </a:t>
            </a:r>
            <a:r>
              <a:rPr lang="ru-RU" sz="2800" b="1" dirty="0" err="1" smtClean="0"/>
              <a:t>потешек</a:t>
            </a:r>
            <a:r>
              <a:rPr lang="ru-RU" sz="2800" b="1" dirty="0" smtClean="0"/>
              <a:t> помогают детям запомнить их. Они начинают вводить народные </a:t>
            </a:r>
            <a:r>
              <a:rPr lang="ru-RU" sz="2800" b="1" dirty="0" err="1" smtClean="0"/>
              <a:t>потешки</a:t>
            </a:r>
            <a:r>
              <a:rPr lang="ru-RU" sz="2800" b="1" dirty="0" smtClean="0"/>
              <a:t> в свои игры - во время кормления куклы или укладывание ее спать.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5842" name="Picture 2" descr="C:\Users\Александр\Pictures\Новый рисунок (19).bmp"/>
          <p:cNvPicPr>
            <a:picLocks noChangeAspect="1" noChangeArrowheads="1"/>
          </p:cNvPicPr>
          <p:nvPr/>
        </p:nvPicPr>
        <p:blipFill>
          <a:blip r:embed="rId2">
            <a:lum bright="-4000" contrast="35000"/>
          </a:blip>
          <a:srcRect/>
          <a:stretch>
            <a:fillRect/>
          </a:stretch>
        </p:blipFill>
        <p:spPr bwMode="auto">
          <a:xfrm>
            <a:off x="407628" y="2163626"/>
            <a:ext cx="4092934" cy="362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Очень большое значение имеют </a:t>
            </a:r>
            <a:r>
              <a:rPr lang="ru-RU" sz="2400" b="1" dirty="0" err="1" smtClean="0"/>
              <a:t>потешки</a:t>
            </a:r>
            <a:r>
              <a:rPr lang="ru-RU" sz="2400" b="1" dirty="0" smtClean="0"/>
              <a:t> для воспитания у малышей дружелюбия, доброжелательности, чувства сопереживания. Если в группе кто-то из детей плачет, то остальные стараются успокоить, приговаривая: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59936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Не </a:t>
            </a:r>
            <a:r>
              <a:rPr lang="ru-RU" i="1" dirty="0" smtClean="0"/>
              <a:t>плачь, не плачь, </a:t>
            </a:r>
            <a:br>
              <a:rPr lang="ru-RU" i="1" dirty="0" smtClean="0"/>
            </a:br>
            <a:r>
              <a:rPr lang="ru-RU" i="1" dirty="0" smtClean="0"/>
              <a:t>Куплю калач. </a:t>
            </a:r>
            <a:br>
              <a:rPr lang="ru-RU" i="1" dirty="0" smtClean="0"/>
            </a:br>
            <a:r>
              <a:rPr lang="ru-RU" i="1" dirty="0" smtClean="0"/>
              <a:t>Не </a:t>
            </a:r>
            <a:r>
              <a:rPr lang="ru-RU" i="1" dirty="0" err="1" smtClean="0"/>
              <a:t>хныч</a:t>
            </a:r>
            <a:r>
              <a:rPr lang="ru-RU" i="1" dirty="0" smtClean="0"/>
              <a:t>, </a:t>
            </a:r>
            <a:r>
              <a:rPr lang="ru-RU" i="1" dirty="0" err="1" smtClean="0"/>
              <a:t>не</a:t>
            </a:r>
            <a:r>
              <a:rPr lang="ru-RU" i="1" dirty="0" smtClean="0"/>
              <a:t> ной, </a:t>
            </a:r>
            <a:br>
              <a:rPr lang="ru-RU" i="1" dirty="0" smtClean="0"/>
            </a:br>
            <a:r>
              <a:rPr lang="ru-RU" i="1" dirty="0" smtClean="0"/>
              <a:t>Куплю другой. </a:t>
            </a:r>
            <a:br>
              <a:rPr lang="ru-RU" i="1" dirty="0" smtClean="0"/>
            </a:br>
            <a:r>
              <a:rPr lang="ru-RU" i="1" dirty="0" smtClean="0"/>
              <a:t>Слезы утри, </a:t>
            </a:r>
            <a:br>
              <a:rPr lang="ru-RU" i="1" dirty="0" smtClean="0"/>
            </a:br>
            <a:r>
              <a:rPr lang="ru-RU" i="1" dirty="0" smtClean="0"/>
              <a:t>Дам тебе три.</a:t>
            </a:r>
          </a:p>
          <a:p>
            <a:pPr>
              <a:buNone/>
            </a:pPr>
            <a:r>
              <a:rPr lang="ru-RU" i="1" dirty="0" smtClean="0"/>
              <a:t>                   ***</a:t>
            </a:r>
            <a:br>
              <a:rPr lang="ru-RU" i="1" dirty="0" smtClean="0"/>
            </a:br>
            <a:r>
              <a:rPr lang="ru-RU" i="1" dirty="0" smtClean="0"/>
              <a:t>У киски боли, </a:t>
            </a:r>
            <a:br>
              <a:rPr lang="ru-RU" i="1" dirty="0" smtClean="0"/>
            </a:br>
            <a:r>
              <a:rPr lang="ru-RU" i="1" dirty="0" smtClean="0"/>
              <a:t>У собачки боли, </a:t>
            </a:r>
            <a:br>
              <a:rPr lang="ru-RU" i="1" dirty="0" smtClean="0"/>
            </a:br>
            <a:r>
              <a:rPr lang="ru-RU" i="1" dirty="0" smtClean="0"/>
              <a:t>А у моего малыша </a:t>
            </a:r>
            <a:br>
              <a:rPr lang="ru-RU" i="1" dirty="0" smtClean="0"/>
            </a:br>
            <a:r>
              <a:rPr lang="ru-RU" i="1" dirty="0" smtClean="0"/>
              <a:t>Заживи-заживи-заживи.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C:\Users\Александр\Pictures\Новый рисунок (34)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343" y="2260288"/>
            <a:ext cx="4329923" cy="3454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186766" cy="11858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Потешки, </a:t>
            </a:r>
            <a:r>
              <a:rPr lang="ru-RU" sz="2400" dirty="0" smtClean="0"/>
              <a:t> </a:t>
            </a:r>
            <a:r>
              <a:rPr lang="ru-RU" sz="2400" dirty="0" smtClean="0"/>
              <a:t>можно использовать во время приготовления еды.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322" y="1000108"/>
            <a:ext cx="2757478" cy="5857892"/>
          </a:xfrm>
        </p:spPr>
        <p:txBody>
          <a:bodyPr>
            <a:normAutofit fontScale="92500" lnSpcReduction="20000"/>
          </a:bodyPr>
          <a:lstStyle/>
          <a:p>
            <a:r>
              <a:rPr lang="ru-RU" sz="1900" i="1" dirty="0" err="1" smtClean="0"/>
              <a:t>Трушки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ту-тушки</a:t>
            </a:r>
            <a:r>
              <a:rPr lang="ru-RU" sz="1900" i="1" dirty="0" smtClean="0"/>
              <a:t>!</a:t>
            </a:r>
            <a:br>
              <a:rPr lang="ru-RU" sz="1900" i="1" dirty="0" smtClean="0"/>
            </a:br>
            <a:r>
              <a:rPr lang="ru-RU" sz="1900" i="1" dirty="0" smtClean="0"/>
              <a:t>Пекла бабка ватрушки.</a:t>
            </a:r>
            <a:br>
              <a:rPr lang="ru-RU" sz="1900" i="1" dirty="0" smtClean="0"/>
            </a:br>
            <a:r>
              <a:rPr lang="ru-RU" sz="1900" i="1" dirty="0" smtClean="0"/>
              <a:t>Всем по ватрушки</a:t>
            </a:r>
            <a:br>
              <a:rPr lang="ru-RU" sz="1900" i="1" dirty="0" smtClean="0"/>
            </a:br>
            <a:r>
              <a:rPr lang="ru-RU" sz="1900" i="1" dirty="0" smtClean="0"/>
              <a:t>Да молока по кружке.</a:t>
            </a:r>
            <a:br>
              <a:rPr lang="ru-RU" sz="1900" i="1" dirty="0" smtClean="0"/>
            </a:br>
            <a:r>
              <a:rPr lang="ru-RU" sz="1900" i="1" dirty="0" smtClean="0"/>
              <a:t>Ладушки, ладушки!</a:t>
            </a:r>
            <a:br>
              <a:rPr lang="ru-RU" sz="1900" i="1" dirty="0" smtClean="0"/>
            </a:br>
            <a:r>
              <a:rPr lang="ru-RU" sz="1900" i="1" dirty="0" smtClean="0"/>
              <a:t>Пекла бабка оладушки.</a:t>
            </a:r>
            <a:br>
              <a:rPr lang="ru-RU" sz="1900" i="1" dirty="0" smtClean="0"/>
            </a:br>
            <a:r>
              <a:rPr lang="ru-RU" sz="1900" i="1" dirty="0" smtClean="0"/>
              <a:t>Маслом поливала,</a:t>
            </a:r>
            <a:br>
              <a:rPr lang="ru-RU" sz="1900" i="1" dirty="0" smtClean="0"/>
            </a:br>
            <a:r>
              <a:rPr lang="ru-RU" sz="1900" i="1" dirty="0" smtClean="0"/>
              <a:t>Всех угощала.</a:t>
            </a:r>
            <a:br>
              <a:rPr lang="ru-RU" sz="1900" i="1" dirty="0" smtClean="0"/>
            </a:br>
            <a:r>
              <a:rPr lang="ru-RU" sz="1900" i="1" dirty="0" smtClean="0"/>
              <a:t>               </a:t>
            </a:r>
            <a:r>
              <a:rPr lang="ru-RU" sz="1900" i="1" dirty="0" smtClean="0"/>
              <a:t>     ***</a:t>
            </a:r>
            <a:r>
              <a:rPr lang="ru-RU" sz="1900" i="1" dirty="0" smtClean="0"/>
              <a:t/>
            </a:r>
            <a:br>
              <a:rPr lang="ru-RU" sz="1900" i="1" dirty="0" smtClean="0"/>
            </a:br>
            <a:r>
              <a:rPr lang="ru-RU" sz="1900" i="1" dirty="0" smtClean="0"/>
              <a:t>Лепим, лепим пирожки,</a:t>
            </a:r>
            <a:br>
              <a:rPr lang="ru-RU" sz="1900" i="1" dirty="0" smtClean="0"/>
            </a:br>
            <a:r>
              <a:rPr lang="ru-RU" sz="1900" i="1" dirty="0" smtClean="0"/>
              <a:t>Замесили из муки,</a:t>
            </a:r>
            <a:br>
              <a:rPr lang="ru-RU" sz="1900" i="1" dirty="0" smtClean="0"/>
            </a:br>
            <a:r>
              <a:rPr lang="ru-RU" sz="1900" i="1" dirty="0" smtClean="0"/>
              <a:t>Сели мы на лавочку,</a:t>
            </a:r>
            <a:br>
              <a:rPr lang="ru-RU" sz="1900" i="1" dirty="0" smtClean="0"/>
            </a:br>
            <a:r>
              <a:rPr lang="ru-RU" sz="1900" i="1" dirty="0" smtClean="0"/>
              <a:t>Угостили бабушку,</a:t>
            </a:r>
            <a:br>
              <a:rPr lang="ru-RU" sz="1900" i="1" dirty="0" smtClean="0"/>
            </a:br>
            <a:r>
              <a:rPr lang="ru-RU" sz="1900" i="1" dirty="0" smtClean="0"/>
              <a:t>Побежали в огород,</a:t>
            </a:r>
            <a:br>
              <a:rPr lang="ru-RU" sz="1900" i="1" dirty="0" smtClean="0"/>
            </a:br>
            <a:r>
              <a:rPr lang="ru-RU" sz="1900" i="1" dirty="0" smtClean="0"/>
              <a:t>Там собрался весь народ,</a:t>
            </a:r>
            <a:br>
              <a:rPr lang="ru-RU" sz="1900" i="1" dirty="0" smtClean="0"/>
            </a:br>
            <a:r>
              <a:rPr lang="ru-RU" sz="1900" i="1" dirty="0" smtClean="0"/>
              <a:t>Вот котёнку пирожок,</a:t>
            </a:r>
            <a:br>
              <a:rPr lang="ru-RU" sz="1900" i="1" dirty="0" smtClean="0"/>
            </a:br>
            <a:r>
              <a:rPr lang="ru-RU" sz="1900" i="1" dirty="0" smtClean="0"/>
              <a:t>Вот утёнку пирожок,</a:t>
            </a:r>
            <a:br>
              <a:rPr lang="ru-RU" sz="1900" i="1" dirty="0" smtClean="0"/>
            </a:br>
            <a:r>
              <a:rPr lang="ru-RU" sz="1900" i="1" dirty="0" smtClean="0"/>
              <a:t>И Серёжке на зубок.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лександр\Pictures\Новый рисунок (36)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735" b="8735"/>
          <a:stretch>
            <a:fillRect/>
          </a:stretch>
        </p:blipFill>
        <p:spPr bwMode="auto">
          <a:xfrm>
            <a:off x="1071538" y="1643050"/>
            <a:ext cx="421906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6143668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Варись, варись, кашка,</a:t>
            </a:r>
            <a:br>
              <a:rPr lang="ru-RU" sz="1800" i="1" dirty="0" smtClean="0"/>
            </a:br>
            <a:r>
              <a:rPr lang="ru-RU" sz="1800" i="1" dirty="0" smtClean="0"/>
              <a:t>В голубенькой чашке,</a:t>
            </a:r>
            <a:br>
              <a:rPr lang="ru-RU" sz="1800" i="1" dirty="0" smtClean="0"/>
            </a:br>
            <a:r>
              <a:rPr lang="ru-RU" sz="1800" i="1" dirty="0" smtClean="0"/>
              <a:t>Варись поскорее,</a:t>
            </a:r>
            <a:br>
              <a:rPr lang="ru-RU" sz="1800" i="1" dirty="0" smtClean="0"/>
            </a:br>
            <a:r>
              <a:rPr lang="ru-RU" sz="1800" i="1" dirty="0" smtClean="0"/>
              <a:t>Булькай веселее.</a:t>
            </a:r>
            <a:br>
              <a:rPr lang="ru-RU" sz="1800" i="1" dirty="0" smtClean="0"/>
            </a:br>
            <a:r>
              <a:rPr lang="ru-RU" sz="1800" i="1" dirty="0" smtClean="0"/>
              <a:t>Варись, кашка, сладка,</a:t>
            </a:r>
            <a:br>
              <a:rPr lang="ru-RU" sz="1800" i="1" dirty="0" smtClean="0"/>
            </a:br>
            <a:r>
              <a:rPr lang="ru-RU" sz="1800" i="1" dirty="0" smtClean="0"/>
              <a:t>Из густого молока,</a:t>
            </a:r>
            <a:br>
              <a:rPr lang="ru-RU" sz="1800" i="1" dirty="0" smtClean="0"/>
            </a:br>
            <a:r>
              <a:rPr lang="ru-RU" sz="1800" i="1" dirty="0" smtClean="0"/>
              <a:t>Из густого молока,</a:t>
            </a:r>
            <a:br>
              <a:rPr lang="ru-RU" sz="1800" i="1" dirty="0" smtClean="0"/>
            </a:br>
            <a:r>
              <a:rPr lang="ru-RU" sz="1800" i="1" dirty="0" smtClean="0"/>
              <a:t>Да из манной крупки.</a:t>
            </a:r>
            <a:br>
              <a:rPr lang="ru-RU" sz="1800" i="1" dirty="0" smtClean="0"/>
            </a:br>
            <a:r>
              <a:rPr lang="ru-RU" sz="1800" i="1" dirty="0" smtClean="0"/>
              <a:t>У того, кто кашку съест,</a:t>
            </a:r>
            <a:br>
              <a:rPr lang="ru-RU" sz="1800" i="1" dirty="0" smtClean="0"/>
            </a:br>
            <a:r>
              <a:rPr lang="ru-RU" sz="1800" i="1" dirty="0" smtClean="0"/>
              <a:t>Вырастут все зубки.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44034" name="Picture 2" descr="C:\Users\Александр\Pictures\Новый рисунок (3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492922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142852"/>
            <a:ext cx="2057400" cy="142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Кушаем с </a:t>
            </a:r>
            <a:r>
              <a:rPr lang="ru-RU" sz="2400" dirty="0" err="1" smtClean="0"/>
              <a:t>потешкой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428736"/>
            <a:ext cx="2057400" cy="5429264"/>
          </a:xfrm>
        </p:spPr>
        <p:txBody>
          <a:bodyPr/>
          <a:lstStyle/>
          <a:p>
            <a:endParaRPr lang="ru-RU" i="1" dirty="0" smtClean="0"/>
          </a:p>
          <a:p>
            <a:r>
              <a:rPr lang="ru-RU" i="1" dirty="0" smtClean="0"/>
              <a:t>Утка </a:t>
            </a:r>
            <a:r>
              <a:rPr lang="ru-RU" i="1" dirty="0" smtClean="0"/>
              <a:t>утенка, </a:t>
            </a:r>
            <a:br>
              <a:rPr lang="ru-RU" i="1" dirty="0" smtClean="0"/>
            </a:br>
            <a:r>
              <a:rPr lang="ru-RU" i="1" dirty="0" smtClean="0"/>
              <a:t>Кошка котенка, </a:t>
            </a:r>
            <a:br>
              <a:rPr lang="ru-RU" i="1" dirty="0" smtClean="0"/>
            </a:br>
            <a:r>
              <a:rPr lang="ru-RU" i="1" dirty="0" smtClean="0"/>
              <a:t>Мышка мышонка </a:t>
            </a:r>
            <a:br>
              <a:rPr lang="ru-RU" i="1" dirty="0" smtClean="0"/>
            </a:br>
            <a:r>
              <a:rPr lang="ru-RU" i="1" dirty="0" smtClean="0"/>
              <a:t>Зовет на обед. </a:t>
            </a:r>
            <a:br>
              <a:rPr lang="ru-RU" i="1" dirty="0" smtClean="0"/>
            </a:br>
            <a:r>
              <a:rPr lang="ru-RU" i="1" dirty="0" smtClean="0"/>
              <a:t>Утки поели, </a:t>
            </a:r>
            <a:br>
              <a:rPr lang="ru-RU" i="1" dirty="0" smtClean="0"/>
            </a:br>
            <a:r>
              <a:rPr lang="ru-RU" i="1" dirty="0" smtClean="0"/>
              <a:t>Кошки поели, </a:t>
            </a:r>
            <a:br>
              <a:rPr lang="ru-RU" i="1" dirty="0" smtClean="0"/>
            </a:br>
            <a:r>
              <a:rPr lang="ru-RU" i="1" dirty="0" smtClean="0"/>
              <a:t>Мышки поели. </a:t>
            </a:r>
            <a:br>
              <a:rPr lang="ru-RU" i="1" dirty="0" smtClean="0"/>
            </a:br>
            <a:r>
              <a:rPr lang="ru-RU" i="1" dirty="0" smtClean="0"/>
              <a:t>А ты еще нет? </a:t>
            </a:r>
            <a:br>
              <a:rPr lang="ru-RU" i="1" dirty="0" smtClean="0"/>
            </a:br>
            <a:r>
              <a:rPr lang="ru-RU" i="1" dirty="0" smtClean="0"/>
              <a:t>Где твоя ложечка? </a:t>
            </a:r>
            <a:br>
              <a:rPr lang="ru-RU" i="1" dirty="0" smtClean="0"/>
            </a:br>
            <a:r>
              <a:rPr lang="ru-RU" i="1" dirty="0" smtClean="0"/>
              <a:t>Скушай, хоть немножечко!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5058" name="Picture 2" descr="C:\Users\Александр\Pictures\Новый рисунок (16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20441"/>
            <a:ext cx="4500594" cy="447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214290"/>
            <a:ext cx="2057400" cy="1571636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Наш Сережа непосед,</a:t>
            </a:r>
            <a:br>
              <a:rPr lang="ru-RU" sz="1400" i="1" dirty="0" smtClean="0"/>
            </a:br>
            <a:r>
              <a:rPr lang="ru-RU" sz="1400" i="1" dirty="0" smtClean="0"/>
              <a:t>Не доест никак обед.</a:t>
            </a:r>
            <a:br>
              <a:rPr lang="ru-RU" sz="1400" i="1" dirty="0" smtClean="0"/>
            </a:br>
            <a:r>
              <a:rPr lang="ru-RU" sz="1400" i="1" dirty="0" smtClean="0"/>
              <a:t>Сели, встали, снова сели,</a:t>
            </a:r>
            <a:br>
              <a:rPr lang="ru-RU" sz="1400" i="1" dirty="0" smtClean="0"/>
            </a:br>
            <a:r>
              <a:rPr lang="ru-RU" sz="1400" i="1" dirty="0" smtClean="0"/>
              <a:t>А потом всю кашу съели</a:t>
            </a:r>
            <a:endParaRPr lang="ru-RU" sz="1400" i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357298"/>
            <a:ext cx="2057400" cy="5500702"/>
          </a:xfrm>
        </p:spPr>
        <p:txBody>
          <a:bodyPr>
            <a:normAutofit fontScale="92500"/>
          </a:bodyPr>
          <a:lstStyle/>
          <a:p>
            <a:r>
              <a:rPr lang="ru-RU" sz="14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</a:t>
            </a:r>
            <a:br>
              <a:rPr lang="ru-RU" sz="1400" dirty="0" smtClean="0"/>
            </a:br>
            <a:r>
              <a:rPr lang="ru-RU" sz="1400" dirty="0" smtClean="0"/>
              <a:t>              ***</a:t>
            </a:r>
            <a:endParaRPr lang="ru-RU" sz="1400" dirty="0" smtClean="0"/>
          </a:p>
          <a:p>
            <a:r>
              <a:rPr lang="ru-RU" sz="1400" i="1" dirty="0" smtClean="0"/>
              <a:t>Ой</a:t>
            </a:r>
            <a:r>
              <a:rPr lang="ru-RU" sz="1400" i="1" dirty="0" smtClean="0"/>
              <a:t>, люли, люли, люли,</a:t>
            </a:r>
            <a:br>
              <a:rPr lang="ru-RU" sz="1400" i="1" dirty="0" smtClean="0"/>
            </a:br>
            <a:r>
              <a:rPr lang="ru-RU" sz="1400" i="1" dirty="0" smtClean="0"/>
              <a:t>В море плыли корабли,</a:t>
            </a:r>
            <a:br>
              <a:rPr lang="ru-RU" sz="1400" i="1" dirty="0" smtClean="0"/>
            </a:br>
            <a:r>
              <a:rPr lang="ru-RU" sz="1400" i="1" dirty="0" smtClean="0"/>
              <a:t>Насте кашку привезли.</a:t>
            </a:r>
            <a:br>
              <a:rPr lang="ru-RU" sz="1400" i="1" dirty="0" smtClean="0"/>
            </a:br>
            <a:r>
              <a:rPr lang="ru-RU" sz="1400" i="1" dirty="0" err="1" smtClean="0"/>
              <a:t>Кашенька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молочненька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Для любимой доченьки.</a:t>
            </a:r>
            <a:br>
              <a:rPr lang="ru-RU" sz="1400" i="1" dirty="0" smtClean="0"/>
            </a:br>
            <a:r>
              <a:rPr lang="ru-RU" sz="1400" i="1" dirty="0" smtClean="0"/>
              <a:t>Настя, ротик открывай,</a:t>
            </a:r>
            <a:br>
              <a:rPr lang="ru-RU" sz="1400" i="1" dirty="0" smtClean="0"/>
            </a:br>
            <a:r>
              <a:rPr lang="ru-RU" sz="1400" i="1" dirty="0" smtClean="0"/>
              <a:t>Кашку сладкую глотай.</a:t>
            </a:r>
            <a:br>
              <a:rPr lang="ru-RU" sz="1400" i="1" dirty="0" smtClean="0"/>
            </a:br>
            <a:r>
              <a:rPr lang="ru-RU" sz="1400" i="1" dirty="0" smtClean="0"/>
              <a:t>А кто кашку кушает,</a:t>
            </a:r>
            <a:br>
              <a:rPr lang="ru-RU" sz="1400" i="1" dirty="0" smtClean="0"/>
            </a:br>
            <a:r>
              <a:rPr lang="ru-RU" sz="1400" i="1" dirty="0" smtClean="0"/>
              <a:t>Маму с папой слушает,</a:t>
            </a:r>
            <a:br>
              <a:rPr lang="ru-RU" sz="1400" i="1" dirty="0" smtClean="0"/>
            </a:br>
            <a:r>
              <a:rPr lang="ru-RU" sz="1400" i="1" dirty="0" smtClean="0"/>
              <a:t>Вырастает сильным,</a:t>
            </a:r>
            <a:br>
              <a:rPr lang="ru-RU" sz="1400" i="1" dirty="0" smtClean="0"/>
            </a:br>
            <a:r>
              <a:rPr lang="ru-RU" sz="1400" i="1" dirty="0" smtClean="0"/>
              <a:t>Здоровым и красивым. </a:t>
            </a:r>
            <a:br>
              <a:rPr lang="ru-RU" sz="1400" i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6082" name="Picture 2" descr="C:\Users\Александр\Pictures\Новый рисунок (40).bmp"/>
          <p:cNvPicPr>
            <a:picLocks noChangeAspect="1" noChangeArrowheads="1"/>
          </p:cNvPicPr>
          <p:nvPr/>
        </p:nvPicPr>
        <p:blipFill>
          <a:blip r:embed="rId2">
            <a:lum bright="-10000" contrast="3000"/>
          </a:blip>
          <a:srcRect/>
          <a:stretch>
            <a:fillRect/>
          </a:stretch>
        </p:blipFill>
        <p:spPr bwMode="auto">
          <a:xfrm>
            <a:off x="1571604" y="892941"/>
            <a:ext cx="3786214" cy="473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519758"/>
          </a:xfrm>
        </p:spPr>
        <p:txBody>
          <a:bodyPr>
            <a:normAutofit fontScale="92500"/>
          </a:bodyPr>
          <a:lstStyle/>
          <a:p>
            <a:r>
              <a:rPr lang="ru-RU" sz="1800" i="1" dirty="0" smtClean="0"/>
              <a:t>У котенка в чашке </a:t>
            </a:r>
            <a:br>
              <a:rPr lang="ru-RU" sz="1800" i="1" dirty="0" smtClean="0"/>
            </a:br>
            <a:r>
              <a:rPr lang="ru-RU" sz="1800" i="1" dirty="0" smtClean="0"/>
              <a:t>Было много кашки. </a:t>
            </a:r>
            <a:br>
              <a:rPr lang="ru-RU" sz="1800" i="1" dirty="0" smtClean="0"/>
            </a:br>
            <a:r>
              <a:rPr lang="ru-RU" sz="1800" i="1" dirty="0" smtClean="0"/>
              <a:t>Две тетери прилетели, </a:t>
            </a:r>
            <a:br>
              <a:rPr lang="ru-RU" sz="1800" i="1" dirty="0" smtClean="0"/>
            </a:br>
            <a:r>
              <a:rPr lang="ru-RU" sz="1800" i="1" dirty="0" smtClean="0"/>
              <a:t>Две тетери кашку съели. </a:t>
            </a:r>
            <a:br>
              <a:rPr lang="ru-RU" sz="1800" i="1" dirty="0" smtClean="0"/>
            </a:br>
            <a:r>
              <a:rPr lang="ru-RU" sz="1800" i="1" dirty="0" smtClean="0"/>
              <a:t>И кричат они котенку: </a:t>
            </a:r>
            <a:br>
              <a:rPr lang="ru-RU" sz="1800" i="1" dirty="0" smtClean="0"/>
            </a:br>
            <a:r>
              <a:rPr lang="ru-RU" sz="1800" i="1" dirty="0" smtClean="0"/>
              <a:t>- Ротозей ты, ротозей! </a:t>
            </a:r>
            <a:br>
              <a:rPr lang="ru-RU" sz="1800" i="1" dirty="0" smtClean="0"/>
            </a:br>
            <a:r>
              <a:rPr lang="ru-RU" sz="1800" i="1" dirty="0" smtClean="0"/>
              <a:t>Если дали тебе кашку, </a:t>
            </a:r>
            <a:br>
              <a:rPr lang="ru-RU" sz="1800" i="1" dirty="0" smtClean="0"/>
            </a:br>
            <a:r>
              <a:rPr lang="ru-RU" sz="1800" i="1" dirty="0" smtClean="0"/>
              <a:t>нужно съесть её </a:t>
            </a:r>
            <a:r>
              <a:rPr lang="ru-RU" dirty="0" smtClean="0"/>
              <a:t>скорей!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6" name="Picture 2" descr="C:\Users\Александр\Pictures\Новый рисунок (27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4871"/>
            <a:ext cx="3643338" cy="3743156"/>
          </a:xfrm>
          <a:prstGeom prst="rect">
            <a:avLst/>
          </a:prstGeom>
          <a:noFill/>
        </p:spPr>
      </p:pic>
      <p:pic>
        <p:nvPicPr>
          <p:cNvPr id="6" name="Picture 2" descr="C:\Users\Александр\Pictures\Новый рисунок (27).bmp"/>
          <p:cNvPicPr>
            <a:picLocks noChangeAspect="1" noChangeArrowheads="1"/>
          </p:cNvPicPr>
          <p:nvPr/>
        </p:nvPicPr>
        <p:blipFill>
          <a:blip r:embed="rId2">
            <a:lum bright="-38000"/>
          </a:blip>
          <a:srcRect/>
          <a:stretch>
            <a:fillRect/>
          </a:stretch>
        </p:blipFill>
        <p:spPr bwMode="auto">
          <a:xfrm>
            <a:off x="1857356" y="1285860"/>
            <a:ext cx="3643338" cy="374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Ценность фольклора заключается в том, что с его помощью взрослый легко устанавливает с ребенком эмоциональный контакт.</a:t>
            </a:r>
          </a:p>
          <a:p>
            <a:pPr>
              <a:buNone/>
            </a:pPr>
            <a:r>
              <a:rPr lang="ru-RU" i="1" dirty="0" smtClean="0"/>
              <a:t>        В.А. Сухомлинский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://im8-tub-ru.yandex.net/i?id=494659366-55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047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m8-tub-ru.yandex.net/i?id=494659366-55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047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лександр\Pictures\Новый рисунок (59).bmp"/>
          <p:cNvPicPr>
            <a:picLocks noChangeAspect="1" noChangeArrowheads="1"/>
          </p:cNvPicPr>
          <p:nvPr/>
        </p:nvPicPr>
        <p:blipFill>
          <a:blip r:embed="rId2">
            <a:lum bright="-17000" contrast="44000"/>
          </a:blip>
          <a:srcRect/>
          <a:stretch>
            <a:fillRect/>
          </a:stretch>
        </p:blipFill>
        <p:spPr bwMode="auto">
          <a:xfrm>
            <a:off x="5072066" y="1571612"/>
            <a:ext cx="3214710" cy="448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Купаем малыша с </a:t>
            </a:r>
            <a:r>
              <a:rPr lang="ru-RU" sz="2000" dirty="0" err="1" smtClean="0"/>
              <a:t>потешкой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Мы пойдем купаться</a:t>
            </a:r>
            <a:br>
              <a:rPr lang="ru-RU" i="1" dirty="0" smtClean="0"/>
            </a:br>
            <a:r>
              <a:rPr lang="ru-RU" i="1" dirty="0" smtClean="0"/>
              <a:t>И в воде плескаться,</a:t>
            </a:r>
            <a:br>
              <a:rPr lang="ru-RU" i="1" dirty="0" smtClean="0"/>
            </a:br>
            <a:r>
              <a:rPr lang="ru-RU" i="1" dirty="0" smtClean="0"/>
              <a:t>Брызгаться, резвиться,</a:t>
            </a:r>
            <a:br>
              <a:rPr lang="ru-RU" i="1" dirty="0" smtClean="0"/>
            </a:br>
            <a:r>
              <a:rPr lang="ru-RU" i="1" dirty="0" smtClean="0"/>
              <a:t>Будет Настя мыться.</a:t>
            </a:r>
            <a:br>
              <a:rPr lang="ru-RU" i="1" dirty="0" smtClean="0"/>
            </a:br>
            <a:r>
              <a:rPr lang="ru-RU" i="1" dirty="0" smtClean="0"/>
              <a:t>Мы помоем ножки</a:t>
            </a:r>
            <a:br>
              <a:rPr lang="ru-RU" i="1" dirty="0" smtClean="0"/>
            </a:br>
            <a:r>
              <a:rPr lang="ru-RU" i="1" dirty="0" smtClean="0"/>
              <a:t>Нашей милой крошке,</a:t>
            </a:r>
            <a:br>
              <a:rPr lang="ru-RU" i="1" dirty="0" smtClean="0"/>
            </a:br>
            <a:r>
              <a:rPr lang="ru-RU" i="1" dirty="0" smtClean="0"/>
              <a:t>Вымоем ручонки</a:t>
            </a:r>
            <a:br>
              <a:rPr lang="ru-RU" i="1" dirty="0" smtClean="0"/>
            </a:br>
            <a:r>
              <a:rPr lang="ru-RU" i="1" dirty="0" smtClean="0"/>
              <a:t>Маленькой </a:t>
            </a:r>
            <a:r>
              <a:rPr lang="ru-RU" i="1" dirty="0" err="1" smtClean="0"/>
              <a:t>Настёнке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Спинку и животик,</a:t>
            </a:r>
            <a:br>
              <a:rPr lang="ru-RU" i="1" dirty="0" smtClean="0"/>
            </a:br>
            <a:r>
              <a:rPr lang="ru-RU" i="1" dirty="0" smtClean="0"/>
              <a:t>Личико и ротик -</a:t>
            </a:r>
            <a:br>
              <a:rPr lang="ru-RU" i="1" dirty="0" smtClean="0"/>
            </a:br>
            <a:r>
              <a:rPr lang="ru-RU" i="1" dirty="0" smtClean="0"/>
              <a:t>Чистая какая</a:t>
            </a:r>
            <a:br>
              <a:rPr lang="ru-RU" i="1" dirty="0" smtClean="0"/>
            </a:br>
            <a:r>
              <a:rPr lang="ru-RU" i="1" dirty="0" smtClean="0"/>
              <a:t>Доченька родная!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30" name="Picture 2" descr="C:\Users\Александр\Pictures\Новый рисунок (1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79" y="1946651"/>
            <a:ext cx="3595725" cy="2696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57400" cy="6000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Море-морюшко,</a:t>
            </a:r>
            <a:br>
              <a:rPr lang="ru-RU" dirty="0" smtClean="0"/>
            </a:br>
            <a:r>
              <a:rPr lang="ru-RU" dirty="0" smtClean="0"/>
              <a:t>Серебряное донышко,</a:t>
            </a:r>
            <a:br>
              <a:rPr lang="ru-RU" dirty="0" smtClean="0"/>
            </a:br>
            <a:r>
              <a:rPr lang="ru-RU" dirty="0" smtClean="0"/>
              <a:t>Золотой бережок,</a:t>
            </a:r>
            <a:br>
              <a:rPr lang="ru-RU" dirty="0" smtClean="0"/>
            </a:br>
            <a:r>
              <a:rPr lang="ru-RU" dirty="0" smtClean="0"/>
              <a:t>По волнам гони </a:t>
            </a:r>
            <a:r>
              <a:rPr lang="ru-RU" dirty="0" err="1" smtClean="0"/>
              <a:t>стружок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Легкое суденышко,</a:t>
            </a:r>
            <a:br>
              <a:rPr lang="ru-RU" dirty="0" smtClean="0"/>
            </a:br>
            <a:r>
              <a:rPr lang="ru-RU" dirty="0" smtClean="0"/>
              <a:t>Золотое донышко,</a:t>
            </a:r>
            <a:br>
              <a:rPr lang="ru-RU" dirty="0" smtClean="0"/>
            </a:br>
            <a:r>
              <a:rPr lang="ru-RU" dirty="0" smtClean="0"/>
              <a:t>Серебряное </a:t>
            </a:r>
            <a:r>
              <a:rPr lang="ru-RU" dirty="0" err="1" smtClean="0"/>
              <a:t>весельцо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Мыщатое</a:t>
            </a:r>
            <a:r>
              <a:rPr lang="ru-RU" dirty="0" smtClean="0"/>
              <a:t> деревцо,</a:t>
            </a:r>
            <a:br>
              <a:rPr lang="ru-RU" dirty="0" smtClean="0"/>
            </a:br>
            <a:r>
              <a:rPr lang="ru-RU" dirty="0" smtClean="0"/>
              <a:t>Зеленые </a:t>
            </a:r>
            <a:r>
              <a:rPr lang="ru-RU" dirty="0" err="1" smtClean="0"/>
              <a:t>трали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Плыви, суденышко, </a:t>
            </a:r>
            <a:r>
              <a:rPr lang="ru-RU" dirty="0" err="1" smtClean="0"/>
              <a:t>подале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            ***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Ах, водичка хороша!</a:t>
            </a:r>
            <a:br>
              <a:rPr lang="ru-RU" dirty="0" smtClean="0"/>
            </a:br>
            <a:r>
              <a:rPr lang="ru-RU" dirty="0" smtClean="0"/>
              <a:t>Хороша водичка!</a:t>
            </a:r>
            <a:br>
              <a:rPr lang="ru-RU" dirty="0" smtClean="0"/>
            </a:br>
            <a:r>
              <a:rPr lang="ru-RU" dirty="0" smtClean="0"/>
              <a:t>Искупаем малыша,</a:t>
            </a:r>
            <a:br>
              <a:rPr lang="ru-RU" dirty="0" smtClean="0"/>
            </a:br>
            <a:r>
              <a:rPr lang="ru-RU" dirty="0" smtClean="0"/>
              <a:t>Чтоб сияло личико!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C:\Users\Александр\Pictures\Новый рисунок (38).bmp"/>
          <p:cNvPicPr>
            <a:picLocks noChangeAspect="1" noChangeArrowheads="1"/>
          </p:cNvPicPr>
          <p:nvPr/>
        </p:nvPicPr>
        <p:blipFill>
          <a:blip r:embed="rId2">
            <a:lum bright="-30000" contrast="22000"/>
          </a:blip>
          <a:srcRect/>
          <a:stretch>
            <a:fillRect/>
          </a:stretch>
        </p:blipFill>
        <p:spPr bwMode="auto">
          <a:xfrm>
            <a:off x="1857356" y="827143"/>
            <a:ext cx="3429024" cy="451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1214422"/>
            <a:ext cx="2622412" cy="60007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Ой, </a:t>
            </a:r>
            <a:r>
              <a:rPr lang="ru-RU" i="1" dirty="0" err="1" smtClean="0"/>
              <a:t>люшеньки-люшки</a:t>
            </a:r>
            <a:r>
              <a:rPr lang="ru-RU" i="1" dirty="0" smtClean="0"/>
              <a:t>! </a:t>
            </a:r>
            <a:br>
              <a:rPr lang="ru-RU" i="1" dirty="0" smtClean="0"/>
            </a:br>
            <a:r>
              <a:rPr lang="ru-RU" i="1" dirty="0" smtClean="0"/>
              <a:t>Нашему </a:t>
            </a:r>
            <a:r>
              <a:rPr lang="ru-RU" i="1" dirty="0" err="1" smtClean="0"/>
              <a:t>Илюшке</a:t>
            </a:r>
            <a:r>
              <a:rPr lang="ru-RU" i="1" dirty="0" smtClean="0"/>
              <a:t>- </a:t>
            </a:r>
            <a:br>
              <a:rPr lang="ru-RU" i="1" dirty="0" smtClean="0"/>
            </a:br>
            <a:r>
              <a:rPr lang="ru-RU" i="1" dirty="0" smtClean="0"/>
              <a:t>Доброе утро. </a:t>
            </a:r>
            <a:br>
              <a:rPr lang="ru-RU" i="1" dirty="0" smtClean="0"/>
            </a:br>
            <a:r>
              <a:rPr lang="ru-RU" i="1" dirty="0" smtClean="0"/>
              <a:t>Доброе утро! </a:t>
            </a:r>
            <a:br>
              <a:rPr lang="ru-RU" i="1" dirty="0" smtClean="0"/>
            </a:br>
            <a:r>
              <a:rPr lang="ru-RU" i="1" dirty="0" smtClean="0"/>
              <a:t>Утро с шутками, Прибаутками! </a:t>
            </a:r>
          </a:p>
          <a:p>
            <a:r>
              <a:rPr lang="ru-RU" i="1" dirty="0" smtClean="0"/>
              <a:t>               ***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 Мы проснулись, мы проснулись.</a:t>
            </a:r>
            <a:br>
              <a:rPr lang="ru-RU" i="1" dirty="0" smtClean="0"/>
            </a:br>
            <a:r>
              <a:rPr lang="ru-RU" i="1" dirty="0" smtClean="0"/>
              <a:t>- Сладко, сладко потянулись.</a:t>
            </a:r>
            <a:br>
              <a:rPr lang="ru-RU" i="1" dirty="0" smtClean="0"/>
            </a:br>
            <a:r>
              <a:rPr lang="ru-RU" i="1" dirty="0" smtClean="0"/>
              <a:t>- Маме с папой улыбнулись. </a:t>
            </a:r>
          </a:p>
          <a:p>
            <a:r>
              <a:rPr lang="ru-RU" i="1" dirty="0" smtClean="0"/>
              <a:t>                 ***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Вот проснулись,</a:t>
            </a:r>
            <a:br>
              <a:rPr lang="ru-RU" i="1" dirty="0" smtClean="0"/>
            </a:br>
            <a:r>
              <a:rPr lang="ru-RU" i="1" dirty="0" smtClean="0"/>
              <a:t>Потянулись,</a:t>
            </a:r>
            <a:br>
              <a:rPr lang="ru-RU" i="1" dirty="0" smtClean="0"/>
            </a:br>
            <a:r>
              <a:rPr lang="ru-RU" i="1" dirty="0" smtClean="0"/>
              <a:t>С боку на бок</a:t>
            </a:r>
            <a:br>
              <a:rPr lang="ru-RU" i="1" dirty="0" smtClean="0"/>
            </a:br>
            <a:r>
              <a:rPr lang="ru-RU" i="1" dirty="0" smtClean="0"/>
              <a:t>Повернулись!</a:t>
            </a:r>
            <a:br>
              <a:rPr lang="ru-RU" i="1" dirty="0" smtClean="0"/>
            </a:br>
            <a:r>
              <a:rPr lang="ru-RU" i="1" dirty="0" err="1" smtClean="0"/>
              <a:t>Потягушечки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err="1" smtClean="0"/>
              <a:t>Потягушечки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i="1" dirty="0" smtClean="0"/>
              <a:t>Где игрушечки,</a:t>
            </a:r>
            <a:br>
              <a:rPr lang="ru-RU" i="1" dirty="0" smtClean="0"/>
            </a:br>
            <a:r>
              <a:rPr lang="ru-RU" i="1" dirty="0" err="1" smtClean="0"/>
              <a:t>Погремушечки</a:t>
            </a:r>
            <a:r>
              <a:rPr lang="ru-RU" i="1" dirty="0" smtClean="0"/>
              <a:t>?</a:t>
            </a:r>
            <a:br>
              <a:rPr lang="ru-RU" i="1" dirty="0" smtClean="0"/>
            </a:br>
            <a:r>
              <a:rPr lang="ru-RU" i="1" dirty="0" smtClean="0"/>
              <a:t>Ты, игрушка, погреми,</a:t>
            </a:r>
            <a:br>
              <a:rPr lang="ru-RU" i="1" dirty="0" smtClean="0"/>
            </a:br>
            <a:r>
              <a:rPr lang="ru-RU" i="1" dirty="0" smtClean="0"/>
              <a:t>Нашу детку подними!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3636" y="0"/>
            <a:ext cx="2619364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2000" dirty="0" smtClean="0"/>
              <a:t>Утренние</a:t>
            </a:r>
            <a:br>
              <a:rPr lang="ru-RU" sz="2000" dirty="0" smtClean="0"/>
            </a:br>
            <a:r>
              <a:rPr lang="ru-RU" sz="2000" dirty="0" smtClean="0"/>
              <a:t>         </a:t>
            </a:r>
            <a:r>
              <a:rPr lang="ru-RU" sz="2000" dirty="0" err="1" smtClean="0"/>
              <a:t>потешки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 descr="C:\Users\Александр\Pictures\Новый рисунок (48).bmp"/>
          <p:cNvPicPr>
            <a:picLocks noChangeAspect="1" noChangeArrowheads="1"/>
          </p:cNvPicPr>
          <p:nvPr/>
        </p:nvPicPr>
        <p:blipFill>
          <a:blip r:embed="rId2">
            <a:lum bright="-15000" contrast="9000"/>
          </a:blip>
          <a:srcRect/>
          <a:stretch>
            <a:fillRect/>
          </a:stretch>
        </p:blipFill>
        <p:spPr bwMode="auto">
          <a:xfrm>
            <a:off x="1669712" y="928671"/>
            <a:ext cx="347379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457200"/>
            <a:ext cx="2328850" cy="1400164"/>
          </a:xfrm>
        </p:spPr>
        <p:txBody>
          <a:bodyPr>
            <a:normAutofit fontScale="90000"/>
          </a:bodyPr>
          <a:lstStyle/>
          <a:p>
            <a:r>
              <a:rPr lang="ru-RU" sz="1400" i="1" dirty="0" smtClean="0"/>
              <a:t>Кто у нас хороший? </a:t>
            </a:r>
            <a:br>
              <a:rPr lang="ru-RU" sz="1400" i="1" dirty="0" smtClean="0"/>
            </a:br>
            <a:r>
              <a:rPr lang="ru-RU" sz="1400" i="1" dirty="0" smtClean="0"/>
              <a:t>Кто у нас пригожий? </a:t>
            </a:r>
            <a:br>
              <a:rPr lang="ru-RU" sz="1400" i="1" dirty="0" smtClean="0"/>
            </a:br>
            <a:r>
              <a:rPr lang="ru-RU" sz="1400" i="1" dirty="0" smtClean="0"/>
              <a:t>Даша - хорошая! </a:t>
            </a:r>
            <a:br>
              <a:rPr lang="ru-RU" sz="1400" i="1" dirty="0" smtClean="0"/>
            </a:br>
            <a:r>
              <a:rPr lang="ru-RU" sz="1400" i="1" dirty="0" smtClean="0"/>
              <a:t>Даша - пригожая!</a:t>
            </a:r>
            <a:br>
              <a:rPr lang="ru-RU" sz="1400" i="1" dirty="0" smtClean="0"/>
            </a:br>
            <a:r>
              <a:rPr lang="ru-RU" sz="1400" i="1" dirty="0" smtClean="0"/>
              <a:t>               </a:t>
            </a:r>
            <a:br>
              <a:rPr lang="ru-RU" sz="1400" i="1" dirty="0" smtClean="0"/>
            </a:br>
            <a:r>
              <a:rPr lang="ru-RU" sz="1400" i="1" dirty="0" smtClean="0"/>
              <a:t>                  *** </a:t>
            </a:r>
            <a:br>
              <a:rPr lang="ru-RU" sz="1400" i="1" dirty="0" smtClean="0"/>
            </a:br>
            <a:endParaRPr lang="ru-RU" sz="1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571612"/>
            <a:ext cx="2328850" cy="528638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Котик серенький присел</a:t>
            </a:r>
            <a:br>
              <a:rPr lang="ru-RU" i="1" dirty="0" smtClean="0"/>
            </a:br>
            <a:r>
              <a:rPr lang="ru-RU" i="1" dirty="0" smtClean="0"/>
              <a:t>На </a:t>
            </a:r>
            <a:r>
              <a:rPr lang="ru-RU" i="1" dirty="0" err="1" smtClean="0"/>
              <a:t>печурочке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 тихонечко запел </a:t>
            </a:r>
            <a:br>
              <a:rPr lang="ru-RU" i="1" dirty="0" smtClean="0"/>
            </a:br>
            <a:r>
              <a:rPr lang="ru-RU" i="1" dirty="0" smtClean="0"/>
              <a:t>Песенку дочурочке (</a:t>
            </a:r>
            <a:r>
              <a:rPr lang="ru-RU" i="1" dirty="0" err="1" smtClean="0"/>
              <a:t>сынулечке</a:t>
            </a:r>
            <a:r>
              <a:rPr lang="ru-RU" i="1" dirty="0" smtClean="0"/>
              <a:t>):</a:t>
            </a:r>
            <a:br>
              <a:rPr lang="ru-RU" i="1" dirty="0" smtClean="0"/>
            </a:br>
            <a:r>
              <a:rPr lang="ru-RU" i="1" dirty="0" smtClean="0"/>
              <a:t>Вот проснулся петушок,</a:t>
            </a:r>
            <a:br>
              <a:rPr lang="ru-RU" i="1" dirty="0" smtClean="0"/>
            </a:br>
            <a:r>
              <a:rPr lang="ru-RU" i="1" dirty="0" smtClean="0"/>
              <a:t>Встала курочка,</a:t>
            </a:r>
            <a:br>
              <a:rPr lang="ru-RU" i="1" dirty="0" smtClean="0"/>
            </a:br>
            <a:r>
              <a:rPr lang="ru-RU" i="1" dirty="0" smtClean="0"/>
              <a:t>Поднимайся мой дружок,</a:t>
            </a:r>
            <a:br>
              <a:rPr lang="ru-RU" i="1" dirty="0" smtClean="0"/>
            </a:br>
            <a:r>
              <a:rPr lang="ru-RU" i="1" dirty="0" smtClean="0"/>
              <a:t>Встань, моя дочурочка. </a:t>
            </a:r>
            <a:br>
              <a:rPr lang="ru-RU" i="1" dirty="0" smtClean="0"/>
            </a:br>
            <a:r>
              <a:rPr lang="ru-RU" i="1" dirty="0" smtClean="0"/>
              <a:t>(Вставай мой </a:t>
            </a:r>
            <a:r>
              <a:rPr lang="ru-RU" i="1" dirty="0" err="1" smtClean="0"/>
              <a:t>сынулечка</a:t>
            </a:r>
            <a:r>
              <a:rPr lang="ru-RU" i="1" dirty="0" smtClean="0"/>
              <a:t>).</a:t>
            </a:r>
          </a:p>
          <a:p>
            <a:r>
              <a:rPr lang="ru-RU" i="1" dirty="0" smtClean="0"/>
              <a:t>               ***</a:t>
            </a:r>
            <a:br>
              <a:rPr lang="ru-RU" i="1" dirty="0" smtClean="0"/>
            </a:br>
            <a:r>
              <a:rPr lang="ru-RU" i="1" dirty="0" smtClean="0"/>
              <a:t>Солнышко, солнышко,</a:t>
            </a:r>
            <a:br>
              <a:rPr lang="ru-RU" i="1" dirty="0" smtClean="0"/>
            </a:br>
            <a:r>
              <a:rPr lang="ru-RU" i="1" dirty="0" smtClean="0"/>
              <a:t>загляни в окошко.</a:t>
            </a:r>
            <a:br>
              <a:rPr lang="ru-RU" i="1" dirty="0" smtClean="0"/>
            </a:br>
            <a:r>
              <a:rPr lang="ru-RU" i="1" dirty="0" smtClean="0"/>
              <a:t>Загляни в окошко,</a:t>
            </a:r>
            <a:br>
              <a:rPr lang="ru-RU" i="1" dirty="0" smtClean="0"/>
            </a:br>
            <a:r>
              <a:rPr lang="ru-RU" i="1" dirty="0" smtClean="0"/>
              <a:t>разбуди Сережку.</a:t>
            </a:r>
            <a:br>
              <a:rPr lang="ru-RU" i="1" dirty="0" smtClean="0"/>
            </a:br>
            <a:r>
              <a:rPr lang="ru-RU" i="1" dirty="0" smtClean="0"/>
              <a:t>Чтоб денек чуть- чуть был дольше,</a:t>
            </a:r>
            <a:br>
              <a:rPr lang="ru-RU" i="1" dirty="0" smtClean="0"/>
            </a:br>
            <a:r>
              <a:rPr lang="ru-RU" i="1" dirty="0" smtClean="0"/>
              <a:t>чтобы мы узнали больше,</a:t>
            </a:r>
            <a:br>
              <a:rPr lang="ru-RU" i="1" dirty="0" smtClean="0"/>
            </a:br>
            <a:r>
              <a:rPr lang="ru-RU" i="1" dirty="0" smtClean="0"/>
              <a:t>чтоб игрушки не скучали,</a:t>
            </a:r>
            <a:br>
              <a:rPr lang="ru-RU" i="1" dirty="0" smtClean="0"/>
            </a:br>
            <a:r>
              <a:rPr lang="ru-RU" i="1" dirty="0" smtClean="0"/>
              <a:t>а с </a:t>
            </a:r>
            <a:r>
              <a:rPr lang="ru-RU" i="1" dirty="0" err="1" smtClean="0"/>
              <a:t>Сереженькой</a:t>
            </a:r>
            <a:r>
              <a:rPr lang="ru-RU" i="1" dirty="0" smtClean="0"/>
              <a:t> играли.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9218" name="Picture 2" descr="C:\Users\Александр\Pictures\Новый рисунок (1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64615"/>
            <a:ext cx="2928958" cy="375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0"/>
            <a:ext cx="2471726" cy="857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Просыпаемся, умываемся</a:t>
            </a: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928670"/>
            <a:ext cx="2471726" cy="5786478"/>
          </a:xfrm>
        </p:spPr>
        <p:txBody>
          <a:bodyPr>
            <a:normAutofit fontScale="25000" lnSpcReduction="20000"/>
          </a:bodyPr>
          <a:lstStyle/>
          <a:p>
            <a:r>
              <a:rPr lang="ru-RU" sz="5600" i="1" dirty="0" smtClean="0"/>
              <a:t>Ты мне ручки подай, </a:t>
            </a:r>
            <a:br>
              <a:rPr lang="ru-RU" sz="5600" i="1" dirty="0" smtClean="0"/>
            </a:br>
            <a:r>
              <a:rPr lang="ru-RU" sz="5600" i="1" dirty="0" smtClean="0"/>
              <a:t>Да с кровати вставай, </a:t>
            </a:r>
            <a:br>
              <a:rPr lang="ru-RU" sz="5600" i="1" dirty="0" smtClean="0"/>
            </a:br>
            <a:r>
              <a:rPr lang="ru-RU" sz="5600" i="1" dirty="0" smtClean="0"/>
              <a:t>Умываться пойдем, </a:t>
            </a:r>
            <a:br>
              <a:rPr lang="ru-RU" sz="5600" i="1" dirty="0" smtClean="0"/>
            </a:br>
            <a:r>
              <a:rPr lang="ru-RU" sz="5600" i="1" dirty="0" smtClean="0"/>
              <a:t>Где водичка </a:t>
            </a:r>
            <a:r>
              <a:rPr lang="ru-RU" sz="5600" i="1" dirty="0" smtClean="0"/>
              <a:t>найдем!</a:t>
            </a:r>
          </a:p>
          <a:p>
            <a:r>
              <a:rPr lang="ru-RU" sz="5600" i="1" dirty="0" smtClean="0"/>
              <a:t> От </a:t>
            </a:r>
            <a:r>
              <a:rPr lang="ru-RU" sz="5600" i="1" dirty="0" smtClean="0"/>
              <a:t>водички, от водицы </a:t>
            </a:r>
            <a:br>
              <a:rPr lang="ru-RU" sz="5600" i="1" dirty="0" smtClean="0"/>
            </a:br>
            <a:r>
              <a:rPr lang="ru-RU" sz="5600" i="1" dirty="0" smtClean="0"/>
              <a:t>Всё улыбками искрится! </a:t>
            </a:r>
            <a:br>
              <a:rPr lang="ru-RU" sz="5600" i="1" dirty="0" smtClean="0"/>
            </a:br>
            <a:r>
              <a:rPr lang="ru-RU" sz="5600" i="1" dirty="0" smtClean="0"/>
              <a:t>От водички, от водицы </a:t>
            </a:r>
            <a:br>
              <a:rPr lang="ru-RU" sz="5600" i="1" dirty="0" smtClean="0"/>
            </a:br>
            <a:r>
              <a:rPr lang="ru-RU" sz="5600" i="1" dirty="0" smtClean="0"/>
              <a:t>Веселей цветы и птицы! </a:t>
            </a:r>
            <a:br>
              <a:rPr lang="ru-RU" sz="5600" i="1" dirty="0" smtClean="0"/>
            </a:br>
            <a:r>
              <a:rPr lang="ru-RU" sz="5600" i="1" dirty="0" smtClean="0"/>
              <a:t>Катя умывается, </a:t>
            </a:r>
            <a:br>
              <a:rPr lang="ru-RU" sz="5600" i="1" dirty="0" smtClean="0"/>
            </a:br>
            <a:r>
              <a:rPr lang="ru-RU" sz="5600" i="1" dirty="0" smtClean="0"/>
              <a:t>Солнцу улыбается</a:t>
            </a:r>
            <a:r>
              <a:rPr lang="ru-RU" sz="5600" i="1" dirty="0" smtClean="0"/>
              <a:t>!</a:t>
            </a:r>
            <a:endParaRPr lang="ru-RU" sz="5600" i="1" dirty="0" smtClean="0"/>
          </a:p>
          <a:p>
            <a:r>
              <a:rPr lang="ru-RU" sz="5600" i="1" dirty="0" smtClean="0"/>
              <a:t> </a:t>
            </a:r>
            <a:r>
              <a:rPr lang="ru-RU" sz="5600" i="1" dirty="0" smtClean="0"/>
              <a:t>Ай</a:t>
            </a:r>
            <a:r>
              <a:rPr lang="ru-RU" sz="5600" i="1" dirty="0" smtClean="0"/>
              <a:t>, лады, лады, лады</a:t>
            </a:r>
            <a:br>
              <a:rPr lang="ru-RU" sz="5600" i="1" dirty="0" smtClean="0"/>
            </a:br>
            <a:r>
              <a:rPr lang="ru-RU" sz="5600" i="1" dirty="0" smtClean="0"/>
              <a:t>Не боимся мы воды,</a:t>
            </a:r>
            <a:br>
              <a:rPr lang="ru-RU" sz="5600" i="1" dirty="0" smtClean="0"/>
            </a:br>
            <a:r>
              <a:rPr lang="ru-RU" sz="5600" i="1" dirty="0" smtClean="0"/>
              <a:t>Чисто умываемся,</a:t>
            </a:r>
            <a:br>
              <a:rPr lang="ru-RU" sz="5600" i="1" dirty="0" smtClean="0"/>
            </a:br>
            <a:r>
              <a:rPr lang="ru-RU" sz="5600" i="1" dirty="0" smtClean="0"/>
              <a:t>Маме улыбаемся.</a:t>
            </a:r>
            <a:br>
              <a:rPr lang="ru-RU" sz="5600" i="1" dirty="0" smtClean="0"/>
            </a:br>
            <a:r>
              <a:rPr lang="ru-RU" sz="5600" i="1" dirty="0" smtClean="0"/>
              <a:t>Знаем, знаем, да-да-да</a:t>
            </a:r>
            <a:br>
              <a:rPr lang="ru-RU" sz="5600" i="1" dirty="0" smtClean="0"/>
            </a:br>
            <a:r>
              <a:rPr lang="ru-RU" sz="5600" i="1" dirty="0" smtClean="0"/>
              <a:t>Где ты прячешься, вода!</a:t>
            </a:r>
            <a:br>
              <a:rPr lang="ru-RU" sz="5600" i="1" dirty="0" smtClean="0"/>
            </a:br>
            <a:r>
              <a:rPr lang="ru-RU" sz="5600" i="1" dirty="0" smtClean="0"/>
              <a:t>Выходи, водица,</a:t>
            </a:r>
            <a:br>
              <a:rPr lang="ru-RU" sz="5600" i="1" dirty="0" smtClean="0"/>
            </a:br>
            <a:r>
              <a:rPr lang="ru-RU" sz="5600" i="1" dirty="0" smtClean="0"/>
              <a:t>Мы пришли умыться!</a:t>
            </a:r>
            <a:br>
              <a:rPr lang="ru-RU" sz="5600" i="1" dirty="0" smtClean="0"/>
            </a:br>
            <a:r>
              <a:rPr lang="ru-RU" sz="5600" i="1" dirty="0" smtClean="0"/>
              <a:t>Лейся на ладошку</a:t>
            </a:r>
            <a:br>
              <a:rPr lang="ru-RU" sz="5600" i="1" dirty="0" smtClean="0"/>
            </a:br>
            <a:r>
              <a:rPr lang="ru-RU" sz="5600" i="1" dirty="0" err="1" smtClean="0"/>
              <a:t>По-нем-ножку</a:t>
            </a:r>
            <a:r>
              <a:rPr lang="ru-RU" sz="5600" i="1" dirty="0" smtClean="0"/>
              <a:t>.</a:t>
            </a:r>
            <a:br>
              <a:rPr lang="ru-RU" sz="5600" i="1" dirty="0" smtClean="0"/>
            </a:br>
            <a:r>
              <a:rPr lang="ru-RU" sz="5600" i="1" dirty="0" smtClean="0"/>
              <a:t>Лейся, лейся, лейся</a:t>
            </a:r>
            <a:br>
              <a:rPr lang="ru-RU" sz="5600" i="1" dirty="0" smtClean="0"/>
            </a:br>
            <a:r>
              <a:rPr lang="ru-RU" sz="5600" i="1" dirty="0" err="1" smtClean="0"/>
              <a:t>По-сме-лей</a:t>
            </a:r>
            <a:r>
              <a:rPr lang="ru-RU" sz="5600" i="1" dirty="0" smtClean="0"/>
              <a:t> -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8914" name="Picture 2" descr="C:\Users\Александр\Pictures\Новый рисунок (7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1" y="1178702"/>
            <a:ext cx="5429295" cy="407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286512" y="1600200"/>
            <a:ext cx="2479536" cy="37338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              ***</a:t>
            </a:r>
            <a:endParaRPr lang="ru-RU" b="1" dirty="0"/>
          </a:p>
          <a:p>
            <a:r>
              <a:rPr lang="ru-RU" sz="1800" i="1" dirty="0"/>
              <a:t>Дождик, дождик, посильней -</a:t>
            </a:r>
            <a:br>
              <a:rPr lang="ru-RU" sz="1800" i="1" dirty="0"/>
            </a:br>
            <a:r>
              <a:rPr lang="ru-RU" sz="1800" i="1" dirty="0"/>
              <a:t>Будет травка зеленей,</a:t>
            </a:r>
            <a:br>
              <a:rPr lang="ru-RU" sz="1800" i="1" dirty="0"/>
            </a:br>
            <a:r>
              <a:rPr lang="ru-RU" sz="1800" i="1" dirty="0"/>
              <a:t>Вырастут цветочки</a:t>
            </a:r>
            <a:br>
              <a:rPr lang="ru-RU" sz="1800" i="1" dirty="0"/>
            </a:br>
            <a:r>
              <a:rPr lang="ru-RU" sz="1800" i="1" dirty="0"/>
              <a:t>На нашем </a:t>
            </a:r>
            <a:r>
              <a:rPr lang="ru-RU" sz="1800" i="1" dirty="0" err="1"/>
              <a:t>лужочке</a:t>
            </a:r>
            <a:r>
              <a:rPr lang="ru-RU" sz="1800" i="1" dirty="0"/>
              <a:t>.</a:t>
            </a:r>
            <a:br>
              <a:rPr lang="ru-RU" sz="1800" i="1" dirty="0"/>
            </a:br>
            <a:r>
              <a:rPr lang="ru-RU" sz="1800" i="1" dirty="0"/>
              <a:t>Дождик, дождик, пуще,</a:t>
            </a:r>
            <a:br>
              <a:rPr lang="ru-RU" sz="1800" i="1" dirty="0"/>
            </a:br>
            <a:r>
              <a:rPr lang="ru-RU" sz="1800" i="1" dirty="0"/>
              <a:t>Расти, трава, гуще.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457200"/>
            <a:ext cx="2476488" cy="1066800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>Потешки</a:t>
            </a:r>
            <a:br>
              <a:rPr lang="ru-RU" sz="2000" u="sng" dirty="0" smtClean="0"/>
            </a:br>
            <a:r>
              <a:rPr lang="ru-RU" sz="2000" u="sng" dirty="0" smtClean="0"/>
              <a:t> про дождик и     солнышко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Александр\Pictures\Новый рисунок (5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14414" y="1285860"/>
            <a:ext cx="4643470" cy="416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214290"/>
            <a:ext cx="2500298" cy="6215106"/>
          </a:xfrm>
        </p:spPr>
        <p:txBody>
          <a:bodyPr>
            <a:normAutofit fontScale="40000" lnSpcReduction="20000"/>
          </a:bodyPr>
          <a:lstStyle/>
          <a:p>
            <a:r>
              <a:rPr lang="ru-RU" b="1" i="1" dirty="0" smtClean="0"/>
              <a:t>.</a:t>
            </a:r>
            <a:endParaRPr lang="ru-RU" i="1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900" i="1" dirty="0" smtClean="0"/>
              <a:t>Дождик, дождик, </a:t>
            </a:r>
            <a:br>
              <a:rPr lang="ru-RU" sz="2900" i="1" dirty="0" smtClean="0"/>
            </a:br>
            <a:r>
              <a:rPr lang="ru-RU" sz="2900" i="1" dirty="0" smtClean="0"/>
              <a:t>Полно лить,</a:t>
            </a:r>
            <a:br>
              <a:rPr lang="ru-RU" sz="2900" i="1" dirty="0" smtClean="0"/>
            </a:br>
            <a:r>
              <a:rPr lang="ru-RU" sz="2900" i="1" dirty="0" smtClean="0"/>
              <a:t>Малых детушек </a:t>
            </a:r>
            <a:br>
              <a:rPr lang="ru-RU" sz="2900" i="1" dirty="0" smtClean="0"/>
            </a:br>
            <a:r>
              <a:rPr lang="ru-RU" sz="2900" i="1" dirty="0" smtClean="0"/>
              <a:t>Мочить!</a:t>
            </a:r>
            <a:br>
              <a:rPr lang="ru-RU" sz="2900" i="1" dirty="0" smtClean="0"/>
            </a:br>
            <a:r>
              <a:rPr lang="ru-RU" sz="2900" i="1" dirty="0" smtClean="0"/>
              <a:t/>
            </a:r>
            <a:br>
              <a:rPr lang="ru-RU" sz="2900" i="1" dirty="0" smtClean="0"/>
            </a:br>
            <a:r>
              <a:rPr lang="ru-RU" sz="2900" i="1" dirty="0" smtClean="0"/>
              <a:t>Радуга-дуга,</a:t>
            </a:r>
            <a:br>
              <a:rPr lang="ru-RU" sz="2900" i="1" dirty="0" smtClean="0"/>
            </a:br>
            <a:r>
              <a:rPr lang="ru-RU" sz="2900" i="1" dirty="0" smtClean="0"/>
              <a:t>Не давай дождя,</a:t>
            </a:r>
            <a:br>
              <a:rPr lang="ru-RU" sz="2900" i="1" dirty="0" smtClean="0"/>
            </a:br>
            <a:r>
              <a:rPr lang="ru-RU" sz="2900" i="1" dirty="0" smtClean="0"/>
              <a:t>Давай солнышка,</a:t>
            </a:r>
            <a:br>
              <a:rPr lang="ru-RU" sz="2900" i="1" dirty="0" smtClean="0"/>
            </a:br>
            <a:r>
              <a:rPr lang="ru-RU" sz="2900" i="1" dirty="0" err="1" smtClean="0"/>
              <a:t>Колоколнышка</a:t>
            </a:r>
            <a:r>
              <a:rPr lang="ru-RU" sz="2900" i="1" dirty="0" smtClean="0"/>
              <a:t>!</a:t>
            </a:r>
            <a:br>
              <a:rPr lang="ru-RU" sz="2900" i="1" dirty="0" smtClean="0"/>
            </a:br>
            <a:r>
              <a:rPr lang="ru-RU" sz="2900" i="1" dirty="0" smtClean="0"/>
              <a:t/>
            </a:r>
            <a:br>
              <a:rPr lang="ru-RU" sz="2900" i="1" dirty="0" smtClean="0"/>
            </a:br>
            <a:r>
              <a:rPr lang="ru-RU" sz="2900" i="1" dirty="0" smtClean="0"/>
              <a:t>Солнышко, солнышко,</a:t>
            </a:r>
            <a:br>
              <a:rPr lang="ru-RU" sz="2900" i="1" dirty="0" smtClean="0"/>
            </a:br>
            <a:r>
              <a:rPr lang="ru-RU" sz="2900" i="1" dirty="0" smtClean="0"/>
              <a:t>Выгляни в окошко!</a:t>
            </a:r>
            <a:br>
              <a:rPr lang="ru-RU" sz="2900" i="1" dirty="0" smtClean="0"/>
            </a:br>
            <a:r>
              <a:rPr lang="ru-RU" sz="2900" i="1" dirty="0" smtClean="0"/>
              <a:t>Солнышко, нарядись,</a:t>
            </a:r>
            <a:br>
              <a:rPr lang="ru-RU" sz="2900" i="1" dirty="0" smtClean="0"/>
            </a:br>
            <a:r>
              <a:rPr lang="ru-RU" sz="2900" i="1" dirty="0" smtClean="0"/>
              <a:t>Красное, покажись!</a:t>
            </a:r>
            <a:br>
              <a:rPr lang="ru-RU" sz="2900" i="1" dirty="0" smtClean="0"/>
            </a:br>
            <a:r>
              <a:rPr lang="ru-RU" sz="2900" i="1" dirty="0" smtClean="0"/>
              <a:t>Ждут тебя детки,</a:t>
            </a:r>
            <a:br>
              <a:rPr lang="ru-RU" sz="2900" i="1" dirty="0" smtClean="0"/>
            </a:br>
            <a:r>
              <a:rPr lang="ru-RU" sz="2900" i="1" dirty="0" smtClean="0"/>
              <a:t>Ждут малолетки.</a:t>
            </a:r>
            <a:br>
              <a:rPr lang="ru-RU" sz="2900" i="1" dirty="0" smtClean="0"/>
            </a:br>
            <a:r>
              <a:rPr lang="ru-RU" sz="2900" i="1" dirty="0" smtClean="0"/>
              <a:t/>
            </a:r>
            <a:br>
              <a:rPr lang="ru-RU" sz="2900" i="1" dirty="0" smtClean="0"/>
            </a:br>
            <a:r>
              <a:rPr lang="ru-RU" sz="2900" i="1" dirty="0" smtClean="0"/>
              <a:t>Не иди, дождик, где косят, </a:t>
            </a:r>
            <a:br>
              <a:rPr lang="ru-RU" sz="2900" i="1" dirty="0" smtClean="0"/>
            </a:br>
            <a:r>
              <a:rPr lang="ru-RU" sz="2900" i="1" dirty="0" smtClean="0"/>
              <a:t>А иди, где просят. </a:t>
            </a:r>
            <a:br>
              <a:rPr lang="ru-RU" sz="2900" i="1" dirty="0" smtClean="0"/>
            </a:br>
            <a:r>
              <a:rPr lang="ru-RU" sz="2900" i="1" dirty="0" smtClean="0"/>
              <a:t>Не иди, дождик, где жнут, </a:t>
            </a:r>
            <a:br>
              <a:rPr lang="ru-RU" sz="2900" i="1" dirty="0" smtClean="0"/>
            </a:br>
            <a:r>
              <a:rPr lang="ru-RU" sz="2900" i="1" dirty="0" smtClean="0"/>
              <a:t>А иди, где ждут!</a:t>
            </a:r>
            <a:br>
              <a:rPr lang="ru-RU" sz="2900" i="1" dirty="0" smtClean="0"/>
            </a:br>
            <a:r>
              <a:rPr lang="ru-RU" sz="2900" i="1" dirty="0" smtClean="0"/>
              <a:t/>
            </a:r>
            <a:br>
              <a:rPr lang="ru-RU" sz="2900" i="1" dirty="0" smtClean="0"/>
            </a:br>
            <a:r>
              <a:rPr lang="ru-RU" sz="2900" i="1" dirty="0" smtClean="0"/>
              <a:t>Радуга-дуга </a:t>
            </a:r>
            <a:br>
              <a:rPr lang="ru-RU" sz="2900" i="1" dirty="0" smtClean="0"/>
            </a:br>
            <a:r>
              <a:rPr lang="ru-RU" sz="2900" i="1" dirty="0" smtClean="0"/>
              <a:t>Ах ты, радуга-дуга, </a:t>
            </a:r>
            <a:br>
              <a:rPr lang="ru-RU" sz="2900" i="1" dirty="0" smtClean="0"/>
            </a:br>
            <a:r>
              <a:rPr lang="ru-RU" sz="2900" i="1" dirty="0" smtClean="0"/>
              <a:t>И туга, и высока! </a:t>
            </a:r>
            <a:br>
              <a:rPr lang="ru-RU" sz="2900" i="1" dirty="0" smtClean="0"/>
            </a:br>
            <a:endParaRPr lang="ru-RU" sz="2900" i="1" dirty="0"/>
          </a:p>
        </p:txBody>
      </p:sp>
      <p:pic>
        <p:nvPicPr>
          <p:cNvPr id="58370" name="Picture 2" descr="C:\Users\Александр\Pictures\Новый рисунок (51).bmp"/>
          <p:cNvPicPr>
            <a:picLocks noChangeAspect="1" noChangeArrowheads="1"/>
          </p:cNvPicPr>
          <p:nvPr/>
        </p:nvPicPr>
        <p:blipFill>
          <a:blip r:embed="rId2">
            <a:lum bright="-28000" contrast="6000"/>
          </a:blip>
          <a:srcRect/>
          <a:stretch>
            <a:fillRect/>
          </a:stretch>
        </p:blipFill>
        <p:spPr bwMode="auto">
          <a:xfrm>
            <a:off x="1071539" y="1204324"/>
            <a:ext cx="4924934" cy="386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214290"/>
            <a:ext cx="2185974" cy="571504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>Приговорки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500042"/>
            <a:ext cx="2328850" cy="5519758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***</a:t>
            </a:r>
            <a:r>
              <a:rPr lang="ru-RU" sz="4800" i="1" dirty="0" smtClean="0"/>
              <a:t>Обращаются к майскому жуку:</a:t>
            </a:r>
            <a:br>
              <a:rPr lang="ru-RU" sz="4800" i="1" dirty="0" smtClean="0"/>
            </a:br>
            <a:r>
              <a:rPr lang="ru-RU" sz="4800" i="1" dirty="0" smtClean="0"/>
              <a:t>Солнышко, солнышко,</a:t>
            </a:r>
            <a:br>
              <a:rPr lang="ru-RU" sz="4800" i="1" dirty="0" smtClean="0"/>
            </a:br>
            <a:r>
              <a:rPr lang="ru-RU" sz="4800" i="1" dirty="0" smtClean="0"/>
              <a:t>Полети на облако!</a:t>
            </a:r>
            <a:br>
              <a:rPr lang="ru-RU" sz="4800" i="1" dirty="0" smtClean="0"/>
            </a:br>
            <a:r>
              <a:rPr lang="ru-RU" sz="4800" i="1" dirty="0" smtClean="0"/>
              <a:t>Там твои детки</a:t>
            </a:r>
            <a:br>
              <a:rPr lang="ru-RU" sz="4800" i="1" dirty="0" smtClean="0"/>
            </a:br>
            <a:r>
              <a:rPr lang="ru-RU" sz="4800" i="1" dirty="0" smtClean="0"/>
              <a:t>Кушают конфетки,</a:t>
            </a:r>
            <a:br>
              <a:rPr lang="ru-RU" sz="4800" i="1" dirty="0" smtClean="0"/>
            </a:br>
            <a:r>
              <a:rPr lang="ru-RU" sz="4800" i="1" dirty="0" smtClean="0"/>
              <a:t>Хлебом заедают,</a:t>
            </a:r>
            <a:br>
              <a:rPr lang="ru-RU" sz="4800" i="1" dirty="0" smtClean="0"/>
            </a:br>
            <a:r>
              <a:rPr lang="ru-RU" sz="4800" i="1" dirty="0" smtClean="0"/>
              <a:t>Медом запивают,</a:t>
            </a:r>
            <a:br>
              <a:rPr lang="ru-RU" sz="4800" i="1" dirty="0" smtClean="0"/>
            </a:br>
            <a:r>
              <a:rPr lang="ru-RU" sz="4800" i="1" dirty="0" smtClean="0"/>
              <a:t>Всем раздают,</a:t>
            </a:r>
            <a:br>
              <a:rPr lang="ru-RU" sz="4800" i="1" dirty="0" smtClean="0"/>
            </a:br>
            <a:r>
              <a:rPr lang="ru-RU" sz="4800" i="1" dirty="0" smtClean="0"/>
              <a:t>А  тебе </a:t>
            </a:r>
            <a:r>
              <a:rPr lang="ru-RU" sz="4800" i="1" dirty="0" smtClean="0"/>
              <a:t>не дают! </a:t>
            </a:r>
          </a:p>
          <a:p>
            <a:r>
              <a:rPr lang="ru-RU" sz="4800" i="1" dirty="0" smtClean="0"/>
              <a:t>Бабочке поют:</a:t>
            </a:r>
            <a:br>
              <a:rPr lang="ru-RU" sz="4800" i="1" dirty="0" smtClean="0"/>
            </a:br>
            <a:r>
              <a:rPr lang="ru-RU" sz="4800" i="1" dirty="0" smtClean="0"/>
              <a:t>Бабочка-коробочка,</a:t>
            </a:r>
            <a:br>
              <a:rPr lang="ru-RU" sz="4800" i="1" dirty="0" smtClean="0"/>
            </a:br>
            <a:r>
              <a:rPr lang="ru-RU" sz="4800" i="1" dirty="0" smtClean="0"/>
              <a:t>Улетай под облачко!</a:t>
            </a:r>
            <a:br>
              <a:rPr lang="ru-RU" sz="4800" i="1" dirty="0" smtClean="0"/>
            </a:br>
            <a:r>
              <a:rPr lang="ru-RU" sz="4800" i="1" dirty="0" smtClean="0"/>
              <a:t>Твои детки на лугу</a:t>
            </a:r>
            <a:br>
              <a:rPr lang="ru-RU" sz="4800" i="1" dirty="0" smtClean="0"/>
            </a:br>
            <a:r>
              <a:rPr lang="ru-RU" sz="4800" i="1" dirty="0" smtClean="0"/>
              <a:t>Гнут черемуху в дугу,</a:t>
            </a:r>
            <a:br>
              <a:rPr lang="ru-RU" sz="4800" i="1" dirty="0" smtClean="0"/>
            </a:br>
            <a:r>
              <a:rPr lang="ru-RU" sz="4800" i="1" dirty="0" smtClean="0"/>
              <a:t>Тебя ожидают,</a:t>
            </a:r>
            <a:br>
              <a:rPr lang="ru-RU" sz="4800" i="1" dirty="0" smtClean="0"/>
            </a:br>
            <a:r>
              <a:rPr lang="ru-RU" sz="4800" i="1" dirty="0" smtClean="0"/>
              <a:t>Зайчиков гоняют! </a:t>
            </a:r>
            <a:endParaRPr lang="ru-RU" sz="4800" i="1" dirty="0" smtClean="0"/>
          </a:p>
          <a:p>
            <a:r>
              <a:rPr lang="ru-RU" sz="4800" b="1" i="1" dirty="0" smtClean="0"/>
              <a:t> </a:t>
            </a:r>
            <a:r>
              <a:rPr lang="ru-RU" sz="4800" b="1" i="1" dirty="0" smtClean="0"/>
              <a:t>               </a:t>
            </a:r>
            <a:r>
              <a:rPr lang="ru-RU" sz="4800" b="1" i="1" dirty="0" smtClean="0"/>
              <a:t>***</a:t>
            </a:r>
          </a:p>
          <a:p>
            <a:r>
              <a:rPr lang="ru-RU" sz="4800" i="1" dirty="0" smtClean="0"/>
              <a:t>Светлячка </a:t>
            </a:r>
            <a:r>
              <a:rPr lang="ru-RU" sz="4800" i="1" dirty="0" smtClean="0"/>
              <a:t>кладут на ладонь просят:</a:t>
            </a:r>
            <a:br>
              <a:rPr lang="ru-RU" sz="4800" i="1" dirty="0" smtClean="0"/>
            </a:br>
            <a:r>
              <a:rPr lang="ru-RU" sz="4800" i="1" dirty="0" smtClean="0"/>
              <a:t>Свет-светлячок,</a:t>
            </a:r>
            <a:br>
              <a:rPr lang="ru-RU" sz="4800" i="1" dirty="0" smtClean="0"/>
            </a:br>
            <a:r>
              <a:rPr lang="ru-RU" sz="4800" i="1" dirty="0" smtClean="0"/>
              <a:t>Посвети в кулачок!</a:t>
            </a:r>
            <a:br>
              <a:rPr lang="ru-RU" sz="4800" i="1" dirty="0" smtClean="0"/>
            </a:br>
            <a:r>
              <a:rPr lang="ru-RU" sz="4800" i="1" dirty="0" smtClean="0"/>
              <a:t>Посвети немножко,</a:t>
            </a:r>
            <a:br>
              <a:rPr lang="ru-RU" sz="4800" i="1" dirty="0" smtClean="0"/>
            </a:br>
            <a:r>
              <a:rPr lang="ru-RU" sz="4800" i="1" dirty="0" smtClean="0"/>
              <a:t>Дам тебе горошка,</a:t>
            </a:r>
            <a:br>
              <a:rPr lang="ru-RU" sz="4800" i="1" dirty="0" smtClean="0"/>
            </a:br>
            <a:r>
              <a:rPr lang="ru-RU" sz="4800" i="1" dirty="0" smtClean="0"/>
              <a:t>Кувшин творога</a:t>
            </a:r>
            <a:br>
              <a:rPr lang="ru-RU" sz="4800" i="1" dirty="0" smtClean="0"/>
            </a:br>
            <a:r>
              <a:rPr lang="ru-RU" sz="4800" i="1" dirty="0" smtClean="0"/>
              <a:t>И кусок пирога! 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Александр\Pictures\Новый рисунок (11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0" y="1339427"/>
            <a:ext cx="4976862" cy="373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500042"/>
            <a:ext cx="2328850" cy="5519758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Бабочка-коробочка,</a:t>
            </a:r>
            <a:br>
              <a:rPr lang="ru-RU" sz="1800" i="1" dirty="0" smtClean="0"/>
            </a:br>
            <a:r>
              <a:rPr lang="ru-RU" sz="1800" i="1" dirty="0" smtClean="0"/>
              <a:t>Улетай под облачко!</a:t>
            </a:r>
            <a:br>
              <a:rPr lang="ru-RU" sz="1800" i="1" dirty="0" smtClean="0"/>
            </a:br>
            <a:r>
              <a:rPr lang="ru-RU" sz="1800" i="1" dirty="0" smtClean="0"/>
              <a:t>Твои детки на лугу</a:t>
            </a:r>
            <a:br>
              <a:rPr lang="ru-RU" sz="1800" i="1" dirty="0" smtClean="0"/>
            </a:br>
            <a:r>
              <a:rPr lang="ru-RU" sz="1800" i="1" dirty="0" smtClean="0"/>
              <a:t>Гнут черемуху в дугу,</a:t>
            </a:r>
            <a:br>
              <a:rPr lang="ru-RU" sz="1800" i="1" dirty="0" smtClean="0"/>
            </a:br>
            <a:r>
              <a:rPr lang="ru-RU" sz="1800" i="1" dirty="0" smtClean="0"/>
              <a:t>Тебя ожидают,</a:t>
            </a:r>
            <a:br>
              <a:rPr lang="ru-RU" sz="1800" i="1" dirty="0" smtClean="0"/>
            </a:br>
            <a:r>
              <a:rPr lang="ru-RU" sz="1800" i="1" dirty="0" smtClean="0"/>
              <a:t>Зайчиков гоняют! </a:t>
            </a:r>
            <a:br>
              <a:rPr lang="ru-RU" sz="1800" i="1" dirty="0" smtClean="0"/>
            </a:br>
            <a:r>
              <a:rPr lang="ru-RU" sz="1800" i="1" dirty="0" smtClean="0"/>
              <a:t>           ***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err="1" smtClean="0"/>
              <a:t>Дарики-дарики</a:t>
            </a:r>
            <a:r>
              <a:rPr lang="ru-RU" sz="1800" i="1" dirty="0" smtClean="0"/>
              <a:t>!</a:t>
            </a:r>
            <a:br>
              <a:rPr lang="ru-RU" sz="1800" i="1" dirty="0" smtClean="0"/>
            </a:br>
            <a:r>
              <a:rPr lang="ru-RU" sz="1800" i="1" dirty="0" smtClean="0"/>
              <a:t>Злые комарики!</a:t>
            </a:r>
            <a:br>
              <a:rPr lang="ru-RU" sz="1800" i="1" dirty="0" smtClean="0"/>
            </a:br>
            <a:r>
              <a:rPr lang="ru-RU" sz="1800" i="1" dirty="0" smtClean="0"/>
              <a:t>Вились, кружились,</a:t>
            </a:r>
            <a:br>
              <a:rPr lang="ru-RU" sz="1800" i="1" dirty="0" smtClean="0"/>
            </a:br>
            <a:r>
              <a:rPr lang="ru-RU" sz="1800" i="1" dirty="0" smtClean="0"/>
              <a:t>Да в ушко вцепились!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59394" name="Picture 2" descr="C:\Users\Александр\Pictures\Новый рисунок (55).bmp"/>
          <p:cNvPicPr>
            <a:picLocks noChangeAspect="1" noChangeArrowheads="1"/>
          </p:cNvPicPr>
          <p:nvPr/>
        </p:nvPicPr>
        <p:blipFill>
          <a:blip r:embed="rId2">
            <a:lum bright="-8000" contrast="9000"/>
          </a:blip>
          <a:srcRect/>
          <a:stretch>
            <a:fillRect/>
          </a:stretch>
        </p:blipFill>
        <p:spPr bwMode="auto">
          <a:xfrm>
            <a:off x="1142976" y="1357298"/>
            <a:ext cx="4634883" cy="358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607223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Пчёлы гудят – </a:t>
            </a:r>
            <a:br>
              <a:rPr lang="ru-RU" sz="1800" i="1" dirty="0" smtClean="0"/>
            </a:br>
            <a:r>
              <a:rPr lang="ru-RU" sz="1800" i="1" dirty="0" smtClean="0"/>
              <a:t>В поле летят. </a:t>
            </a:r>
            <a:br>
              <a:rPr lang="ru-RU" sz="1800" i="1" dirty="0" smtClean="0"/>
            </a:br>
            <a:r>
              <a:rPr lang="ru-RU" sz="1800" i="1" dirty="0" smtClean="0"/>
              <a:t>С поля идут – </a:t>
            </a:r>
            <a:br>
              <a:rPr lang="ru-RU" sz="1800" i="1" dirty="0" smtClean="0"/>
            </a:br>
            <a:r>
              <a:rPr lang="ru-RU" sz="1800" i="1" dirty="0" smtClean="0"/>
              <a:t>Медок несут</a:t>
            </a:r>
            <a:r>
              <a:rPr lang="ru-RU" sz="1800" i="1" dirty="0" smtClean="0"/>
              <a:t>.</a:t>
            </a:r>
          </a:p>
          <a:p>
            <a:r>
              <a:rPr lang="ru-RU" sz="1800" i="1" dirty="0" smtClean="0"/>
              <a:t> </a:t>
            </a:r>
            <a:r>
              <a:rPr lang="ru-RU" sz="1800" i="1" dirty="0" smtClean="0"/>
              <a:t>            ***</a:t>
            </a:r>
            <a:endParaRPr lang="ru-RU" sz="1800" i="1" dirty="0" smtClean="0"/>
          </a:p>
          <a:p>
            <a:r>
              <a:rPr lang="ru-RU" sz="1800" i="1" dirty="0" smtClean="0"/>
              <a:t>Улитка, улитка!</a:t>
            </a:r>
            <a:br>
              <a:rPr lang="ru-RU" sz="1800" i="1" dirty="0" smtClean="0"/>
            </a:br>
            <a:r>
              <a:rPr lang="ru-RU" sz="1800" i="1" dirty="0" smtClean="0"/>
              <a:t>Покажи свои рога,</a:t>
            </a:r>
            <a:br>
              <a:rPr lang="ru-RU" sz="1800" i="1" dirty="0" smtClean="0"/>
            </a:br>
            <a:r>
              <a:rPr lang="ru-RU" sz="1800" i="1" dirty="0" smtClean="0"/>
              <a:t>Дам кусок пирога,</a:t>
            </a:r>
            <a:br>
              <a:rPr lang="ru-RU" sz="1800" i="1" dirty="0" smtClean="0"/>
            </a:br>
            <a:r>
              <a:rPr lang="ru-RU" sz="1800" i="1" dirty="0" smtClean="0"/>
              <a:t>Пышки, ватрушки,</a:t>
            </a:r>
            <a:br>
              <a:rPr lang="ru-RU" sz="1800" i="1" dirty="0" smtClean="0"/>
            </a:br>
            <a:r>
              <a:rPr lang="ru-RU" sz="1800" i="1" dirty="0" smtClean="0"/>
              <a:t>Сдобной лепешки,-</a:t>
            </a:r>
            <a:br>
              <a:rPr lang="ru-RU" sz="1800" i="1" dirty="0" smtClean="0"/>
            </a:br>
            <a:r>
              <a:rPr lang="ru-RU" sz="1800" i="1" dirty="0" smtClean="0"/>
              <a:t>Высуни рожки! </a:t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60418" name="Picture 2" descr="C:\Users\Александр\Pictures\Новый рисунок (17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428736"/>
            <a:ext cx="4544397" cy="3625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b="1" i="1" dirty="0" smtClean="0"/>
              <a:t>Все хорошее в жизни происходит 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от    удивления»                                 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      Сократ.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59936" cy="52864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Это изречение можно отнести к самым маленьким детям. Их поведение эмоционально и непосредственно, знакомство с волшебным миром народного поэтического слова вызывает у малышей восторг и удивление. Мудрость этой мысли в том, прежде всего, воспитание чувств человека. Без них, как вы понимаете, не может быть рассвета человеческой личности и добрых поступков. </a:t>
            </a:r>
          </a:p>
          <a:p>
            <a:endParaRPr lang="ru-RU" i="1" dirty="0"/>
          </a:p>
        </p:txBody>
      </p:sp>
      <p:pic>
        <p:nvPicPr>
          <p:cNvPr id="28674" name="Picture 2" descr="C:\Users\Александр\Pictures\Новый рисунок (60).bmp"/>
          <p:cNvPicPr>
            <a:picLocks noChangeAspect="1" noChangeArrowheads="1"/>
          </p:cNvPicPr>
          <p:nvPr/>
        </p:nvPicPr>
        <p:blipFill>
          <a:blip r:embed="rId2">
            <a:lum bright="-9000" contrast="4000"/>
          </a:blip>
          <a:srcRect/>
          <a:stretch>
            <a:fillRect/>
          </a:stretch>
        </p:blipFill>
        <p:spPr bwMode="auto">
          <a:xfrm>
            <a:off x="928662" y="1906411"/>
            <a:ext cx="3353776" cy="3754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428604"/>
            <a:ext cx="2185974" cy="5786478"/>
          </a:xfrm>
        </p:spPr>
        <p:txBody>
          <a:bodyPr>
            <a:normAutofit/>
          </a:bodyPr>
          <a:lstStyle/>
          <a:p>
            <a:r>
              <a:rPr lang="ru-RU" i="1" dirty="0" smtClean="0"/>
              <a:t>Иван, Иван, вырывай бурьян,</a:t>
            </a:r>
            <a:br>
              <a:rPr lang="ru-RU" i="1" dirty="0" smtClean="0"/>
            </a:br>
            <a:r>
              <a:rPr lang="ru-RU" i="1" dirty="0" smtClean="0"/>
              <a:t>Чтоб росла морковка,</a:t>
            </a:r>
            <a:br>
              <a:rPr lang="ru-RU" i="1" dirty="0" smtClean="0"/>
            </a:br>
            <a:r>
              <a:rPr lang="ru-RU" i="1" dirty="0" smtClean="0"/>
              <a:t>Большая, как мутовка,</a:t>
            </a:r>
            <a:br>
              <a:rPr lang="ru-RU" i="1" dirty="0" smtClean="0"/>
            </a:br>
            <a:r>
              <a:rPr lang="ru-RU" i="1" dirty="0" smtClean="0"/>
              <a:t>Чтоб росла репка,</a:t>
            </a:r>
            <a:br>
              <a:rPr lang="ru-RU" i="1" dirty="0" smtClean="0"/>
            </a:br>
            <a:r>
              <a:rPr lang="ru-RU" i="1" dirty="0" smtClean="0"/>
              <a:t>Сладкая да крепкая,</a:t>
            </a:r>
            <a:br>
              <a:rPr lang="ru-RU" i="1" dirty="0" smtClean="0"/>
            </a:br>
            <a:r>
              <a:rPr lang="ru-RU" i="1" dirty="0" smtClean="0"/>
              <a:t>Чтобы вырос огурец,</a:t>
            </a:r>
            <a:br>
              <a:rPr lang="ru-RU" i="1" dirty="0" smtClean="0"/>
            </a:br>
            <a:r>
              <a:rPr lang="ru-RU" i="1" dirty="0" smtClean="0"/>
              <a:t>Длинноусый молодец.</a:t>
            </a:r>
            <a:br>
              <a:rPr lang="ru-RU" i="1" dirty="0" smtClean="0"/>
            </a:br>
            <a:r>
              <a:rPr lang="ru-RU" i="1" dirty="0" smtClean="0"/>
              <a:t>              ***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Ой, </a:t>
            </a:r>
            <a:r>
              <a:rPr lang="ru-RU" i="1" dirty="0" err="1" smtClean="0"/>
              <a:t>доли-долинка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упадет малинка,</a:t>
            </a:r>
            <a:br>
              <a:rPr lang="ru-RU" i="1" dirty="0" smtClean="0"/>
            </a:br>
            <a:r>
              <a:rPr lang="ru-RU" i="1" dirty="0" smtClean="0"/>
              <a:t>упадет малинка</a:t>
            </a:r>
            <a:br>
              <a:rPr lang="ru-RU" i="1" dirty="0" smtClean="0"/>
            </a:br>
            <a:r>
              <a:rPr lang="ru-RU" i="1" dirty="0" smtClean="0"/>
              <a:t>в ротик </a:t>
            </a:r>
            <a:r>
              <a:rPr lang="ru-RU" i="1" dirty="0" err="1" smtClean="0"/>
              <a:t>Катеринке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Сладкую малинку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61442" name="Picture 2" descr="C:\Users\Александр\Pictures\Новый рисунок (15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74336"/>
            <a:ext cx="4240559" cy="338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14290"/>
            <a:ext cx="2257412" cy="1214446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Потешки</a:t>
            </a:r>
            <a:r>
              <a:rPr lang="ru-RU" sz="2000" dirty="0" smtClean="0"/>
              <a:t> для знакомства с телом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1071546"/>
            <a:ext cx="2257412" cy="5429288"/>
          </a:xfrm>
        </p:spPr>
        <p:txBody>
          <a:bodyPr>
            <a:noAutofit/>
          </a:bodyPr>
          <a:lstStyle/>
          <a:p>
            <a:r>
              <a:rPr lang="ru-RU" sz="1200" i="1" dirty="0" smtClean="0"/>
              <a:t>Ротик мой умеет кушать, </a:t>
            </a:r>
            <a:br>
              <a:rPr lang="ru-RU" sz="1200" i="1" dirty="0" smtClean="0"/>
            </a:br>
            <a:r>
              <a:rPr lang="ru-RU" sz="1200" i="1" dirty="0" smtClean="0"/>
              <a:t>Нос дышать, а ушки слушать,</a:t>
            </a:r>
            <a:br>
              <a:rPr lang="ru-RU" sz="1200" i="1" dirty="0" smtClean="0"/>
            </a:br>
            <a:r>
              <a:rPr lang="ru-RU" sz="1200" i="1" dirty="0" smtClean="0"/>
              <a:t>Глазоньки моргать- моргать, </a:t>
            </a:r>
            <a:br>
              <a:rPr lang="ru-RU" sz="1200" i="1" dirty="0" smtClean="0"/>
            </a:br>
            <a:r>
              <a:rPr lang="ru-RU" sz="1200" i="1" dirty="0" smtClean="0"/>
              <a:t>Ручки - все хватать-хватать. </a:t>
            </a:r>
            <a:br>
              <a:rPr lang="ru-RU" sz="1200" i="1" dirty="0" smtClean="0"/>
            </a:br>
            <a:r>
              <a:rPr lang="ru-RU" sz="1200" i="1" dirty="0" smtClean="0"/>
              <a:t>             ***</a:t>
            </a:r>
            <a:br>
              <a:rPr lang="ru-RU" sz="1200" i="1" dirty="0" smtClean="0"/>
            </a:br>
            <a:r>
              <a:rPr lang="ru-RU" sz="1200" i="1" dirty="0" smtClean="0"/>
              <a:t>(Водя пальчиком дитятки по называемым частям тела):</a:t>
            </a:r>
            <a:br>
              <a:rPr lang="ru-RU" sz="1200" i="1" dirty="0" smtClean="0"/>
            </a:br>
            <a:r>
              <a:rPr lang="ru-RU" sz="1200" i="1" dirty="0" smtClean="0"/>
              <a:t>Носик, носик, лобик,</a:t>
            </a:r>
            <a:br>
              <a:rPr lang="ru-RU" sz="1200" i="1" dirty="0" smtClean="0"/>
            </a:br>
            <a:r>
              <a:rPr lang="ru-RU" sz="1200" i="1" dirty="0" smtClean="0"/>
              <a:t>Щечки, подбородок.</a:t>
            </a:r>
            <a:br>
              <a:rPr lang="ru-RU" sz="1200" i="1" dirty="0" smtClean="0"/>
            </a:br>
            <a:r>
              <a:rPr lang="ru-RU" sz="1200" i="1" dirty="0" smtClean="0"/>
              <a:t>Ушки, глазки,</a:t>
            </a:r>
            <a:br>
              <a:rPr lang="ru-RU" sz="1200" i="1" dirty="0" smtClean="0"/>
            </a:br>
            <a:r>
              <a:rPr lang="ru-RU" sz="1200" i="1" dirty="0" err="1" smtClean="0"/>
              <a:t>Мишенькины</a:t>
            </a:r>
            <a:r>
              <a:rPr lang="ru-RU" sz="1200" i="1" dirty="0" smtClean="0"/>
              <a:t> сказки (в этот момент пощекотать).</a:t>
            </a:r>
            <a:br>
              <a:rPr lang="ru-RU" sz="1200" i="1" dirty="0" smtClean="0"/>
            </a:br>
            <a:r>
              <a:rPr lang="ru-RU" sz="1200" i="1" dirty="0" smtClean="0"/>
              <a:t>             ***</a:t>
            </a:r>
            <a:br>
              <a:rPr lang="ru-RU" sz="1200" i="1" dirty="0" smtClean="0"/>
            </a:br>
            <a:r>
              <a:rPr lang="ru-RU" sz="1200" i="1" dirty="0" smtClean="0"/>
              <a:t>Где же наши ушки? </a:t>
            </a:r>
            <a:br>
              <a:rPr lang="ru-RU" sz="1200" i="1" dirty="0" smtClean="0"/>
            </a:br>
            <a:r>
              <a:rPr lang="ru-RU" sz="1200" i="1" dirty="0" smtClean="0"/>
              <a:t>Слушают </a:t>
            </a:r>
            <a:r>
              <a:rPr lang="ru-RU" sz="1200" i="1" dirty="0" err="1" smtClean="0"/>
              <a:t>пестушки</a:t>
            </a:r>
            <a:r>
              <a:rPr lang="ru-RU" sz="1200" i="1" dirty="0" smtClean="0"/>
              <a:t>!</a:t>
            </a:r>
            <a:br>
              <a:rPr lang="ru-RU" sz="1200" i="1" dirty="0" smtClean="0"/>
            </a:br>
            <a:r>
              <a:rPr lang="ru-RU" sz="1200" i="1" dirty="0" smtClean="0"/>
              <a:t>А где глазки? </a:t>
            </a:r>
            <a:br>
              <a:rPr lang="ru-RU" sz="1200" i="1" dirty="0" smtClean="0"/>
            </a:br>
            <a:r>
              <a:rPr lang="ru-RU" sz="1200" i="1" dirty="0" smtClean="0"/>
              <a:t>Смотрят сказки!</a:t>
            </a:r>
            <a:br>
              <a:rPr lang="ru-RU" sz="1200" i="1" dirty="0" smtClean="0"/>
            </a:br>
            <a:r>
              <a:rPr lang="ru-RU" sz="1200" i="1" dirty="0" smtClean="0"/>
              <a:t>А где зубки? </a:t>
            </a:r>
            <a:br>
              <a:rPr lang="ru-RU" sz="1200" i="1" dirty="0" smtClean="0"/>
            </a:br>
            <a:r>
              <a:rPr lang="ru-RU" sz="1200" i="1" dirty="0" smtClean="0"/>
              <a:t>Прячут губки!</a:t>
            </a:r>
            <a:br>
              <a:rPr lang="ru-RU" sz="1200" i="1" dirty="0" smtClean="0"/>
            </a:br>
            <a:r>
              <a:rPr lang="ru-RU" sz="1200" i="1" dirty="0" smtClean="0"/>
              <a:t>Ну а ротик на замочек!</a:t>
            </a:r>
            <a:br>
              <a:rPr lang="ru-RU" sz="1200" i="1" dirty="0" smtClean="0"/>
            </a:br>
            <a:r>
              <a:rPr lang="ru-RU" sz="1200" i="1" dirty="0" smtClean="0"/>
              <a:t/>
            </a:r>
            <a:br>
              <a:rPr lang="ru-RU" sz="1200" i="1" dirty="0" smtClean="0"/>
            </a:br>
            <a:endParaRPr lang="ru-RU" sz="1200" i="1" dirty="0"/>
          </a:p>
        </p:txBody>
      </p:sp>
      <p:pic>
        <p:nvPicPr>
          <p:cNvPr id="39938" name="Picture 2" descr="C:\Users\Александр\Pictures\Новый рисунок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030" b="50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285728"/>
            <a:ext cx="2257412" cy="6215106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Где же наши ручки?</a:t>
            </a:r>
            <a:br>
              <a:rPr lang="ru-RU" i="1" dirty="0" smtClean="0"/>
            </a:br>
            <a:r>
              <a:rPr lang="ru-RU" i="1" dirty="0" smtClean="0"/>
              <a:t>Вот наши ручки!</a:t>
            </a:r>
            <a:br>
              <a:rPr lang="ru-RU" i="1" dirty="0" smtClean="0"/>
            </a:br>
            <a:r>
              <a:rPr lang="ru-RU" i="1" dirty="0" smtClean="0"/>
              <a:t>Где же наши ножки?</a:t>
            </a:r>
            <a:br>
              <a:rPr lang="ru-RU" i="1" dirty="0" smtClean="0"/>
            </a:br>
            <a:r>
              <a:rPr lang="ru-RU" i="1" dirty="0" smtClean="0"/>
              <a:t>Вот наши ножки!</a:t>
            </a:r>
            <a:br>
              <a:rPr lang="ru-RU" i="1" dirty="0" smtClean="0"/>
            </a:br>
            <a:r>
              <a:rPr lang="ru-RU" i="1" dirty="0" smtClean="0"/>
              <a:t>А вот это Лизин нос</a:t>
            </a:r>
            <a:br>
              <a:rPr lang="ru-RU" i="1" dirty="0" smtClean="0"/>
            </a:br>
            <a:r>
              <a:rPr lang="ru-RU" i="1" dirty="0" smtClean="0"/>
              <a:t>Весь козюльками зарос.</a:t>
            </a:r>
            <a:br>
              <a:rPr lang="ru-RU" i="1" dirty="0" smtClean="0"/>
            </a:br>
            <a:r>
              <a:rPr lang="ru-RU" i="1" dirty="0" smtClean="0"/>
              <a:t>А вот это глазки, ушки,</a:t>
            </a:r>
            <a:br>
              <a:rPr lang="ru-RU" i="1" dirty="0" smtClean="0"/>
            </a:br>
            <a:r>
              <a:rPr lang="ru-RU" i="1" dirty="0" smtClean="0"/>
              <a:t>Щечки </a:t>
            </a:r>
            <a:r>
              <a:rPr lang="ru-RU" i="1" dirty="0" err="1" smtClean="0"/>
              <a:t>толсные</a:t>
            </a:r>
            <a:r>
              <a:rPr lang="ru-RU" i="1" dirty="0" smtClean="0"/>
              <a:t> подушки,</a:t>
            </a:r>
            <a:br>
              <a:rPr lang="ru-RU" i="1" dirty="0" smtClean="0"/>
            </a:br>
            <a:r>
              <a:rPr lang="ru-RU" i="1" dirty="0" smtClean="0"/>
              <a:t>А вот это что? Животик!</a:t>
            </a:r>
            <a:br>
              <a:rPr lang="ru-RU" i="1" dirty="0" smtClean="0"/>
            </a:br>
            <a:r>
              <a:rPr lang="ru-RU" i="1" dirty="0" smtClean="0"/>
              <a:t>А вот это Лизин ротик!</a:t>
            </a:r>
            <a:br>
              <a:rPr lang="ru-RU" i="1" dirty="0" smtClean="0"/>
            </a:br>
            <a:r>
              <a:rPr lang="ru-RU" i="1" dirty="0" smtClean="0"/>
              <a:t>Покажи-ка язычок,</a:t>
            </a:r>
            <a:br>
              <a:rPr lang="ru-RU" i="1" dirty="0" smtClean="0"/>
            </a:br>
            <a:r>
              <a:rPr lang="ru-RU" i="1" dirty="0" err="1" smtClean="0"/>
              <a:t>Пощекочим</a:t>
            </a:r>
            <a:r>
              <a:rPr lang="ru-RU" i="1" dirty="0" smtClean="0"/>
              <a:t> твой бочок,</a:t>
            </a:r>
            <a:br>
              <a:rPr lang="ru-RU" i="1" dirty="0" smtClean="0"/>
            </a:br>
            <a:r>
              <a:rPr lang="ru-RU" i="1" dirty="0" err="1" smtClean="0"/>
              <a:t>Пощекочим</a:t>
            </a:r>
            <a:r>
              <a:rPr lang="ru-RU" i="1" dirty="0" smtClean="0"/>
              <a:t> твой бочок. </a:t>
            </a:r>
            <a:br>
              <a:rPr lang="ru-RU" i="1" dirty="0" smtClean="0"/>
            </a:br>
            <a:r>
              <a:rPr lang="ru-RU" i="1" dirty="0" smtClean="0"/>
              <a:t>             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0962" name="Picture 2" descr="C:\Users\Александр\Pictures\Новый рисунок (26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6000792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357166"/>
            <a:ext cx="2185974" cy="714380"/>
          </a:xfrm>
        </p:spPr>
        <p:txBody>
          <a:bodyPr>
            <a:noAutofit/>
          </a:bodyPr>
          <a:lstStyle/>
          <a:p>
            <a:r>
              <a:rPr lang="ru-RU" i="1" dirty="0" smtClean="0"/>
              <a:t>Напевать во время </a:t>
            </a:r>
            <a:r>
              <a:rPr lang="ru-RU" i="1" dirty="0" smtClean="0"/>
              <a:t>массажа </a:t>
            </a:r>
            <a:r>
              <a:rPr lang="ru-RU" i="1" dirty="0" smtClean="0"/>
              <a:t>пальчиков: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071546"/>
            <a:ext cx="2328850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300" i="1" dirty="0" smtClean="0"/>
              <a:t>Солнышко встало, здравствуй сказало.</a:t>
            </a:r>
            <a:br>
              <a:rPr lang="ru-RU" sz="2300" i="1" dirty="0" smtClean="0"/>
            </a:br>
            <a:r>
              <a:rPr lang="ru-RU" sz="2300" i="1" dirty="0" smtClean="0"/>
              <a:t>Эй! Братец, Федя, разбуди соседей!</a:t>
            </a:r>
            <a:br>
              <a:rPr lang="ru-RU" sz="2300" i="1" dirty="0" smtClean="0"/>
            </a:br>
            <a:r>
              <a:rPr lang="ru-RU" sz="2300" i="1" dirty="0" smtClean="0"/>
              <a:t>Вставай Большак!</a:t>
            </a:r>
            <a:br>
              <a:rPr lang="ru-RU" sz="2300" i="1" dirty="0" smtClean="0"/>
            </a:br>
            <a:r>
              <a:rPr lang="ru-RU" sz="2300" i="1" dirty="0" smtClean="0"/>
              <a:t>Вставай </a:t>
            </a:r>
            <a:r>
              <a:rPr lang="ru-RU" sz="2300" i="1" dirty="0" err="1" smtClean="0"/>
              <a:t>Указака</a:t>
            </a:r>
            <a:r>
              <a:rPr lang="ru-RU" sz="2300" i="1" dirty="0" smtClean="0"/>
              <a:t>!</a:t>
            </a:r>
            <a:br>
              <a:rPr lang="ru-RU" sz="2300" i="1" dirty="0" smtClean="0"/>
            </a:br>
            <a:r>
              <a:rPr lang="ru-RU" sz="2300" i="1" dirty="0" smtClean="0"/>
              <a:t>Вставай Середка!</a:t>
            </a:r>
            <a:br>
              <a:rPr lang="ru-RU" sz="2300" i="1" dirty="0" smtClean="0"/>
            </a:br>
            <a:r>
              <a:rPr lang="ru-RU" sz="2300" i="1" dirty="0" err="1" smtClean="0"/>
              <a:t>Всавай</a:t>
            </a:r>
            <a:r>
              <a:rPr lang="ru-RU" sz="2300" i="1" dirty="0" smtClean="0"/>
              <a:t> Сиротка!</a:t>
            </a:r>
            <a:br>
              <a:rPr lang="ru-RU" sz="2300" i="1" dirty="0" smtClean="0"/>
            </a:br>
            <a:r>
              <a:rPr lang="ru-RU" sz="2300" i="1" dirty="0" smtClean="0"/>
              <a:t>И </a:t>
            </a:r>
            <a:r>
              <a:rPr lang="ru-RU" sz="2300" i="1" dirty="0" err="1" smtClean="0"/>
              <a:t>крошка-Митрошка</a:t>
            </a:r>
            <a:r>
              <a:rPr lang="ru-RU" sz="2300" i="1" dirty="0" smtClean="0"/>
              <a:t>! </a:t>
            </a:r>
            <a:br>
              <a:rPr lang="ru-RU" sz="2300" i="1" dirty="0" smtClean="0"/>
            </a:br>
            <a:r>
              <a:rPr lang="ru-RU" sz="2300" i="1" dirty="0" smtClean="0"/>
              <a:t>Здравствуй, ладошка! </a:t>
            </a:r>
            <a:br>
              <a:rPr lang="ru-RU" sz="2300" i="1" dirty="0" smtClean="0"/>
            </a:br>
            <a:r>
              <a:rPr lang="ru-RU" sz="2300" i="1" dirty="0" smtClean="0"/>
              <a:t>                  ***</a:t>
            </a:r>
            <a:r>
              <a:rPr lang="ru-RU" sz="2300" i="1" dirty="0" smtClean="0"/>
              <a:t/>
            </a:r>
            <a:br>
              <a:rPr lang="ru-RU" sz="2300" i="1" dirty="0" smtClean="0"/>
            </a:br>
            <a:r>
              <a:rPr lang="ru-RU" sz="2300" i="1" dirty="0" smtClean="0"/>
              <a:t>Раз, два, три, четыре, пять! </a:t>
            </a:r>
            <a:br>
              <a:rPr lang="ru-RU" sz="2300" i="1" dirty="0" smtClean="0"/>
            </a:br>
            <a:r>
              <a:rPr lang="ru-RU" sz="2300" i="1" dirty="0" smtClean="0"/>
              <a:t>Вышли пальчики гулять! </a:t>
            </a:r>
            <a:br>
              <a:rPr lang="ru-RU" sz="2300" i="1" dirty="0" smtClean="0"/>
            </a:br>
            <a:r>
              <a:rPr lang="ru-RU" sz="2300" i="1" dirty="0" smtClean="0"/>
              <a:t>Этот пальчик - гриб нашел, </a:t>
            </a:r>
            <a:br>
              <a:rPr lang="ru-RU" sz="2300" i="1" dirty="0" smtClean="0"/>
            </a:br>
            <a:r>
              <a:rPr lang="ru-RU" sz="2300" i="1" dirty="0" smtClean="0"/>
              <a:t>Этот пальчик - чистит стол, </a:t>
            </a:r>
            <a:br>
              <a:rPr lang="ru-RU" sz="2300" i="1" dirty="0" smtClean="0"/>
            </a:br>
            <a:r>
              <a:rPr lang="ru-RU" sz="2300" i="1" dirty="0" smtClean="0"/>
              <a:t>Этот - резал, </a:t>
            </a:r>
            <a:br>
              <a:rPr lang="ru-RU" sz="2300" i="1" dirty="0" smtClean="0"/>
            </a:br>
            <a:r>
              <a:rPr lang="ru-RU" sz="2300" i="1" dirty="0" smtClean="0"/>
              <a:t>Этот - ел. </a:t>
            </a:r>
            <a:br>
              <a:rPr lang="ru-RU" sz="2300" i="1" dirty="0" smtClean="0"/>
            </a:br>
            <a:r>
              <a:rPr lang="ru-RU" sz="2300" i="1" dirty="0" smtClean="0"/>
              <a:t>Ну, а этот лишь глядел!</a:t>
            </a:r>
            <a:br>
              <a:rPr lang="ru-RU" sz="2300" i="1" dirty="0" smtClean="0"/>
            </a:br>
            <a:r>
              <a:rPr lang="ru-RU" sz="2300" i="1" dirty="0" smtClean="0"/>
              <a:t/>
            </a:r>
            <a:br>
              <a:rPr lang="ru-RU" sz="2300" i="1" dirty="0" smtClean="0"/>
            </a:br>
            <a:endParaRPr lang="ru-RU" sz="2300" i="1" dirty="0"/>
          </a:p>
        </p:txBody>
      </p:sp>
      <p:pic>
        <p:nvPicPr>
          <p:cNvPr id="6" name="Picture 2" descr="C:\Users\Александр\Pictures\Новый рисунок (36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67349"/>
            <a:ext cx="3500462" cy="3697671"/>
          </a:xfrm>
          <a:prstGeom prst="rect">
            <a:avLst/>
          </a:prstGeom>
          <a:noFill/>
        </p:spPr>
      </p:pic>
      <p:pic>
        <p:nvPicPr>
          <p:cNvPr id="6146" name="Picture 2" descr="C:\Users\Александр\Pictures\Новый рисунок (22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4857784" cy="414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285728"/>
            <a:ext cx="2057400" cy="6143668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Потягунюшки</a:t>
            </a:r>
            <a:r>
              <a:rPr lang="ru-RU" i="1" dirty="0" smtClean="0"/>
              <a:t>, </a:t>
            </a:r>
            <a:r>
              <a:rPr lang="ru-RU" i="1" dirty="0" err="1" smtClean="0"/>
              <a:t>порастунюшки</a:t>
            </a:r>
            <a:r>
              <a:rPr lang="ru-RU" i="1" dirty="0" smtClean="0"/>
              <a:t>     (поглаживаем от головы до пяточек) </a:t>
            </a:r>
            <a:br>
              <a:rPr lang="ru-RU" i="1" dirty="0" smtClean="0"/>
            </a:br>
            <a:r>
              <a:rPr lang="ru-RU" i="1" dirty="0" smtClean="0"/>
              <a:t>Поперек </a:t>
            </a:r>
            <a:r>
              <a:rPr lang="ru-RU" i="1" dirty="0" err="1" smtClean="0"/>
              <a:t>толстунюшки</a:t>
            </a:r>
            <a:r>
              <a:rPr lang="ru-RU" i="1" dirty="0" smtClean="0"/>
              <a:t>, </a:t>
            </a:r>
            <a:br>
              <a:rPr lang="ru-RU" i="1" dirty="0" smtClean="0"/>
            </a:br>
            <a:r>
              <a:rPr lang="ru-RU" i="1" dirty="0" smtClean="0"/>
              <a:t>А в ножки – </a:t>
            </a:r>
            <a:r>
              <a:rPr lang="ru-RU" i="1" dirty="0" err="1" smtClean="0"/>
              <a:t>ходунюшки</a:t>
            </a:r>
            <a:r>
              <a:rPr lang="ru-RU" i="1" dirty="0" smtClean="0"/>
              <a:t>,    (двигаем ножками) </a:t>
            </a:r>
            <a:br>
              <a:rPr lang="ru-RU" i="1" dirty="0" smtClean="0"/>
            </a:br>
            <a:r>
              <a:rPr lang="ru-RU" i="1" dirty="0" smtClean="0"/>
              <a:t>А в ручки – </a:t>
            </a:r>
            <a:r>
              <a:rPr lang="ru-RU" i="1" dirty="0" err="1" smtClean="0"/>
              <a:t>хватунюшки</a:t>
            </a:r>
            <a:r>
              <a:rPr lang="ru-RU" i="1" dirty="0" smtClean="0"/>
              <a:t>,     (сжимают и разжимают кулачки) </a:t>
            </a:r>
            <a:br>
              <a:rPr lang="ru-RU" i="1" dirty="0" smtClean="0"/>
            </a:br>
            <a:r>
              <a:rPr lang="ru-RU" i="1" dirty="0" smtClean="0"/>
              <a:t>А в ушки — </a:t>
            </a:r>
            <a:r>
              <a:rPr lang="ru-RU" i="1" dirty="0" err="1" smtClean="0"/>
              <a:t>слышунюшки</a:t>
            </a:r>
            <a:r>
              <a:rPr lang="ru-RU" i="1" dirty="0" smtClean="0"/>
              <a:t>,     (мягко нажать на ушки)</a:t>
            </a:r>
            <a:br>
              <a:rPr lang="ru-RU" i="1" dirty="0" smtClean="0"/>
            </a:br>
            <a:r>
              <a:rPr lang="ru-RU" i="1" dirty="0" smtClean="0"/>
              <a:t>А в глазки — </a:t>
            </a:r>
            <a:r>
              <a:rPr lang="ru-RU" i="1" dirty="0" err="1" smtClean="0"/>
              <a:t>глядунюшки</a:t>
            </a:r>
            <a:r>
              <a:rPr lang="ru-RU" i="1" dirty="0" smtClean="0"/>
              <a:t>,     (мягко нажать на глазки)</a:t>
            </a:r>
            <a:br>
              <a:rPr lang="ru-RU" i="1" dirty="0" smtClean="0"/>
            </a:br>
            <a:r>
              <a:rPr lang="ru-RU" i="1" dirty="0" smtClean="0"/>
              <a:t>А носику — </a:t>
            </a:r>
            <a:r>
              <a:rPr lang="ru-RU" i="1" dirty="0" err="1" smtClean="0"/>
              <a:t>сопунюшки</a:t>
            </a:r>
            <a:r>
              <a:rPr lang="ru-RU" i="1" dirty="0" smtClean="0"/>
              <a:t>,    (мягко нажать на носик)</a:t>
            </a:r>
            <a:br>
              <a:rPr lang="ru-RU" i="1" dirty="0" smtClean="0"/>
            </a:br>
            <a:r>
              <a:rPr lang="ru-RU" i="1" dirty="0" smtClean="0"/>
              <a:t>А в роток — говорок,     (мягко нажать на ротик)</a:t>
            </a:r>
            <a:br>
              <a:rPr lang="ru-RU" i="1" dirty="0" smtClean="0"/>
            </a:br>
            <a:r>
              <a:rPr lang="ru-RU" i="1" dirty="0" smtClean="0"/>
              <a:t>А в головку — </a:t>
            </a:r>
            <a:r>
              <a:rPr lang="ru-RU" i="1" dirty="0" err="1" smtClean="0"/>
              <a:t>разумок</a:t>
            </a:r>
            <a:r>
              <a:rPr lang="ru-RU" i="1" dirty="0" smtClean="0"/>
              <a:t>!     (мягко нажать на лобик)</a:t>
            </a:r>
            <a:br>
              <a:rPr lang="ru-RU" i="1" dirty="0" smtClean="0"/>
            </a:br>
            <a:r>
              <a:rPr lang="ru-RU" i="1" dirty="0" smtClean="0"/>
              <a:t> Ручку ручкою погладим, </a:t>
            </a:r>
            <a:br>
              <a:rPr lang="ru-RU" i="1" dirty="0" smtClean="0"/>
            </a:br>
            <a:r>
              <a:rPr lang="ru-RU" i="1" dirty="0" smtClean="0"/>
              <a:t>Пальчик пальчиком потрём, </a:t>
            </a:r>
            <a:br>
              <a:rPr lang="ru-RU" i="1" dirty="0" smtClean="0"/>
            </a:br>
            <a:r>
              <a:rPr lang="ru-RU" i="1" dirty="0" smtClean="0"/>
              <a:t>Отдохнём совсем немножко, </a:t>
            </a:r>
            <a:br>
              <a:rPr lang="ru-RU" i="1" dirty="0" smtClean="0"/>
            </a:br>
            <a:r>
              <a:rPr lang="ru-RU" i="1" dirty="0" smtClean="0"/>
              <a:t>А потом опять начнём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3250" name="Picture 2" descr="C:\Users\Александр\Pictures\Новый рисунок (35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4500579" cy="350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57950" y="1285860"/>
            <a:ext cx="2408098" cy="507209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***</a:t>
            </a:r>
            <a:endParaRPr lang="ru-RU" b="1" dirty="0"/>
          </a:p>
          <a:p>
            <a:r>
              <a:rPr lang="ru-RU" dirty="0"/>
              <a:t>(</a:t>
            </a:r>
            <a:r>
              <a:rPr lang="ru-RU" sz="2100" i="1" dirty="0"/>
              <a:t>поочерёдно загибаем пальчики)</a:t>
            </a:r>
            <a:br>
              <a:rPr lang="ru-RU" sz="2100" i="1" dirty="0"/>
            </a:br>
            <a:r>
              <a:rPr lang="ru-RU" sz="2100" i="1" dirty="0"/>
              <a:t>Этот пальчик — в лес пошёл,</a:t>
            </a:r>
            <a:br>
              <a:rPr lang="ru-RU" sz="2100" i="1" dirty="0"/>
            </a:br>
            <a:r>
              <a:rPr lang="ru-RU" sz="2100" i="1" dirty="0"/>
              <a:t>Этот пальчик — гриб нашёл,</a:t>
            </a:r>
            <a:br>
              <a:rPr lang="ru-RU" sz="2100" i="1" dirty="0"/>
            </a:br>
            <a:r>
              <a:rPr lang="ru-RU" sz="2100" i="1" dirty="0"/>
              <a:t>Этот пальчик — занял место,</a:t>
            </a:r>
            <a:br>
              <a:rPr lang="ru-RU" sz="2100" i="1" dirty="0"/>
            </a:br>
            <a:r>
              <a:rPr lang="ru-RU" sz="2100" i="1" dirty="0"/>
              <a:t>Этот пальчик — ляжет тесно,</a:t>
            </a:r>
            <a:br>
              <a:rPr lang="ru-RU" sz="2100" i="1" dirty="0"/>
            </a:br>
            <a:r>
              <a:rPr lang="ru-RU" sz="2100" i="1" dirty="0"/>
              <a:t>Этот пальчик — много ел,</a:t>
            </a:r>
            <a:br>
              <a:rPr lang="ru-RU" sz="2100" i="1" dirty="0"/>
            </a:br>
            <a:r>
              <a:rPr lang="ru-RU" sz="2100" i="1" dirty="0"/>
              <a:t>Оттого и растолстел.</a:t>
            </a:r>
          </a:p>
          <a:p>
            <a:endParaRPr lang="ru-RU" sz="21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42852"/>
            <a:ext cx="2405050" cy="1381148"/>
          </a:xfrm>
        </p:spPr>
        <p:txBody>
          <a:bodyPr>
            <a:normAutofit/>
          </a:bodyPr>
          <a:lstStyle/>
          <a:p>
            <a:r>
              <a:rPr lang="ru-RU" sz="2000" i="1" u="sng" dirty="0">
                <a:solidFill>
                  <a:srgbClr val="00133A"/>
                </a:solidFill>
                <a:latin typeface="+mj-lt"/>
              </a:rPr>
              <a:t>Потешки про </a:t>
            </a:r>
            <a:r>
              <a:rPr lang="ru-RU" sz="2000" i="1" u="sng" dirty="0" smtClean="0">
                <a:solidFill>
                  <a:srgbClr val="00133A"/>
                </a:solidFill>
                <a:latin typeface="+mj-lt"/>
              </a:rPr>
              <a:t>    пальчики </a:t>
            </a:r>
            <a:r>
              <a:rPr lang="ru-RU" sz="2000" i="1" u="sng" dirty="0">
                <a:solidFill>
                  <a:srgbClr val="00133A"/>
                </a:solidFill>
                <a:latin typeface="+mj-lt"/>
              </a:rPr>
              <a:t>(пальчиковые </a:t>
            </a:r>
            <a:r>
              <a:rPr lang="ru-RU" sz="2000" i="1" u="sng" dirty="0" smtClean="0">
                <a:solidFill>
                  <a:srgbClr val="00133A"/>
                </a:solidFill>
                <a:latin typeface="+mj-lt"/>
              </a:rPr>
              <a:t>игры)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C:\Users\Александр\Pictures\Новый рисунок (56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42976" y="785794"/>
            <a:ext cx="500066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457200"/>
            <a:ext cx="2714612" cy="685784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Потешки</a:t>
            </a:r>
            <a:r>
              <a:rPr lang="ru-RU" sz="2000" dirty="0" smtClean="0"/>
              <a:t> из серии "по кочкам, по кочкам..."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285860"/>
            <a:ext cx="2328850" cy="557214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Еду-еду к бабе, к деду</a:t>
            </a:r>
            <a:br>
              <a:rPr lang="ru-RU" i="1" dirty="0" smtClean="0"/>
            </a:br>
            <a:r>
              <a:rPr lang="ru-RU" i="1" dirty="0" smtClean="0"/>
              <a:t>На лошадке в красной шапке,</a:t>
            </a:r>
            <a:br>
              <a:rPr lang="ru-RU" i="1" dirty="0" smtClean="0"/>
            </a:br>
            <a:r>
              <a:rPr lang="ru-RU" i="1" dirty="0" smtClean="0"/>
              <a:t>По ровной дорожке</a:t>
            </a:r>
            <a:br>
              <a:rPr lang="ru-RU" i="1" dirty="0" smtClean="0"/>
            </a:br>
            <a:r>
              <a:rPr lang="ru-RU" i="1" dirty="0" smtClean="0"/>
              <a:t>На одной ножке,</a:t>
            </a:r>
            <a:br>
              <a:rPr lang="ru-RU" i="1" dirty="0" smtClean="0"/>
            </a:br>
            <a:r>
              <a:rPr lang="ru-RU" i="1" dirty="0" smtClean="0"/>
              <a:t>В старом </a:t>
            </a:r>
            <a:r>
              <a:rPr lang="ru-RU" i="1" dirty="0" err="1" smtClean="0"/>
              <a:t>лапоточке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 рытвинам, по кочкам,</a:t>
            </a:r>
            <a:br>
              <a:rPr lang="ru-RU" i="1" dirty="0" smtClean="0"/>
            </a:br>
            <a:r>
              <a:rPr lang="ru-RU" i="1" dirty="0" smtClean="0"/>
              <a:t>Всё прямо и прямо,</a:t>
            </a:r>
            <a:br>
              <a:rPr lang="ru-RU" i="1" dirty="0" smtClean="0"/>
            </a:br>
            <a:r>
              <a:rPr lang="ru-RU" i="1" dirty="0" smtClean="0"/>
              <a:t>А потом... в яму!</a:t>
            </a:r>
            <a:br>
              <a:rPr lang="ru-RU" i="1" dirty="0" smtClean="0"/>
            </a:br>
            <a:r>
              <a:rPr lang="ru-RU" i="1" dirty="0" smtClean="0"/>
              <a:t>Бух! </a:t>
            </a:r>
            <a:br>
              <a:rPr lang="ru-RU" i="1" dirty="0" smtClean="0"/>
            </a:br>
            <a:r>
              <a:rPr lang="ru-RU" i="1" dirty="0" smtClean="0"/>
              <a:t>            ***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Поехали, поехали</a:t>
            </a:r>
            <a:br>
              <a:rPr lang="ru-RU" i="1" dirty="0" smtClean="0"/>
            </a:br>
            <a:r>
              <a:rPr lang="ru-RU" i="1" dirty="0" smtClean="0"/>
              <a:t>За грибами, за орехами.</a:t>
            </a:r>
            <a:br>
              <a:rPr lang="ru-RU" i="1" dirty="0" smtClean="0"/>
            </a:br>
            <a:r>
              <a:rPr lang="ru-RU" i="1" dirty="0" smtClean="0"/>
              <a:t>Приехали, приехали </a:t>
            </a:r>
            <a:br>
              <a:rPr lang="ru-RU" i="1" dirty="0" smtClean="0"/>
            </a:br>
            <a:r>
              <a:rPr lang="ru-RU" i="1" dirty="0" smtClean="0"/>
              <a:t>С грибами, с орехами.</a:t>
            </a:r>
            <a:br>
              <a:rPr lang="ru-RU" i="1" dirty="0" smtClean="0"/>
            </a:br>
            <a:r>
              <a:rPr lang="ru-RU" i="1" dirty="0" smtClean="0"/>
              <a:t>В ямку бух!</a:t>
            </a:r>
            <a:br>
              <a:rPr lang="ru-RU" i="1" dirty="0" smtClean="0"/>
            </a:br>
            <a:r>
              <a:rPr lang="ru-RU" i="1" dirty="0" smtClean="0"/>
              <a:t>            ***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Поехали, поехали</a:t>
            </a:r>
            <a:br>
              <a:rPr lang="ru-RU" i="1" dirty="0" smtClean="0"/>
            </a:br>
            <a:r>
              <a:rPr lang="ru-RU" i="1" dirty="0" smtClean="0"/>
              <a:t>С орехами, с орехами,</a:t>
            </a:r>
            <a:br>
              <a:rPr lang="ru-RU" i="1" dirty="0" smtClean="0"/>
            </a:br>
            <a:r>
              <a:rPr lang="ru-RU" i="1" dirty="0" smtClean="0"/>
              <a:t>Поскакали, поскакали</a:t>
            </a:r>
            <a:br>
              <a:rPr lang="ru-RU" i="1" dirty="0" smtClean="0"/>
            </a:br>
            <a:r>
              <a:rPr lang="ru-RU" i="1" dirty="0" smtClean="0"/>
              <a:t>С калачами, с калачами!</a:t>
            </a:r>
            <a:br>
              <a:rPr lang="ru-RU" i="1" dirty="0" smtClean="0"/>
            </a:br>
            <a:r>
              <a:rPr lang="ru-RU" i="1" dirty="0" smtClean="0"/>
              <a:t>Вприпрыжку, </a:t>
            </a:r>
            <a:r>
              <a:rPr lang="ru-RU" i="1" dirty="0" smtClean="0"/>
              <a:t>в </a:t>
            </a:r>
            <a:r>
              <a:rPr lang="ru-RU" i="1" dirty="0" err="1" smtClean="0"/>
              <a:t>приприскочку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По кочкам, по кочкам —</a:t>
            </a:r>
            <a:br>
              <a:rPr lang="ru-RU" i="1" dirty="0" smtClean="0"/>
            </a:br>
            <a:r>
              <a:rPr lang="ru-RU" i="1" dirty="0" smtClean="0"/>
              <a:t>Бултых в ямку!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2226" name="Picture 2" descr="C:\Users\Александр\Pictures\Новый рисунок (53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0625"/>
            <a:ext cx="2143140" cy="331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Потешки перед </a:t>
            </a:r>
            <a:r>
              <a:rPr lang="ru-RU" sz="2000" u="sng" dirty="0" smtClean="0"/>
              <a:t>сном.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85860"/>
            <a:ext cx="2057400" cy="5286412"/>
          </a:xfrm>
        </p:spPr>
        <p:txBody>
          <a:bodyPr>
            <a:normAutofit fontScale="62500" lnSpcReduction="20000"/>
          </a:bodyPr>
          <a:lstStyle/>
          <a:p>
            <a:r>
              <a:rPr lang="ru-RU" sz="2000" i="1" dirty="0" smtClean="0"/>
              <a:t>Баю, баю, баю, бай</a:t>
            </a:r>
            <a:br>
              <a:rPr lang="ru-RU" sz="2000" i="1" dirty="0" smtClean="0"/>
            </a:br>
            <a:r>
              <a:rPr lang="ru-RU" sz="2000" i="1" dirty="0" smtClean="0"/>
              <a:t>Ты собачка не лай.</a:t>
            </a:r>
            <a:br>
              <a:rPr lang="ru-RU" sz="2000" i="1" dirty="0" smtClean="0"/>
            </a:br>
            <a:r>
              <a:rPr lang="ru-RU" sz="2000" i="1" dirty="0" err="1" smtClean="0"/>
              <a:t>Белолапа</a:t>
            </a:r>
            <a:r>
              <a:rPr lang="ru-RU" sz="2000" i="1" dirty="0" smtClean="0"/>
              <a:t> не скули,</a:t>
            </a:r>
            <a:br>
              <a:rPr lang="ru-RU" sz="2000" i="1" dirty="0" smtClean="0"/>
            </a:br>
            <a:r>
              <a:rPr lang="ru-RU" sz="2000" i="1" dirty="0" smtClean="0"/>
              <a:t>Нашу дочку не буди.</a:t>
            </a:r>
            <a:br>
              <a:rPr lang="ru-RU" sz="2000" i="1" dirty="0" smtClean="0"/>
            </a:br>
            <a:r>
              <a:rPr lang="ru-RU" sz="2000" i="1" dirty="0" smtClean="0"/>
              <a:t>Темна ноченька, не спится,</a:t>
            </a:r>
            <a:br>
              <a:rPr lang="ru-RU" sz="2000" i="1" dirty="0" smtClean="0"/>
            </a:br>
            <a:r>
              <a:rPr lang="ru-RU" sz="2000" i="1" dirty="0" smtClean="0"/>
              <a:t>Наша доченька боится.</a:t>
            </a:r>
            <a:br>
              <a:rPr lang="ru-RU" sz="2000" i="1" dirty="0" smtClean="0"/>
            </a:br>
            <a:r>
              <a:rPr lang="ru-RU" sz="2000" i="1" dirty="0" smtClean="0"/>
              <a:t>               ***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err="1" smtClean="0"/>
              <a:t>Баю-баю-байки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Прилетели чайки.</a:t>
            </a:r>
            <a:br>
              <a:rPr lang="ru-RU" sz="2000" i="1" dirty="0" smtClean="0"/>
            </a:br>
            <a:r>
              <a:rPr lang="ru-RU" sz="2000" i="1" dirty="0" smtClean="0"/>
              <a:t>Стали крыльями махать</a:t>
            </a:r>
            <a:br>
              <a:rPr lang="ru-RU" sz="2000" i="1" dirty="0" smtClean="0"/>
            </a:br>
            <a:r>
              <a:rPr lang="ru-RU" sz="2000" i="1" dirty="0" smtClean="0"/>
              <a:t>Нашу Катю усыплять.</a:t>
            </a:r>
            <a:br>
              <a:rPr lang="ru-RU" sz="2000" i="1" dirty="0" smtClean="0"/>
            </a:br>
            <a:r>
              <a:rPr lang="ru-RU" sz="2000" i="1" dirty="0" smtClean="0"/>
              <a:t>                ***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Вот лежат в кроватке</a:t>
            </a:r>
            <a:br>
              <a:rPr lang="ru-RU" sz="2000" i="1" dirty="0" smtClean="0"/>
            </a:br>
            <a:r>
              <a:rPr lang="ru-RU" sz="2000" i="1" dirty="0" err="1" smtClean="0"/>
              <a:t>Розовые</a:t>
            </a:r>
            <a:r>
              <a:rPr lang="ru-RU" sz="2000" i="1" dirty="0" smtClean="0"/>
              <a:t> пятки.</a:t>
            </a:r>
            <a:br>
              <a:rPr lang="ru-RU" sz="2000" i="1" dirty="0" smtClean="0"/>
            </a:br>
            <a:r>
              <a:rPr lang="ru-RU" sz="2000" i="1" dirty="0" smtClean="0"/>
              <a:t>Чьи это пятки –</a:t>
            </a:r>
            <a:br>
              <a:rPr lang="ru-RU" sz="2000" i="1" dirty="0" smtClean="0"/>
            </a:br>
            <a:r>
              <a:rPr lang="ru-RU" sz="2000" i="1" dirty="0" smtClean="0"/>
              <a:t>Мягки да сладки?</a:t>
            </a:r>
            <a:br>
              <a:rPr lang="ru-RU" sz="2000" i="1" dirty="0" smtClean="0"/>
            </a:br>
            <a:r>
              <a:rPr lang="ru-RU" sz="2000" i="1" dirty="0" smtClean="0"/>
              <a:t>Прибегут </a:t>
            </a:r>
            <a:r>
              <a:rPr lang="ru-RU" sz="2000" i="1" dirty="0" err="1" smtClean="0"/>
              <a:t>гусятки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Ущипнут за пятки.</a:t>
            </a:r>
            <a:br>
              <a:rPr lang="ru-RU" sz="2000" i="1" dirty="0" smtClean="0"/>
            </a:br>
            <a:r>
              <a:rPr lang="ru-RU" sz="2000" i="1" dirty="0" smtClean="0"/>
              <a:t>Прячь скорей, не зевай,</a:t>
            </a:r>
            <a:br>
              <a:rPr lang="ru-RU" sz="2000" i="1" dirty="0" smtClean="0"/>
            </a:br>
            <a:r>
              <a:rPr lang="ru-RU" sz="2000" i="1" dirty="0" smtClean="0"/>
              <a:t>Одеяльцем накрывай!</a:t>
            </a:r>
            <a:br>
              <a:rPr lang="ru-RU" sz="20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 descr="C:\Users\Александр\Pictures\Новый рисунок (31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15" y="1535883"/>
            <a:ext cx="4429169" cy="332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000108"/>
            <a:ext cx="2328850" cy="5857892"/>
          </a:xfrm>
        </p:spPr>
        <p:txBody>
          <a:bodyPr/>
          <a:lstStyle/>
          <a:p>
            <a:r>
              <a:rPr lang="ru-RU" i="1" dirty="0" smtClean="0"/>
              <a:t>Маленькие заиньки</a:t>
            </a:r>
            <a:br>
              <a:rPr lang="ru-RU" i="1" dirty="0" smtClean="0"/>
            </a:br>
            <a:r>
              <a:rPr lang="ru-RU" i="1" dirty="0" smtClean="0"/>
              <a:t>Захотели </a:t>
            </a:r>
            <a:r>
              <a:rPr lang="ru-RU" i="1" dirty="0" err="1" smtClean="0"/>
              <a:t>баиньки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Захотели </a:t>
            </a:r>
            <a:r>
              <a:rPr lang="ru-RU" i="1" dirty="0" err="1" smtClean="0"/>
              <a:t>баиньки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Потому что заиньки.</a:t>
            </a:r>
            <a:br>
              <a:rPr lang="ru-RU" i="1" dirty="0" smtClean="0"/>
            </a:br>
            <a:r>
              <a:rPr lang="ru-RU" i="1" dirty="0" smtClean="0"/>
              <a:t>Мы немножечко поспим,</a:t>
            </a:r>
            <a:br>
              <a:rPr lang="ru-RU" i="1" dirty="0" smtClean="0"/>
            </a:br>
            <a:r>
              <a:rPr lang="ru-RU" i="1" dirty="0" smtClean="0"/>
              <a:t>Мы на спинке полежим.</a:t>
            </a:r>
            <a:br>
              <a:rPr lang="ru-RU" i="1" dirty="0" smtClean="0"/>
            </a:br>
            <a:r>
              <a:rPr lang="ru-RU" i="1" dirty="0" smtClean="0"/>
              <a:t>Мы на спинке полежим</a:t>
            </a:r>
            <a:br>
              <a:rPr lang="ru-RU" i="1" dirty="0" smtClean="0"/>
            </a:br>
            <a:r>
              <a:rPr lang="ru-RU" i="1" dirty="0" smtClean="0"/>
              <a:t>И тихонько посопим.</a:t>
            </a:r>
            <a:endParaRPr lang="ru-RU" i="1" dirty="0"/>
          </a:p>
        </p:txBody>
      </p:sp>
      <p:pic>
        <p:nvPicPr>
          <p:cNvPr id="56322" name="Picture 2" descr="C:\Users\Александр\Pictures\Новый рисунок (30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101" y="1549563"/>
            <a:ext cx="4325345" cy="345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85794"/>
            <a:ext cx="2057400" cy="6072206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Целый день играл Сережка,</a:t>
            </a:r>
            <a:br>
              <a:rPr lang="ru-RU" sz="1800" i="1" dirty="0" smtClean="0"/>
            </a:br>
            <a:r>
              <a:rPr lang="ru-RU" sz="1800" i="1" dirty="0" smtClean="0"/>
              <a:t>Вам спасибо скажем, ножки.</a:t>
            </a:r>
            <a:br>
              <a:rPr lang="ru-RU" sz="1800" i="1" dirty="0" smtClean="0"/>
            </a:br>
            <a:r>
              <a:rPr lang="ru-RU" sz="1800" i="1" dirty="0" smtClean="0"/>
              <a:t>Вам спасибо скажем, ручки.</a:t>
            </a:r>
            <a:br>
              <a:rPr lang="ru-RU" sz="1800" i="1" dirty="0" smtClean="0"/>
            </a:br>
            <a:r>
              <a:rPr lang="ru-RU" sz="1800" i="1" dirty="0" smtClean="0"/>
              <a:t>С каждым днем вы все послушней.</a:t>
            </a:r>
            <a:br>
              <a:rPr lang="ru-RU" sz="1800" i="1" dirty="0" smtClean="0"/>
            </a:br>
            <a:r>
              <a:rPr lang="ru-RU" sz="1800" i="1" dirty="0" smtClean="0"/>
              <a:t>Слушаются ножки нашего Сережку.</a:t>
            </a:r>
            <a:endParaRPr lang="ru-RU" sz="1800" i="1" dirty="0"/>
          </a:p>
        </p:txBody>
      </p:sp>
      <p:pic>
        <p:nvPicPr>
          <p:cNvPr id="57346" name="Picture 2" descr="C:\Users\Александр\Pictures\Новый рисунок (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92565"/>
            <a:ext cx="4286280" cy="3419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Существует давняя традиция  — сопровождать все действия по уходу за малышом песенками, </a:t>
            </a:r>
            <a:r>
              <a:rPr lang="ru-RU" b="1" i="1" dirty="0" err="1" smtClean="0"/>
              <a:t>потешками</a:t>
            </a:r>
            <a:r>
              <a:rPr lang="ru-RU" b="1" i="1" dirty="0" smtClean="0"/>
              <a:t>, поговорками, присказками. Ритмически построенная мелодия песенки, ритмически организованные звуки речи создают условия для восприятия даже самым маленьким ребенком настроения взрослого, рождают чувство безопасности и комфорта. Тем более что и сами действия, которые осуществляет человек, ухаживая за ребенком, — все эти покачивания, поглаживания, пестования очень нужны ребенку. </a:t>
            </a:r>
            <a:endParaRPr lang="ru-RU" i="1" dirty="0" smtClean="0"/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r>
              <a:rPr lang="ru-RU" b="1" dirty="0" smtClean="0"/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3" name="Picture 1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05025" cy="1428750"/>
          </a:xfrm>
          <a:prstGeom prst="rect">
            <a:avLst/>
          </a:prstGeom>
          <a:noFill/>
        </p:spPr>
      </p:pic>
      <p:pic>
        <p:nvPicPr>
          <p:cNvPr id="5" name="Picture 1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>
            <a:lum bright="-9000" contrast="21000"/>
          </a:blip>
          <a:srcRect/>
          <a:stretch>
            <a:fillRect/>
          </a:stretch>
        </p:blipFill>
        <p:spPr bwMode="auto">
          <a:xfrm>
            <a:off x="6572264" y="285728"/>
            <a:ext cx="2105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6578" y="1571612"/>
            <a:ext cx="1984248" cy="37338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***</a:t>
            </a:r>
            <a:endParaRPr lang="ru-RU" b="1" dirty="0" smtClean="0"/>
          </a:p>
          <a:p>
            <a:r>
              <a:rPr lang="ru-RU" i="1" dirty="0" smtClean="0"/>
              <a:t>У лесы боли,</a:t>
            </a:r>
            <a:br>
              <a:rPr lang="ru-RU" i="1" dirty="0" smtClean="0"/>
            </a:br>
            <a:r>
              <a:rPr lang="ru-RU" i="1" dirty="0" smtClean="0"/>
              <a:t>У волка боли,</a:t>
            </a:r>
            <a:br>
              <a:rPr lang="ru-RU" i="1" dirty="0" smtClean="0"/>
            </a:br>
            <a:r>
              <a:rPr lang="ru-RU" i="1" dirty="0" smtClean="0"/>
              <a:t>У моего сыночка (дочки)</a:t>
            </a:r>
            <a:br>
              <a:rPr lang="ru-RU" i="1" dirty="0" smtClean="0"/>
            </a:br>
            <a:r>
              <a:rPr lang="ru-RU" i="1" dirty="0" smtClean="0"/>
              <a:t>Боль на берёзку</a:t>
            </a:r>
            <a:br>
              <a:rPr lang="ru-RU" i="1" dirty="0" smtClean="0"/>
            </a:br>
            <a:r>
              <a:rPr lang="ru-RU" i="1" dirty="0" smtClean="0"/>
              <a:t>В лес улети</a:t>
            </a:r>
          </a:p>
          <a:p>
            <a:r>
              <a:rPr lang="ru-RU" b="1" i="1" dirty="0" smtClean="0"/>
              <a:t>            ***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Потешки-утешки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лександр\Pictures\Новый рисунок (37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430152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0034" y="428604"/>
            <a:ext cx="6019800" cy="55626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357166"/>
            <a:ext cx="2057400" cy="600079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Наши уточки с утра - </a:t>
            </a:r>
            <a:br>
              <a:rPr lang="ru-RU" i="1" dirty="0" smtClean="0"/>
            </a:br>
            <a:r>
              <a:rPr lang="ru-RU" i="1" dirty="0" err="1" smtClean="0"/>
              <a:t>Кря-кря-кря</a:t>
            </a:r>
            <a:r>
              <a:rPr lang="ru-RU" i="1" dirty="0" smtClean="0"/>
              <a:t>! </a:t>
            </a:r>
            <a:r>
              <a:rPr lang="ru-RU" i="1" dirty="0" err="1" smtClean="0"/>
              <a:t>Кря-кря-кря</a:t>
            </a:r>
            <a:r>
              <a:rPr lang="ru-RU" i="1" dirty="0" smtClean="0"/>
              <a:t>! </a:t>
            </a:r>
            <a:br>
              <a:rPr lang="ru-RU" i="1" dirty="0" smtClean="0"/>
            </a:br>
            <a:r>
              <a:rPr lang="ru-RU" i="1" dirty="0" smtClean="0"/>
              <a:t>Наши гуси у пруда - </a:t>
            </a:r>
            <a:br>
              <a:rPr lang="ru-RU" i="1" dirty="0" smtClean="0"/>
            </a:br>
            <a:r>
              <a:rPr lang="ru-RU" i="1" dirty="0" smtClean="0"/>
              <a:t>Га-га-га! Га-га-га! </a:t>
            </a:r>
            <a:br>
              <a:rPr lang="ru-RU" i="1" dirty="0" smtClean="0"/>
            </a:br>
            <a:r>
              <a:rPr lang="ru-RU" i="1" dirty="0" smtClean="0"/>
              <a:t>А индюк среди двора - </a:t>
            </a:r>
            <a:br>
              <a:rPr lang="ru-RU" i="1" dirty="0" smtClean="0"/>
            </a:br>
            <a:r>
              <a:rPr lang="ru-RU" i="1" dirty="0" smtClean="0"/>
              <a:t>Бал-бал-бал! </a:t>
            </a:r>
            <a:r>
              <a:rPr lang="ru-RU" i="1" dirty="0" err="1" smtClean="0"/>
              <a:t>Балды-балда</a:t>
            </a:r>
            <a:r>
              <a:rPr lang="ru-RU" i="1" dirty="0" smtClean="0"/>
              <a:t>! </a:t>
            </a:r>
            <a:br>
              <a:rPr lang="ru-RU" i="1" dirty="0" smtClean="0"/>
            </a:br>
            <a:r>
              <a:rPr lang="ru-RU" i="1" dirty="0" smtClean="0"/>
              <a:t>Наши гуленьки вверху - </a:t>
            </a:r>
            <a:br>
              <a:rPr lang="ru-RU" i="1" dirty="0" smtClean="0"/>
            </a:br>
            <a:r>
              <a:rPr lang="ru-RU" i="1" dirty="0" err="1" smtClean="0"/>
              <a:t>Грру-грру-угрру-у-грру-у</a:t>
            </a:r>
            <a:r>
              <a:rPr lang="ru-RU" i="1" dirty="0" smtClean="0"/>
              <a:t>! </a:t>
            </a:r>
            <a:br>
              <a:rPr lang="ru-RU" i="1" dirty="0" smtClean="0"/>
            </a:br>
            <a:r>
              <a:rPr lang="ru-RU" i="1" dirty="0" smtClean="0"/>
              <a:t>Наши курочки в окно - </a:t>
            </a:r>
            <a:r>
              <a:rPr lang="ru-RU" i="1" dirty="0" err="1" smtClean="0"/>
              <a:t>Кко-кко-кко-ко-ко-ко-ко</a:t>
            </a:r>
            <a:r>
              <a:rPr lang="ru-RU" i="1" dirty="0" smtClean="0"/>
              <a:t>! </a:t>
            </a:r>
            <a:br>
              <a:rPr lang="ru-RU" i="1" dirty="0" smtClean="0"/>
            </a:br>
            <a:r>
              <a:rPr lang="ru-RU" i="1" dirty="0" smtClean="0"/>
              <a:t>А как Петя-петушок </a:t>
            </a:r>
            <a:br>
              <a:rPr lang="ru-RU" i="1" dirty="0" smtClean="0"/>
            </a:br>
            <a:r>
              <a:rPr lang="ru-RU" i="1" dirty="0" err="1" smtClean="0"/>
              <a:t>Ранним-рано</a:t>
            </a:r>
            <a:r>
              <a:rPr lang="ru-RU" i="1" dirty="0" smtClean="0"/>
              <a:t> поутру </a:t>
            </a:r>
            <a:br>
              <a:rPr lang="ru-RU" i="1" dirty="0" smtClean="0"/>
            </a:br>
            <a:r>
              <a:rPr lang="ru-RU" i="1" dirty="0" smtClean="0"/>
              <a:t>Нам споет ку-ка-ре-ку!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11266" name="Picture 2" descr="C:\Users\Александр\Pictures\Новый рисунок (3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59"/>
            <a:ext cx="4143404" cy="400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6000792"/>
          </a:xfrm>
        </p:spPr>
        <p:txBody>
          <a:bodyPr>
            <a:normAutofit/>
          </a:bodyPr>
          <a:lstStyle/>
          <a:p>
            <a:r>
              <a:rPr lang="ru-RU" i="1" dirty="0" smtClean="0"/>
              <a:t>За окошком вечер,</a:t>
            </a:r>
            <a:br>
              <a:rPr lang="ru-RU" i="1" dirty="0" smtClean="0"/>
            </a:br>
            <a:r>
              <a:rPr lang="ru-RU" i="1" dirty="0" smtClean="0"/>
              <a:t>А на небе месяц...</a:t>
            </a:r>
            <a:br>
              <a:rPr lang="ru-RU" i="1" dirty="0" smtClean="0"/>
            </a:br>
            <a:r>
              <a:rPr lang="ru-RU" i="1" dirty="0" smtClean="0"/>
              <a:t>Спит малыш в кроватке,</a:t>
            </a:r>
            <a:br>
              <a:rPr lang="ru-RU" i="1" dirty="0" smtClean="0"/>
            </a:br>
            <a:r>
              <a:rPr lang="ru-RU" i="1" dirty="0" smtClean="0"/>
              <a:t>В стойле спит лошадка,</a:t>
            </a:r>
            <a:br>
              <a:rPr lang="ru-RU" i="1" dirty="0" smtClean="0"/>
            </a:br>
            <a:r>
              <a:rPr lang="ru-RU" i="1" dirty="0" smtClean="0"/>
              <a:t>Белочка - в дупле,</a:t>
            </a:r>
            <a:br>
              <a:rPr lang="ru-RU" i="1" dirty="0" smtClean="0"/>
            </a:br>
            <a:r>
              <a:rPr lang="ru-RU" i="1" dirty="0" smtClean="0"/>
              <a:t>Собачка - в конуре.</a:t>
            </a:r>
            <a:br>
              <a:rPr lang="ru-RU" i="1" dirty="0" smtClean="0"/>
            </a:br>
            <a:r>
              <a:rPr lang="ru-RU" i="1" dirty="0" smtClean="0"/>
              <a:t>Ну а солнышко проснется,</a:t>
            </a:r>
            <a:br>
              <a:rPr lang="ru-RU" i="1" dirty="0" smtClean="0"/>
            </a:br>
            <a:r>
              <a:rPr lang="ru-RU" i="1" dirty="0" smtClean="0"/>
              <a:t>Малыш маме улыбнется.</a:t>
            </a:r>
            <a:br>
              <a:rPr lang="ru-RU" i="1" dirty="0" smtClean="0"/>
            </a:br>
            <a:r>
              <a:rPr lang="ru-RU" i="1" dirty="0" smtClean="0"/>
              <a:t>Будет день веселым.</a:t>
            </a:r>
            <a:br>
              <a:rPr lang="ru-RU" i="1" dirty="0" smtClean="0"/>
            </a:br>
            <a:r>
              <a:rPr lang="ru-RU" i="1" dirty="0" smtClean="0"/>
              <a:t>Расти малыш здоровым.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5298" name="Picture 2" descr="C:\Users\Александр\Pictures\Новый рисунок (41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03" y="1696619"/>
            <a:ext cx="4310106" cy="323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результате общения с фольклорными произведениями  у детей улучшается память, расширяется кругозор, увеличивается словарный запас. Развиваются личностные качества, чувства (радости, тревоги, сожаления, грусти, нежности) и хорошего настроения. Дети с большой охотой приходят в детский сад, легче проходят адаптационный период. Следует сказать и о том, что вводя в свою работу потешки, прибаутки  мы знакомим детей с творчеством русского народа. Обыгрывая малые формы фольклора, используем  красочную наглядность, музыкальные  игрушки, инструменты.</a:t>
            </a:r>
          </a:p>
          <a:p>
            <a:pPr>
              <a:buNone/>
            </a:pPr>
            <a:r>
              <a:rPr lang="ru-RU" dirty="0" smtClean="0"/>
              <a:t>    Также </a:t>
            </a:r>
            <a:r>
              <a:rPr lang="ru-RU" dirty="0" smtClean="0"/>
              <a:t>используем малые фольклорные формы для формирования физических качеств, игровых действий, певческих навыков.</a:t>
            </a:r>
          </a:p>
          <a:p>
            <a:pPr>
              <a:buNone/>
            </a:pPr>
            <a:r>
              <a:rPr lang="ru-RU" dirty="0" smtClean="0"/>
              <a:t>    Неоценима </a:t>
            </a:r>
            <a:r>
              <a:rPr lang="ru-RU" dirty="0" smtClean="0"/>
              <a:t>роль малых фольклорных форм.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Ожидаемый  результат</a:t>
            </a:r>
            <a:endParaRPr lang="ru-RU" dirty="0"/>
          </a:p>
        </p:txBody>
      </p:sp>
      <p:pic>
        <p:nvPicPr>
          <p:cNvPr id="7170" name="Picture 2" descr="C:\Users\Александр\Pictures\Новый рисунок (6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230505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 smtClean="0"/>
              <a:t>Детская литература» Автор: </a:t>
            </a:r>
            <a:r>
              <a:rPr lang="ru-RU" dirty="0" err="1" smtClean="0"/>
              <a:t>Арзамасцева</a:t>
            </a:r>
            <a:r>
              <a:rPr lang="ru-RU" dirty="0" smtClean="0"/>
              <a:t> И.Н., Николаева С.А. Издательство: Академия. Год: 2005. </a:t>
            </a:r>
          </a:p>
          <a:p>
            <a:pPr lvl="0"/>
            <a:r>
              <a:rPr lang="ru-RU" dirty="0" smtClean="0"/>
              <a:t>Аникин В.П. «Русское устное народное творчество»: учебник для вузов. М., 2004. </a:t>
            </a:r>
            <a:r>
              <a:rPr lang="ru-RU" dirty="0" err="1" smtClean="0"/>
              <a:t>Арзамасцева</a:t>
            </a:r>
            <a:r>
              <a:rPr lang="ru-RU" dirty="0" smtClean="0"/>
              <a:t> И.Н., Николаева С.А. </a:t>
            </a:r>
          </a:p>
          <a:p>
            <a:pPr lvl="0"/>
            <a:r>
              <a:rPr lang="ru-RU" dirty="0" smtClean="0"/>
              <a:t>«</a:t>
            </a:r>
            <a:r>
              <a:rPr lang="ru-RU" dirty="0" smtClean="0"/>
              <a:t>Детская литература». Издательство: Детская литература: Учебник / Е.Е. Зубарева, В.К. Сигов, В.А. Скрипкина и др.; / Под ред. Е.Е. Зубаревой.</a:t>
            </a:r>
          </a:p>
          <a:p>
            <a:pPr lvl="0"/>
            <a:r>
              <a:rPr lang="ru-RU" dirty="0" smtClean="0"/>
              <a:t>«Славянский фольклор» Автор: Кравцов Н. Издательство: МГУ Год: 1987</a:t>
            </a:r>
          </a:p>
          <a:p>
            <a:pPr lvl="0"/>
            <a:r>
              <a:rPr lang="ru-RU" dirty="0" smtClean="0"/>
              <a:t>Интернет – ресурсы: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AllFreeBooks.ru</a:t>
            </a:r>
            <a:r>
              <a:rPr lang="en-US" u="sng" dirty="0" smtClean="0"/>
              <a:t>…</a:t>
            </a:r>
            <a:r>
              <a:rPr lang="en-US" b="1" u="sng" dirty="0" err="1" smtClean="0"/>
              <a:t>slavjanskij</a:t>
            </a:r>
            <a:r>
              <a:rPr lang="en-US" u="sng" dirty="0" err="1" smtClean="0"/>
              <a:t>_</a:t>
            </a:r>
            <a:r>
              <a:rPr lang="en-US" b="1" u="sng" dirty="0" err="1" smtClean="0"/>
              <a:t>folklor</a:t>
            </a:r>
            <a:r>
              <a:rPr lang="en-US" u="sng" dirty="0" err="1" smtClean="0"/>
              <a:t>_</a:t>
            </a:r>
            <a:r>
              <a:rPr lang="en-US" b="1" u="sng" dirty="0" err="1" smtClean="0"/>
              <a:t>kravcov</a:t>
            </a:r>
            <a:r>
              <a:rPr lang="en-US" u="sng" dirty="0" err="1" smtClean="0"/>
              <a:t>_</a:t>
            </a:r>
            <a:r>
              <a:rPr lang="en-US" b="1" u="sng" dirty="0" err="1" smtClean="0"/>
              <a:t>n</a:t>
            </a:r>
            <a:r>
              <a:rPr lang="en-US" u="sng" dirty="0" smtClean="0"/>
              <a:t>/15</a:t>
            </a:r>
            <a:endParaRPr lang="ru-RU" dirty="0" smtClean="0"/>
          </a:p>
          <a:p>
            <a:pPr>
              <a:buNone/>
            </a:pPr>
            <a:r>
              <a:rPr lang="ru-RU" u="sng" dirty="0" smtClean="0"/>
              <a:t>    </a:t>
            </a:r>
            <a:r>
              <a:rPr lang="en-US" u="sng" dirty="0" err="1" smtClean="0"/>
              <a:t>do.gendocs.rudocs</a:t>
            </a:r>
            <a:r>
              <a:rPr lang="en-US" u="sng" dirty="0" smtClean="0"/>
              <a:t>/index-368381</a:t>
            </a:r>
            <a:r>
              <a:rPr lang="en-US" u="sng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/>
              </a:rPr>
              <a:t>    </a:t>
            </a:r>
            <a:r>
              <a:rPr lang="en-US" dirty="0" smtClean="0">
                <a:hlinkClick r:id="rId3"/>
              </a:rPr>
              <a:t>razym.ru</a:t>
            </a:r>
            <a:r>
              <a:rPr lang="en-US" dirty="0" smtClean="0"/>
              <a:t>›</a:t>
            </a:r>
            <a:r>
              <a:rPr lang="en-US" u="sng" dirty="0" smtClean="0"/>
              <a:t>…</a:t>
            </a:r>
            <a:r>
              <a:rPr lang="en-US" b="1" u="sng" dirty="0" err="1" smtClean="0"/>
              <a:t>arzamasceva</a:t>
            </a:r>
            <a:r>
              <a:rPr lang="en-US" u="sng" dirty="0" smtClean="0"/>
              <a:t>-</a:t>
            </a:r>
            <a:r>
              <a:rPr lang="en-US" b="1" u="sng" dirty="0" smtClean="0"/>
              <a:t>in</a:t>
            </a:r>
            <a:r>
              <a:rPr lang="en-US" u="sng" dirty="0" smtClean="0"/>
              <a:t>-</a:t>
            </a:r>
            <a:r>
              <a:rPr lang="en-US" b="1" u="sng" dirty="0" err="1" smtClean="0"/>
              <a:t>nikolaeva</a:t>
            </a:r>
            <a:r>
              <a:rPr lang="en-US" u="sng" dirty="0" smtClean="0"/>
              <a:t>…</a:t>
            </a:r>
            <a:r>
              <a:rPr lang="en-US" b="1" u="sng" dirty="0" smtClean="0"/>
              <a:t>literatura</a:t>
            </a:r>
            <a:r>
              <a:rPr lang="en-US" u="sng" dirty="0" smtClean="0"/>
              <a:t>.html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3" descr="C:\Users\Александр\Pictures\Новый рисунок (63)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42852"/>
            <a:ext cx="1428750" cy="1428750"/>
          </a:xfrm>
          <a:prstGeom prst="rect">
            <a:avLst/>
          </a:prstGeom>
          <a:noFill/>
        </p:spPr>
      </p:pic>
      <p:pic>
        <p:nvPicPr>
          <p:cNvPr id="9220" name="Picture 4" descr="C:\Users\Александр\Pictures\Новый рисунок (63)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5716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     Спасибо </a:t>
            </a:r>
          </a:p>
          <a:p>
            <a:pPr>
              <a:buNone/>
            </a:pPr>
            <a:r>
              <a:rPr lang="ru-RU" sz="8000" dirty="0" smtClean="0"/>
              <a:t>            </a:t>
            </a:r>
            <a:r>
              <a:rPr lang="ru-RU" sz="8000" dirty="0" smtClean="0"/>
              <a:t>за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    внимание!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071942"/>
            <a:ext cx="4071966" cy="221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33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Раскрыть </a:t>
            </a:r>
            <a:r>
              <a:rPr lang="ru-RU" dirty="0" smtClean="0"/>
              <a:t>неисчерпаемые возможности устного народного творчества для пробуждения познавательной активности, самостоятельности, яркой индивидуальности малыша, для развития речевых навыков ребёнка.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</a:t>
            </a:r>
            <a:endParaRPr lang="ru-RU" dirty="0"/>
          </a:p>
        </p:txBody>
      </p:sp>
      <p:pic>
        <p:nvPicPr>
          <p:cNvPr id="1030" name="Picture 6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>
            <a:lum bright="-6000" contrast="31000"/>
          </a:blip>
          <a:srcRect/>
          <a:stretch>
            <a:fillRect/>
          </a:stretch>
        </p:blipFill>
        <p:spPr bwMode="auto">
          <a:xfrm>
            <a:off x="2214546" y="4071942"/>
            <a:ext cx="500066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 lvl="0"/>
            <a:r>
              <a:rPr lang="ru-RU" i="1" dirty="0" smtClean="0"/>
              <a:t>развлекать </a:t>
            </a:r>
            <a:r>
              <a:rPr lang="ru-RU" i="1" dirty="0" smtClean="0"/>
              <a:t>и развивать малыша при помощи этого жанра устного народного творчества; </a:t>
            </a:r>
          </a:p>
          <a:p>
            <a:pPr lvl="0"/>
            <a:r>
              <a:rPr lang="ru-RU" i="1" dirty="0" smtClean="0"/>
              <a:t>учит маленького ребенка понимать человеческую речь, эмоциональные оттенки голоса;</a:t>
            </a:r>
          </a:p>
          <a:p>
            <a:pPr lvl="0"/>
            <a:r>
              <a:rPr lang="ru-RU" i="1" dirty="0" smtClean="0"/>
              <a:t>развивает чувство ритма; </a:t>
            </a:r>
          </a:p>
          <a:p>
            <a:pPr lvl="0"/>
            <a:r>
              <a:rPr lang="ru-RU" i="1" dirty="0" smtClean="0"/>
              <a:t>при чтении «потешки» выполнять различные движения, которым руководит слово;</a:t>
            </a:r>
          </a:p>
          <a:p>
            <a:r>
              <a:rPr lang="ru-RU" i="1" dirty="0" smtClean="0"/>
              <a:t>приобщение детей к фольклору, увлечь народными сюжетами.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>
            <a:lum bright="-18000" contrast="27000"/>
          </a:blip>
          <a:srcRect/>
          <a:stretch>
            <a:fillRect/>
          </a:stretch>
        </p:blipFill>
        <p:spPr bwMode="auto">
          <a:xfrm>
            <a:off x="3071802" y="4786322"/>
            <a:ext cx="314327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Несомненно</a:t>
            </a:r>
            <a:r>
              <a:rPr lang="ru-RU" i="1" dirty="0" smtClean="0"/>
              <a:t>, на сегодняшний день тема очень актуальна. В то время  как развивается наука, в жизнь внедряется компьютеризация, народный язык начинает терять эмоциональность. Его заполонили иностранные слова, а язык компьютера лишен окраски, образности. Через устное народное творчество ребёнок не только овладевает родным языком, но и, осваивая его красоту, лаконичность, приобщается к культуре своего народа, получает первые впечатления о ней. К тому же словесное творчество народа представляет собой особый вид искусства, то есть вид духовного освоения действительности человеком с целью творческого преобразования окружающего мира «по законам красоты».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работы. </a:t>
            </a:r>
            <a:endParaRPr lang="ru-RU" dirty="0" smtClean="0"/>
          </a:p>
        </p:txBody>
      </p:sp>
      <p:pic>
        <p:nvPicPr>
          <p:cNvPr id="3074" name="Picture 2" descr="C:\Users\Александр\Pictures\Новый рисунок (62).bmp"/>
          <p:cNvPicPr>
            <a:picLocks noChangeAspect="1" noChangeArrowheads="1"/>
          </p:cNvPicPr>
          <p:nvPr/>
        </p:nvPicPr>
        <p:blipFill>
          <a:blip r:embed="rId2">
            <a:lum bright="-15000" contrast="14000"/>
          </a:blip>
          <a:srcRect/>
          <a:stretch>
            <a:fillRect/>
          </a:stretch>
        </p:blipFill>
        <p:spPr bwMode="auto">
          <a:xfrm>
            <a:off x="6929454" y="142852"/>
            <a:ext cx="2105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b="1" i="1" dirty="0" smtClean="0"/>
              <a:t>ПОТЕ́ШКИ</a:t>
            </a:r>
            <a:r>
              <a:rPr lang="ru-RU" i="1" dirty="0" smtClean="0"/>
              <a:t> — это жанр устного народного творчества, короткие стишки (реже песенки), предназначены для развлечения детей с младенческого возраста и сопровождающих  элементарными игровыми движениями: во время проговаривания или </a:t>
            </a:r>
            <a:r>
              <a:rPr lang="ru-RU" i="1" dirty="0" err="1" smtClean="0"/>
              <a:t>пропевания</a:t>
            </a:r>
            <a:r>
              <a:rPr lang="ru-RU" i="1" dirty="0" smtClean="0"/>
              <a:t> </a:t>
            </a:r>
            <a:r>
              <a:rPr lang="ru-RU" i="1" dirty="0" err="1" smtClean="0"/>
              <a:t>потешки</a:t>
            </a:r>
            <a:r>
              <a:rPr lang="ru-RU" i="1" dirty="0" smtClean="0"/>
              <a:t>, их содержание разыгрывалось с помощью пальцев, рук, мимики, при этом сами дети вовлекались в игру. Назначение </a:t>
            </a:r>
            <a:r>
              <a:rPr lang="ru-RU" i="1" dirty="0" err="1" smtClean="0"/>
              <a:t>потешки</a:t>
            </a:r>
            <a:r>
              <a:rPr lang="ru-RU" i="1" dirty="0" smtClean="0"/>
              <a:t> — позабавить, развеселить ребенка, вызвать хорошее эмоциональное состояние.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858280" cy="1704964"/>
          </a:xfrm>
        </p:spPr>
        <p:txBody>
          <a:bodyPr>
            <a:normAutofit/>
          </a:bodyPr>
          <a:lstStyle/>
          <a:p>
            <a:r>
              <a:rPr lang="ru-RU" b="1" dirty="0" smtClean="0"/>
              <a:t>Определение </a:t>
            </a:r>
            <a:r>
              <a:rPr lang="ru-RU" b="1" dirty="0" err="1" smtClean="0"/>
              <a:t>потешки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9" name="Picture 3" descr="C:\Users\Александр\Pictures\Новый рисунок (57).bmp"/>
          <p:cNvPicPr>
            <a:picLocks noChangeAspect="1" noChangeArrowheads="1"/>
          </p:cNvPicPr>
          <p:nvPr/>
        </p:nvPicPr>
        <p:blipFill>
          <a:blip r:embed="rId2">
            <a:lum bright="-17000" contrast="46000"/>
          </a:blip>
          <a:srcRect/>
          <a:stretch>
            <a:fillRect/>
          </a:stretch>
        </p:blipFill>
        <p:spPr bwMode="auto">
          <a:xfrm>
            <a:off x="7000892" y="214290"/>
            <a:ext cx="171450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Народ веками отбирал, совершенствовал и обогащал свое творчество. Преемственность, устойчивость художественных традиций (в рамках которых, в свою очередь, проявляется личное творчество) сочетаются с вариативностью, многообразным претворением этих традиций в отдельных произведениях. Художественное народное искусство, создаваемые народом и бытующие в народных массах поэзия, музыка, театр, танец, архитектура, изобразительное и декоративно-прикладное искусство называют фольклором. В коллективном художественном творчестве народ отражает свою трудовую деятельность, общественный и бытовой уклад, знание жизни и природы, культы и верования. Богатейшие образы, темы, мотивы, формы фольклора возникли в  единстве индивидуального (хотя, как правило, анонимного) творчества и коллективного художественного сознания.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643074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История </a:t>
            </a:r>
            <a:r>
              <a:rPr lang="ru-RU" b="1" dirty="0" err="1" smtClean="0"/>
              <a:t>потешки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Users\Александр\Pictures\Новый рисунок (65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42852"/>
            <a:ext cx="238125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366</TotalTime>
  <Words>787</Words>
  <Application>Microsoft Office PowerPoint</Application>
  <PresentationFormat>Экран (4:3)</PresentationFormat>
  <Paragraphs>118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потешки</vt:lpstr>
      <vt:lpstr>Слайд 2</vt:lpstr>
      <vt:lpstr>        « Все хорошее в жизни происходит                                             от    удивления»                                                                                          Сократ. </vt:lpstr>
      <vt:lpstr>Введение </vt:lpstr>
      <vt:lpstr>Цель работы</vt:lpstr>
      <vt:lpstr>      Задачи. </vt:lpstr>
      <vt:lpstr>Актуальность работы. </vt:lpstr>
      <vt:lpstr>Определение потешки. </vt:lpstr>
      <vt:lpstr>История потешки </vt:lpstr>
      <vt:lpstr>Значение потешки. </vt:lpstr>
      <vt:lpstr>Ценность фольклорных произведений.</vt:lpstr>
      <vt:lpstr>Слайд 12</vt:lpstr>
      <vt:lpstr>Простота и мелодичность звучания потешек помогают детям запомнить их. Они начинают вводить народные потешки в свои игры - во время кормления куклы или укладывание ее спать.  </vt:lpstr>
      <vt:lpstr>Очень большое значение имеют потешки для воспитания у малышей дружелюбия, доброжелательности, чувства сопереживания. Если в группе кто-то из детей плачет, то остальные стараются успокоить, приговаривая: </vt:lpstr>
      <vt:lpstr>Потешки,  можно использовать во время приготовления еды. </vt:lpstr>
      <vt:lpstr>Слайд 16</vt:lpstr>
      <vt:lpstr>Кушаем с потешкой. </vt:lpstr>
      <vt:lpstr>Наш Сережа непосед, Не доест никак обед. Сели, встали, снова сели, А потом всю кашу съели</vt:lpstr>
      <vt:lpstr>Слайд 19</vt:lpstr>
      <vt:lpstr>Купаем малыша с потешкой. </vt:lpstr>
      <vt:lpstr>Слайд 21</vt:lpstr>
      <vt:lpstr>        Утренние          потешки.</vt:lpstr>
      <vt:lpstr>Кто у нас хороший?  Кто у нас пригожий?  Даша - хорошая!  Даша - пригожая!                                   ***  </vt:lpstr>
      <vt:lpstr>Просыпаемся, умываемся</vt:lpstr>
      <vt:lpstr>Потешки  про дождик и     солнышко </vt:lpstr>
      <vt:lpstr>Слайд 26</vt:lpstr>
      <vt:lpstr>Приговорки </vt:lpstr>
      <vt:lpstr>Слайд 28</vt:lpstr>
      <vt:lpstr>Слайд 29</vt:lpstr>
      <vt:lpstr>Слайд 30</vt:lpstr>
      <vt:lpstr>Потешки для знакомства с телом </vt:lpstr>
      <vt:lpstr>Слайд 32</vt:lpstr>
      <vt:lpstr>Напевать во время массажа пальчиков:</vt:lpstr>
      <vt:lpstr>Слайд 34</vt:lpstr>
      <vt:lpstr>Потешки про     пальчики (пальчиковые игры)</vt:lpstr>
      <vt:lpstr>Потешки из серии "по кочкам, по кочкам..." </vt:lpstr>
      <vt:lpstr>Потешки перед сном. </vt:lpstr>
      <vt:lpstr>Слайд 38</vt:lpstr>
      <vt:lpstr>Слайд 39</vt:lpstr>
      <vt:lpstr>Потешки-утешки</vt:lpstr>
      <vt:lpstr>Слайд 41</vt:lpstr>
      <vt:lpstr>Слайд 42</vt:lpstr>
      <vt:lpstr>Ожидаемый  результат</vt:lpstr>
      <vt:lpstr>Список литературы 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45</cp:revision>
  <dcterms:created xsi:type="dcterms:W3CDTF">2007-12-19T07:40:28Z</dcterms:created>
  <dcterms:modified xsi:type="dcterms:W3CDTF">2007-12-19T06:37:47Z</dcterms:modified>
</cp:coreProperties>
</file>