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68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package" Target="../embeddings/______Microsoft_PowerPoint3.sld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emf"/><Relationship Id="rId4" Type="http://schemas.openxmlformats.org/officeDocument/2006/relationships/package" Target="../embeddings/______Microsoft_PowerPoint4.sld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.emf"/><Relationship Id="rId4" Type="http://schemas.openxmlformats.org/officeDocument/2006/relationships/package" Target="../embeddings/______Microsoft_PowerPoint5.sldx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package" Target="../embeddings/______Microsoft_PowerPoint1.sld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package" Target="../embeddings/______Microsoft_PowerPoint2.sld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44624"/>
            <a:ext cx="7333204" cy="5184576"/>
          </a:xfrm>
        </p:spPr>
        <p:txBody>
          <a:bodyPr/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</a:tabLst>
            </a:pPr>
            <a:r>
              <a:rPr lang="ru-RU" sz="2800" b="1" kern="1400" cap="small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Lucida Grande"/>
              </a:rPr>
              <a:t>ВКЛЮЧЕНИЕ ТВОРЧЕСКИХ </a:t>
            </a:r>
            <a:r>
              <a:rPr lang="ru-RU" sz="2800" b="1" kern="1400" cap="small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Lucida Grande"/>
              </a:rPr>
              <a:t>ИГР В ЛОГОПЕДИЧЕСКИЕ ЗАНЯТИЯ С МЛАДШИМИ ШКОЛЬНИКАМИ ОБЩЕОБРАЗОВАТЕЛЬНОЙ ШКОЛЫ</a:t>
            </a:r>
            <a:r>
              <a:rPr lang="ru-RU" sz="2800" b="1" kern="1400" cap="small" dirty="0">
                <a:solidFill>
                  <a:schemeClr val="accent2">
                    <a:lumMod val="50000"/>
                  </a:schemeClr>
                </a:solidFill>
                <a:latin typeface="Lucida Grande"/>
                <a:ea typeface="Times New Roman"/>
                <a:cs typeface="Lucida Grande"/>
              </a:rPr>
              <a:t/>
            </a:r>
            <a:br>
              <a:rPr lang="ru-RU" sz="2800" b="1" kern="1400" cap="small" dirty="0">
                <a:solidFill>
                  <a:schemeClr val="accent2">
                    <a:lumMod val="50000"/>
                  </a:schemeClr>
                </a:solidFill>
                <a:latin typeface="Lucida Grande"/>
                <a:ea typeface="Times New Roman"/>
                <a:cs typeface="Lucida Grande"/>
              </a:rPr>
            </a:b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chemeClr val="tx2"/>
                </a:solidFill>
              </a:rPr>
              <a:t>                  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Составила: Дудоладова Галина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Арсентьевна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00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756592" y="-19869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3257994"/>
              </p:ext>
            </p:extLst>
          </p:nvPr>
        </p:nvGraphicFramePr>
        <p:xfrm>
          <a:off x="1187624" y="476672"/>
          <a:ext cx="7629525" cy="575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Слайд" r:id="rId4" imgW="3576843" imgH="2680650" progId="PowerPoint.Slide.12">
                  <p:embed/>
                </p:oleObj>
              </mc:Choice>
              <mc:Fallback>
                <p:oleObj name="Слайд" r:id="rId4" imgW="3576843" imgH="2680650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476672"/>
                        <a:ext cx="7629525" cy="575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278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4927848"/>
              </p:ext>
            </p:extLst>
          </p:nvPr>
        </p:nvGraphicFramePr>
        <p:xfrm>
          <a:off x="666750" y="457200"/>
          <a:ext cx="7810500" cy="586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Слайд" r:id="rId4" imgW="4570532" imgH="3427608" progId="PowerPoint.Slide.12">
                  <p:embed/>
                </p:oleObj>
              </mc:Choice>
              <mc:Fallback>
                <p:oleObj name="Слайд" r:id="rId4" imgW="4570532" imgH="3427608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" y="457200"/>
                        <a:ext cx="7810500" cy="586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960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9152511"/>
              </p:ext>
            </p:extLst>
          </p:nvPr>
        </p:nvGraphicFramePr>
        <p:xfrm>
          <a:off x="683568" y="548680"/>
          <a:ext cx="7905750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Слайд" r:id="rId4" imgW="4570532" imgH="3427608" progId="PowerPoint.Slide.12">
                  <p:embed/>
                </p:oleObj>
              </mc:Choice>
              <mc:Fallback>
                <p:oleObj name="Слайд" r:id="rId4" imgW="4570532" imgH="3427608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548680"/>
                        <a:ext cx="7905750" cy="594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725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799967"/>
            <a:ext cx="741682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Заключение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Творческая игра – это практика для успешного становления и совершенствования речемыслительных процессов. В играх у детей уточняются представления об окружающей жизни, расширяется кругозор, развивается восприятие, мышление, внимание, речь, необходимые движения. В процессе игры дети воспитываются, многому учатся, у них развивается чувство коллективизма, коммуникабельность, умение сотрудничать, ответственность, т.е. решаются многие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воспитательно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-образовательные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задачи. Творческая игра раскрывает духовный мир и творческий потенциал ребенка.</a:t>
            </a:r>
            <a:endParaRPr lang="ru-RU" sz="2000" dirty="0"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0416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764704"/>
            <a:ext cx="75608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У ребёнка есть страсть к игре, и надо  её удовлетворять. Надо не только дать ему время  поиграть,  но  надо  пропитать этой  игрой всю его жизнь. </a:t>
            </a:r>
            <a:endParaRPr lang="ru-RU" sz="4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just" eaLnBrk="0" hangingPunct="0"/>
            <a:r>
              <a:rPr lang="ru-RU" sz="4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          Вся его жизнь - это игра.</a:t>
            </a:r>
          </a:p>
          <a:p>
            <a:pPr algn="just" eaLnBrk="0" hangingPunct="0"/>
            <a:r>
              <a:rPr lang="ru-RU" sz="4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                                       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       </a:t>
            </a:r>
            <a:r>
              <a:rPr lang="ru-RU" sz="40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А.С</a:t>
            </a:r>
            <a:r>
              <a:rPr lang="ru-RU" sz="40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. Макаренко</a:t>
            </a:r>
            <a:endParaRPr lang="ru-RU" sz="4000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09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0800000" flipV="1">
            <a:off x="179512" y="1061737"/>
            <a:ext cx="83529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Среди методов коррекции логопедических нарушений с 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положительной стороны в плане эффективности зарекомендовали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себя методы игровой терапии. По мнению Л.С. Выготского, А. Н. Леонтьева, Д.Б.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Эльконина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и других авторов, в ходе игры выстраивается система взаимоотношений ребёнка с внешним миром, развиваются психические функции, среди которых речь занимает основное место.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118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836712"/>
            <a:ext cx="6120680" cy="886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Игра является одной из основных форм  процесса воспитания, обучения и развития. Использование игры в логопедической работе</a:t>
            </a:r>
          </a:p>
          <a:p>
            <a:pPr algn="just"/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с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пособствует: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р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азвитию личности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с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озданию положительной настроенности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п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ереключению с одного вида деятельности на другой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с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озданию минуток отдыха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з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акрепить в непринуждённой обстановке те новые навыки речи и поведения, которые воспитываются на занятиях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dirty="0" smtClean="0">
              <a:solidFill>
                <a:schemeClr val="tx2"/>
              </a:solidFill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529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282575"/>
            <a:ext cx="7570787" cy="629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409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88640"/>
            <a:ext cx="8064896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00B050"/>
                </a:solidFill>
              </a:rPr>
              <a:t>Классификация игр.</a:t>
            </a:r>
            <a:endParaRPr lang="ru-RU" dirty="0">
              <a:solidFill>
                <a:srgbClr val="00B050"/>
              </a:solidFill>
            </a:endParaRPr>
          </a:p>
          <a:p>
            <a:pPr algn="just"/>
            <a:r>
              <a:rPr lang="ru-RU" b="1" dirty="0">
                <a:solidFill>
                  <a:srgbClr val="00B050"/>
                </a:solidFill>
              </a:rPr>
              <a:t> </a:t>
            </a:r>
            <a:endParaRPr lang="ru-RU" dirty="0">
              <a:solidFill>
                <a:srgbClr val="00B050"/>
              </a:solidFill>
            </a:endParaRPr>
          </a:p>
          <a:p>
            <a:pPr algn="just"/>
            <a:r>
              <a:rPr lang="ru-RU" dirty="0">
                <a:solidFill>
                  <a:srgbClr val="00B050"/>
                </a:solidFill>
              </a:rPr>
              <a:t>Детские игры разнообразны по своему содержанию, степени самостоятельности детей, формам организации, игровому материалу. Современная отечественная педагогика делит игры на творческие игры и  игры с правилами.</a:t>
            </a:r>
          </a:p>
          <a:p>
            <a:pPr algn="just"/>
            <a:r>
              <a:rPr lang="ru-RU" i="1" dirty="0">
                <a:solidFill>
                  <a:srgbClr val="00B050"/>
                </a:solidFill>
              </a:rPr>
              <a:t>Игры с правилами:</a:t>
            </a:r>
            <a:r>
              <a:rPr lang="ru-RU" dirty="0">
                <a:solidFill>
                  <a:srgbClr val="00B050"/>
                </a:solidFill>
              </a:rPr>
              <a:t> подвижные игры и дидактические игры.</a:t>
            </a:r>
          </a:p>
          <a:p>
            <a:pPr algn="just"/>
            <a:r>
              <a:rPr lang="ru-RU" i="1" dirty="0">
                <a:solidFill>
                  <a:srgbClr val="00B050"/>
                </a:solidFill>
              </a:rPr>
              <a:t>Творческие игры:</a:t>
            </a:r>
            <a:r>
              <a:rPr lang="ru-RU" dirty="0">
                <a:solidFill>
                  <a:srgbClr val="00B050"/>
                </a:solidFill>
              </a:rPr>
              <a:t> сюжетно-ролевые, строительные и игры-драматизации.</a:t>
            </a:r>
          </a:p>
          <a:p>
            <a:pPr algn="just"/>
            <a:r>
              <a:rPr lang="ru-RU" dirty="0">
                <a:solidFill>
                  <a:srgbClr val="00B050"/>
                </a:solidFill>
              </a:rPr>
              <a:t> </a:t>
            </a:r>
          </a:p>
          <a:p>
            <a:pPr algn="just"/>
            <a:r>
              <a:rPr lang="ru-RU" u="sng" dirty="0">
                <a:solidFill>
                  <a:srgbClr val="00B050"/>
                </a:solidFill>
              </a:rPr>
              <a:t>Сюжетно-ролевые игры</a:t>
            </a:r>
            <a:r>
              <a:rPr lang="ru-RU" dirty="0">
                <a:solidFill>
                  <a:srgbClr val="00B050"/>
                </a:solidFill>
              </a:rPr>
              <a:t> ориентируют детей в основных направлениях человеческой деятельности.</a:t>
            </a:r>
          </a:p>
          <a:p>
            <a:pPr algn="just"/>
            <a:r>
              <a:rPr lang="ru-RU" dirty="0">
                <a:solidFill>
                  <a:srgbClr val="00B050"/>
                </a:solidFill>
              </a:rPr>
              <a:t> </a:t>
            </a:r>
          </a:p>
          <a:p>
            <a:pPr algn="just"/>
            <a:r>
              <a:rPr lang="ru-RU" u="sng" dirty="0">
                <a:solidFill>
                  <a:srgbClr val="00B050"/>
                </a:solidFill>
              </a:rPr>
              <a:t>Строительные игры</a:t>
            </a:r>
            <a:r>
              <a:rPr lang="ru-RU" dirty="0">
                <a:solidFill>
                  <a:srgbClr val="00B050"/>
                </a:solidFill>
              </a:rPr>
              <a:t> помогают ребёнку понять мир сооружений и механизмов. Любая строительная игра содержит интеллектуальную задачу "Как построить?", которую ребёнок решает с помощью различных материалов и действий.</a:t>
            </a:r>
          </a:p>
          <a:p>
            <a:pPr algn="just"/>
            <a:r>
              <a:rPr lang="ru-RU" dirty="0">
                <a:solidFill>
                  <a:srgbClr val="00B050"/>
                </a:solidFill>
              </a:rPr>
              <a:t> </a:t>
            </a:r>
          </a:p>
          <a:p>
            <a:pPr algn="just"/>
            <a:r>
              <a:rPr lang="ru-RU" u="sng" dirty="0">
                <a:solidFill>
                  <a:srgbClr val="00B050"/>
                </a:solidFill>
              </a:rPr>
              <a:t>В играх-драматизациях</a:t>
            </a:r>
            <a:r>
              <a:rPr lang="ru-RU" dirty="0">
                <a:solidFill>
                  <a:srgbClr val="00B050"/>
                </a:solidFill>
              </a:rPr>
              <a:t> (театрализованных играх) дети выражают свои впечатления, переживания.</a:t>
            </a:r>
          </a:p>
          <a:p>
            <a:pPr algn="just"/>
            <a:r>
              <a:rPr lang="ru-RU" dirty="0">
                <a:solidFill>
                  <a:srgbClr val="00B050"/>
                </a:solidFill>
              </a:rPr>
              <a:t> </a:t>
            </a:r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3017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196752"/>
            <a:ext cx="71287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Игра является одной из основных форм процесса воспитания, обучения и развития. Для полноценного овладения коммуникативными умениями и навыками, а также с целью повышения эффективности процесса обучения в целом на логопедических занятиях используются различные игры: творческие игры и игры с правилами. Несомненно, в коррекционно-развивающем обучении велика роль подвижных и дидактических игр (так называемые игры с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правилами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39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0" y="457200"/>
          <a:ext cx="8391525" cy="629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Слайд" r:id="rId4" imgW="4570532" imgH="3427608" progId="PowerPoint.Slide.12">
                  <p:embed/>
                </p:oleObj>
              </mc:Choice>
              <mc:Fallback>
                <p:oleObj name="Слайд" r:id="rId4" imgW="4570532" imgH="3427608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8391525" cy="6296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19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6541225"/>
              </p:ext>
            </p:extLst>
          </p:nvPr>
        </p:nvGraphicFramePr>
        <p:xfrm>
          <a:off x="467544" y="404664"/>
          <a:ext cx="8458200" cy="633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Слайд" r:id="rId4" imgW="4570532" imgH="3427608" progId="PowerPoint.Slide.12">
                  <p:embed/>
                </p:oleObj>
              </mc:Choice>
              <mc:Fallback>
                <p:oleObj name="Слайд" r:id="rId4" imgW="4570532" imgH="3427608" progId="PowerPoint.Slide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404664"/>
                        <a:ext cx="8458200" cy="6334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558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55</TotalTime>
  <Words>233</Words>
  <Application>Microsoft Office PowerPoint</Application>
  <PresentationFormat>Экран (4:3)</PresentationFormat>
  <Paragraphs>47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Spring</vt:lpstr>
      <vt:lpstr>Слайд</vt:lpstr>
      <vt:lpstr>ВКЛЮЧЕНИЕ ТВОРЧЕСКИХ ИГР В ЛОГОПЕДИЧЕСКИЕ ЗАНЯТИЯ С МЛАДШИМИ ШКОЛЬНИКАМИ ОБЩЕОБРАЗОВАТЕЛЬНОЙ ШКОЛЫ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ВКЛЮЧЕНИЕ ТВОРЧЕСКИХ ИГР В ЛОГОПЕДИЧЕСКИЕ ЗАНЯТИЯ С МЛАДШИМИ ШКОЛЬНИКАМИ ОБЩЕОБРАЗОВАТЕЛЬНОЙ ШКОЛЫ </dc:title>
  <dc:creator>user</dc:creator>
  <cp:lastModifiedBy>logoped</cp:lastModifiedBy>
  <cp:revision>9</cp:revision>
  <dcterms:created xsi:type="dcterms:W3CDTF">2015-12-11T10:43:50Z</dcterms:created>
  <dcterms:modified xsi:type="dcterms:W3CDTF">2015-12-21T09:43:31Z</dcterms:modified>
</cp:coreProperties>
</file>