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sldIdLst>
    <p:sldId id="282" r:id="rId2"/>
    <p:sldId id="287" r:id="rId3"/>
    <p:sldId id="273" r:id="rId4"/>
    <p:sldId id="288" r:id="rId5"/>
    <p:sldId id="290" r:id="rId6"/>
    <p:sldId id="289" r:id="rId7"/>
    <p:sldId id="292" r:id="rId8"/>
    <p:sldId id="291" r:id="rId9"/>
    <p:sldId id="257" r:id="rId10"/>
    <p:sldId id="258" r:id="rId11"/>
    <p:sldId id="268" r:id="rId12"/>
    <p:sldId id="259" r:id="rId13"/>
    <p:sldId id="264" r:id="rId14"/>
    <p:sldId id="266" r:id="rId15"/>
    <p:sldId id="274" r:id="rId16"/>
    <p:sldId id="279" r:id="rId17"/>
    <p:sldId id="270" r:id="rId18"/>
    <p:sldId id="285" r:id="rId19"/>
    <p:sldId id="280" r:id="rId20"/>
    <p:sldId id="272" r:id="rId21"/>
    <p:sldId id="286" r:id="rId22"/>
    <p:sldId id="293" r:id="rId23"/>
    <p:sldId id="294" r:id="rId24"/>
    <p:sldId id="265" r:id="rId25"/>
    <p:sldId id="278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68833" autoAdjust="0"/>
  </p:normalViewPr>
  <p:slideViewPr>
    <p:cSldViewPr>
      <p:cViewPr>
        <p:scale>
          <a:sx n="69" d="100"/>
          <a:sy n="69" d="100"/>
        </p:scale>
        <p:origin x="-1188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3560D9-030B-4C67-8B52-344840AD3ABD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C298A1-CE01-4E52-9117-10BCDCAC77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EE5E15-6BB5-4BF2-BB18-0C83136C5FA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DDAE49-94DB-49F6-A486-B673D4E88DB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B6180F-67A1-4522-8687-26180647A06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51401-A6BE-4166-BDCC-5FCBC735B2C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4CBAC-73C6-4C90-9D06-7E91AC385B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4CBAC-73C6-4C90-9D06-7E91AC385B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4CBAC-73C6-4C90-9D06-7E91AC385B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C4CBAC-73C6-4C90-9D06-7E91AC385B1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32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B0161-DA73-45EC-A45A-8C646360E27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552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BE8ED2-7FE6-4D62-8456-341E031192A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EE5E15-6BB5-4BF2-BB18-0C83136C5FA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D7FB27-E5F6-42D9-A2E3-2990E183E3D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0D377-0856-41C9-8B4B-E3DAC0C5353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1ECB50-FB31-4E66-AD4B-36612E2F59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C8330-49CE-405D-9E4C-9C084CB84F8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BD1BC-9616-49CF-A86A-CE333F6C09A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66A663-B30F-43D5-A77F-EAB84E1071D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880FE6-0E6A-4E4B-84E8-BAC3ACC2913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dirty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9464-AA21-4FEA-951A-280CFC970C86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24D44-AFAE-4A7A-BA90-605FBC9806C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6F73-B93E-417B-8BA8-4FB9B44209A5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3A6CC-3256-45DF-96E1-F13171B33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29DF-2A38-418F-8627-F7532EC6CD62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2C709-A3CA-4520-992D-12AA1205C1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2A0F-1D2E-49EE-9DA3-D41DB74D2413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39CD-74C4-48BE-8E27-58BAE48868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D6DD3-E68C-4FA8-8C07-4216ADBEFFCB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81B97-6CFD-485D-8277-99A9B0FA37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57A4C-578E-43A5-8B6A-B807EB573FB8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C68F1-E424-4864-BC2C-CF8F43A0FE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71ABE-638A-4774-8B24-1E96CE24FFEB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7C34-6141-48A0-A98F-E5AA8AD463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BDE4-DE05-45E3-97B7-51435F880DF0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CB69-8C67-43E2-B7BD-AFA9D05080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41F50-CEB1-456C-B3E4-7891B4948D8C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551A7-22C2-4000-BF87-5DBE162425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8556-9CA9-4ECD-B133-204B2E728FB2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3F6BD-EE6B-48C7-B6B2-230914E2F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5604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05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E6587F-A000-4308-9EF8-81FF0DFF7A60}" type="datetimeFigureOut">
              <a:rPr lang="ru-RU"/>
              <a:pPr>
                <a:defRPr/>
              </a:pPr>
              <a:t>19.11.2014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6F2B20-77AE-4AAE-91B7-EA225C8B241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5609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20" r:id="rId8"/>
    <p:sldLayoutId id="2147483712" r:id="rId9"/>
    <p:sldLayoutId id="214748371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420938"/>
            <a:ext cx="8229600" cy="1143000"/>
          </a:xfrm>
        </p:spPr>
        <p:txBody>
          <a:bodyPr/>
          <a:lstStyle/>
          <a:p>
            <a:pPr algn="ctr"/>
            <a:r>
              <a:rPr lang="ru-RU" sz="5500" b="1" dirty="0" smtClean="0">
                <a:latin typeface="Arial" charset="0"/>
              </a:rPr>
              <a:t>Аналитический отчет за межаттестационный </a:t>
            </a:r>
            <a:br>
              <a:rPr lang="ru-RU" sz="5500" b="1" dirty="0" smtClean="0">
                <a:latin typeface="Arial" charset="0"/>
              </a:rPr>
            </a:br>
            <a:r>
              <a:rPr lang="ru-RU" sz="5500" b="1" dirty="0" smtClean="0">
                <a:latin typeface="Arial" charset="0"/>
              </a:rPr>
              <a:t>период 2010-2014 г.</a:t>
            </a:r>
          </a:p>
        </p:txBody>
      </p:sp>
      <p:sp>
        <p:nvSpPr>
          <p:cNvPr id="13314" name="Rectangle 3"/>
          <p:cNvSpPr>
            <a:spLocks noGrp="1"/>
          </p:cNvSpPr>
          <p:nvPr>
            <p:ph type="body" idx="4294967295"/>
          </p:nvPr>
        </p:nvSpPr>
        <p:spPr>
          <a:xfrm>
            <a:off x="1907705" y="4149080"/>
            <a:ext cx="6696744" cy="1800200"/>
          </a:xfrm>
        </p:spPr>
        <p:txBody>
          <a:bodyPr/>
          <a:lstStyle/>
          <a:p>
            <a:pPr algn="r">
              <a:lnSpc>
                <a:spcPct val="150000"/>
              </a:lnSpc>
              <a:buFont typeface="Wingdings 2" pitchFamily="18" charset="2"/>
              <a:buNone/>
            </a:pPr>
            <a:r>
              <a:rPr lang="ru-RU" sz="2800" dirty="0" smtClean="0">
                <a:latin typeface="Arial" charset="0"/>
              </a:rPr>
              <a:t>Исрафиловой Альбины Рамазановны, </a:t>
            </a:r>
          </a:p>
          <a:p>
            <a:pPr algn="r">
              <a:buFont typeface="Wingdings 2" pitchFamily="18" charset="2"/>
              <a:buNone/>
            </a:pPr>
            <a:r>
              <a:rPr lang="ru-RU" sz="2200" dirty="0" smtClean="0">
                <a:latin typeface="Arial" charset="0"/>
              </a:rPr>
              <a:t>учителя начальных классов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5162897"/>
          </a:xfrm>
        </p:spPr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Тема.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учебно-познавательного интереса как основной фактор развития универсальных учебных действий у учащихся начальной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школы.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Цель аналитического отчета :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проанализировать и дать оценку  профессиональной деятельности в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период с 2010 по 2014 гг.</a:t>
            </a:r>
          </a:p>
          <a:p>
            <a:pPr eaLnBrk="1" hangingPunct="1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428625" y="802266"/>
            <a:ext cx="835818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Исследование проходило в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МБОУ 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СОШ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№117</a:t>
            </a:r>
          </a:p>
          <a:p>
            <a:endParaRPr lang="ru-RU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600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</a:t>
            </a:r>
            <a:r>
              <a:rPr lang="ru-RU" sz="3600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исследования </a:t>
            </a:r>
            <a:r>
              <a:rPr lang="ru-RU" sz="3200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познавательный интерес в обучении младших 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школьников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ru-RU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600" dirty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исследования:</a:t>
            </a:r>
            <a:r>
              <a:rPr lang="ru-RU" sz="32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условия и факторы, определяющие развитие учебно – познавательного </a:t>
            </a: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интереса.</a:t>
            </a:r>
            <a:endParaRPr lang="ru-RU" sz="3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50929"/>
          </a:xfrm>
        </p:spPr>
        <p:txBody>
          <a:bodyPr/>
          <a:lstStyle/>
          <a:p>
            <a:pPr eaLnBrk="1" hangingPunct="1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			</a:t>
            </a: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1) вычленить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противоречия и проблемы своей педагогической деятельности;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 дать анализ результатов, полученных при внедрении педагогического проекта;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 дать самооценку эффективности своей педагогической деятельности;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4) спроектировать педагогическую деятельность на следующий межаттестационный период.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Уровень готовности к школьному обучению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sz="half" idx="1"/>
          </p:nvPr>
        </p:nvGraphicFramePr>
        <p:xfrm>
          <a:off x="668338" y="1268413"/>
          <a:ext cx="7989887" cy="5284787"/>
        </p:xfrm>
        <a:graphic>
          <a:graphicData uri="http://schemas.openxmlformats.org/presentationml/2006/ole">
            <p:oleObj spid="_x0000_s1026" name="Worksheet" r:id="rId4" imgW="8439161" imgH="5581687" progId="Excel.Sheet.8">
              <p:embed/>
            </p:oleObj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graphicFrame>
        <p:nvGraphicFramePr>
          <p:cNvPr id="29699" name="Диаграмма 3"/>
          <p:cNvGraphicFramePr>
            <a:graphicFrameLocks/>
          </p:cNvGraphicFramePr>
          <p:nvPr/>
        </p:nvGraphicFramePr>
        <p:xfrm>
          <a:off x="214282" y="1071546"/>
          <a:ext cx="8677275" cy="5507038"/>
        </p:xfrm>
        <a:graphic>
          <a:graphicData uri="http://schemas.openxmlformats.org/presentationml/2006/ole">
            <p:oleObj spid="_x0000_s29699" name="Worksheet" r:id="rId4" imgW="8677249" imgH="5629195" progId="Excel.Sheet.8">
              <p:embed/>
            </p:oleObj>
          </a:graphicData>
        </a:graphic>
      </p:graphicFrame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48680"/>
            <a:ext cx="8363272" cy="1512168"/>
          </a:xfrm>
        </p:spPr>
        <p:txBody>
          <a:bodyPr/>
          <a:lstStyle/>
          <a:p>
            <a:pPr algn="ctr" eaLnBrk="1" hangingPunct="1"/>
            <a:r>
              <a:rPr lang="ru-RU" sz="3200" dirty="0" smtClean="0"/>
              <a:t>Уровень сформированности учебно-познавательной деятельности у учащихся </a:t>
            </a:r>
            <a:br>
              <a:rPr lang="ru-RU" sz="3200" dirty="0" smtClean="0"/>
            </a:br>
            <a:r>
              <a:rPr lang="ru-RU" sz="3200" dirty="0" smtClean="0"/>
              <a:t>в 1 классе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643063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Условия и факторы, определяющие развитие учебно – познавательного интереса посредством целеполагания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2571750"/>
            <a:ext cx="8229600" cy="4071938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Личностно – ориентированное обучение;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 проблемного обучения, частично – поисковый и исследовательский методы обучения;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Сочетание фронтальной, групповой и индивидуальной форм работы;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учебного сотрудничества;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ситуации успеха для каждого ученика.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224088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 способа определения уровня сформированности учебно – познавательного интереса: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457200" y="3500438"/>
            <a:ext cx="8229600" cy="2500312"/>
          </a:xfrm>
        </p:spPr>
        <p:txBody>
          <a:bodyPr/>
          <a:lstStyle/>
          <a:p>
            <a:pPr eaLnBrk="1" hangingPunct="1"/>
            <a:r>
              <a:rPr lang="ru-RU" sz="36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Определение через наблюдение;</a:t>
            </a:r>
          </a:p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опроснику (набору вопросов), делая вывод по содержанию ответов на них.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Заголовок 1"/>
          <p:cNvSpPr>
            <a:spLocks noGrp="1"/>
          </p:cNvSpPr>
          <p:nvPr>
            <p:ph type="title"/>
          </p:nvPr>
        </p:nvSpPr>
        <p:spPr>
          <a:xfrm>
            <a:off x="357158" y="1500174"/>
            <a:ext cx="8229600" cy="1952618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езультаты педагогической деятельности за межаттестационный период.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57158" y="4857760"/>
            <a:ext cx="85011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успеваемость класса по всем предметам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/>
          <a:lstStyle/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         Эму-специалист 2013 и 2014</a:t>
            </a:r>
            <a:b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анализ класов по группам предметных результатов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03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28184" t="31316" r="4598" b="30948"/>
          <a:stretch>
            <a:fillRect/>
          </a:stretch>
        </p:blipFill>
        <p:spPr bwMode="auto">
          <a:xfrm>
            <a:off x="571472" y="4000504"/>
            <a:ext cx="66437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03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27399" t="30580" r="3723" b="31122"/>
          <a:stretch>
            <a:fillRect/>
          </a:stretch>
        </p:blipFill>
        <p:spPr bwMode="auto">
          <a:xfrm>
            <a:off x="500034" y="1285860"/>
            <a:ext cx="6786610" cy="268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2420888"/>
          <a:ext cx="7632848" cy="3050710"/>
        </p:xfrm>
        <a:graphic>
          <a:graphicData uri="http://schemas.openxmlformats.org/drawingml/2006/table">
            <a:tbl>
              <a:tblPr/>
              <a:tblGrid>
                <a:gridCol w="2736304"/>
                <a:gridCol w="1440160"/>
                <a:gridCol w="1656184"/>
                <a:gridCol w="1800200"/>
              </a:tblGrid>
              <a:tr h="386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класс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 класс </a:t>
                      </a:r>
                    </a:p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четверть 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Русский язык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76%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Математика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71%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Литературное чтение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81%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Окружающий мир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87%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Общий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79%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000" name="Rectangle 1"/>
          <p:cNvSpPr>
            <a:spLocks noChangeArrowheads="1"/>
          </p:cNvSpPr>
          <p:nvPr/>
        </p:nvSpPr>
        <p:spPr bwMode="auto">
          <a:xfrm>
            <a:off x="857250" y="1063870"/>
            <a:ext cx="7786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Высокий процент качества знаний учащихся по предметам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lang="ru-RU" dirty="0">
              <a:solidFill>
                <a:schemeClr val="tx2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43000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Исрафилова Альбина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Рамазановна</a:t>
            </a:r>
            <a:r>
              <a:rPr lang="ru-RU" sz="4000" dirty="0" smtClean="0">
                <a:cs typeface="Calibri" pitchFamily="34" charset="0"/>
              </a:rPr>
              <a:t/>
            </a:r>
            <a:br>
              <a:rPr lang="ru-RU" sz="4000" dirty="0" smtClean="0">
                <a:cs typeface="Calibri" pitchFamily="34" charset="0"/>
              </a:rPr>
            </a:br>
            <a:r>
              <a:rPr lang="ru-RU" sz="3600" dirty="0" smtClean="0">
                <a:latin typeface="Times New Roman" pitchFamily="18" charset="0"/>
                <a:cs typeface="Calibri" pitchFamily="34" charset="0"/>
              </a:rPr>
              <a:t>Учитель начальных классов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6264696" cy="4726125"/>
          </a:xfrm>
        </p:spPr>
        <p:txBody>
          <a:bodyPr/>
          <a:lstStyle/>
          <a:p>
            <a:pPr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Педагогический стаж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7 лет</a:t>
            </a:r>
            <a:endParaRPr lang="ru-RU" sz="2400" dirty="0" smtClean="0"/>
          </a:p>
          <a:p>
            <a:pPr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В данной должности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7 лет.</a:t>
            </a:r>
            <a:endParaRPr lang="ru-RU" sz="2400" dirty="0" smtClean="0"/>
          </a:p>
          <a:p>
            <a:pPr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Стаж работы в МБОУ СОШ №117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– </a:t>
            </a: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7 лет.</a:t>
            </a:r>
            <a:endParaRPr lang="ru-RU" sz="2400" dirty="0" smtClean="0"/>
          </a:p>
          <a:p>
            <a:pPr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Среднее специальное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образование,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2007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г., 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ГОУ СПО «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Красноуфимский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педагогический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колледж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специальност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преподавание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начальных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классах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ысшее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, 2011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г.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УрГПУ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специальность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социальная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педагогика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квалификация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социальный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Квалификационная категория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–</a:t>
            </a:r>
            <a:r>
              <a:rPr lang="ru-RU" sz="2400" dirty="0" smtClean="0">
                <a:latin typeface="Times New Roman" pitchFamily="18" charset="0"/>
                <a:cs typeface="Calibri" pitchFamily="34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Calibri" pitchFamily="34" charset="0"/>
              </a:rPr>
              <a:t>I</a:t>
            </a:r>
            <a:endParaRPr lang="en-US" sz="2400" dirty="0" smtClean="0"/>
          </a:p>
        </p:txBody>
      </p:sp>
      <p:pic>
        <p:nvPicPr>
          <p:cNvPr id="31746" name="Picture 2" descr="E:\Ш М О\учителя\Исрафилова Альбина Рамазановна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516216" y="1484784"/>
            <a:ext cx="2366227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91" name="Group 159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80921" cy="5661491"/>
        </p:xfrm>
        <a:graphic>
          <a:graphicData uri="http://schemas.openxmlformats.org/drawingml/2006/table">
            <a:tbl>
              <a:tblPr/>
              <a:tblGrid>
                <a:gridCol w="2376264"/>
                <a:gridCol w="2160240"/>
                <a:gridCol w="792088"/>
                <a:gridCol w="1368152"/>
                <a:gridCol w="1584177"/>
              </a:tblGrid>
              <a:tr h="869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уровень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Количество призеров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269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ЭМУ – Эрудит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6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Костюм из отходных материалов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Городской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01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Конкурс чтецов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Школьный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76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Турнир первоклассников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997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Кроссворд  «Здоровым быть здорово»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Районный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462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Кенгуру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67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Участие учащихся в предметных конкурсах  и олимпиадах разного уровня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91" name="Group 159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08912" cy="5358463"/>
        </p:xfrm>
        <a:graphic>
          <a:graphicData uri="http://schemas.openxmlformats.org/drawingml/2006/table">
            <a:tbl>
              <a:tblPr/>
              <a:tblGrid>
                <a:gridCol w="2448272"/>
                <a:gridCol w="2016224"/>
                <a:gridCol w="936104"/>
                <a:gridCol w="1440160"/>
                <a:gridCol w="1368152"/>
              </a:tblGrid>
              <a:tr h="888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уровень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Количество учащихся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Количество призеров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96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ЭМУ – Эрудит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ЭМУ – Специалист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Дистанционные олимпиады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Всероссийский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94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форум  «Культура и экология»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487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ЭМУ – Эрудит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648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ЭМУ – Специалист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Международный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67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Участие учащихся в предметных конкурсах  и олимпиадах разного уровня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91" name="Group 159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7992888" cy="546811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8432"/>
                <a:gridCol w="1512168"/>
                <a:gridCol w="2592288"/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Название мероприятия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Уровень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Результат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Акция «Сохрани дерево»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Школа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3 место</a:t>
                      </a:r>
                      <a:endParaRPr lang="ru-RU" sz="24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Веселые старты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параллель</a:t>
                      </a:r>
                      <a:endParaRPr lang="ru-RU" sz="20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Грамота, 2 место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Конкурс «Новогодний кабинет»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школа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Грамота, 3 место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Фестиваль «Радуга Наций» 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Школа 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Диплом 2 степени, кубок.</a:t>
                      </a:r>
                      <a:endParaRPr lang="ru-RU" sz="24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Конкурс «Новогодний кабинет»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школа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Грамота, 2 место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Веселые старты </a:t>
                      </a:r>
                      <a:endParaRPr lang="ru-RU" sz="24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школа</a:t>
                      </a:r>
                      <a:endParaRPr lang="ru-RU" sz="24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Грамота, 2 место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Конкурс математических газет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школа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Грамота, 2 место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Полоса препятствий</a:t>
                      </a:r>
                      <a:endParaRPr lang="ru-RU" sz="24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школа</a:t>
                      </a:r>
                      <a:endParaRPr lang="ru-RU" sz="24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Грамота, 2 место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67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Участие </a:t>
            </a:r>
            <a:r>
              <a:rPr lang="ru-RU" sz="2800" dirty="0" smtClean="0"/>
              <a:t>учащихся во внеклассной работе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191" name="Group 159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7992888" cy="540867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3888432"/>
                <a:gridCol w="1512168"/>
                <a:gridCol w="2592288"/>
              </a:tblGrid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Название мероприятия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Уровень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Результат</a:t>
                      </a:r>
                      <a:endParaRPr lang="ru-RU" sz="24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Военно-спортивная игра «Экспедиция Память»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Район 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</a:rPr>
                        <a:t>Участие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Веселые старты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параллель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Участие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Любители чтения 2014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Участие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Смотр стоя и песни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Участие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Спартакиада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Диплом 2 место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Неделя русского языка «Поспевай – не зевай»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3 место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2200" b="1" dirty="0" err="1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КЛАССный</a:t>
                      </a:r>
                      <a:r>
                        <a:rPr lang="ru-RU" sz="2200" b="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 чемпионат по чтению»</a:t>
                      </a:r>
                      <a:endParaRPr lang="ru-RU" sz="2200" b="1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район</a:t>
                      </a:r>
                      <a:endParaRPr lang="ru-RU" sz="2200" b="1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1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Диплом 3 место</a:t>
                      </a:r>
                      <a:endParaRPr lang="ru-RU" sz="2200" b="1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«Макулатура «Сохрани дерево»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Грамота, 3 место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Веселы старты (день здоровья)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Школа </a:t>
                      </a:r>
                      <a:endParaRPr lang="ru-RU" sz="220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Calibri"/>
                          <a:cs typeface="Times New Roman"/>
                        </a:rPr>
                        <a:t>Диплом 3 место </a:t>
                      </a:r>
                      <a:endParaRPr lang="ru-RU" sz="2200" dirty="0">
                        <a:uFill>
                          <a:solidFill>
                            <a:srgbClr val="FFFFFF"/>
                          </a:solidFill>
                        </a:u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67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Участие </a:t>
            </a:r>
            <a:r>
              <a:rPr lang="ru-RU" sz="2800" dirty="0" smtClean="0"/>
              <a:t>учащихся во внеклассной работе</a:t>
            </a:r>
            <a:endParaRPr lang="ru-RU" sz="32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183562" cy="879486"/>
          </a:xfrm>
        </p:spPr>
        <p:txBody>
          <a:bodyPr/>
          <a:lstStyle/>
          <a:p>
            <a:pPr algn="ctr" eaLnBrk="1" hangingPunct="1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Задачи на следующий этап профессиональной деятельности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49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71612"/>
            <a:ext cx="8892480" cy="4357701"/>
          </a:xfrm>
        </p:spPr>
        <p:txBody>
          <a:bodyPr>
            <a:noAutofit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проанализировать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эффективность применения выбранных форм, методов и приемов, обеспечивающих развитие речевой деятельности младших школьников. 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дать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оценку результатам внедрения  разнообразных форм, методов и приемов,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сделать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выводы о значимости применения форм, методов и приемов, обеспечивающие развитие речевой деятельности учащихся для себя и образовательного учреждения</a:t>
            </a:r>
          </a:p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наметить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цель и задачи на следующий межаттестационный период.   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3152775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Спасибо за внимание!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357188" y="3232524"/>
            <a:ext cx="8358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endParaRPr lang="en-US" sz="20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196752"/>
          <a:ext cx="8329613" cy="475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722"/>
                <a:gridCol w="4932262"/>
                <a:gridCol w="792088"/>
                <a:gridCol w="1766541"/>
              </a:tblGrid>
              <a:tr h="5900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тема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документ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89000" algn="l"/>
                        </a:tabLst>
                      </a:pPr>
                      <a:r>
                        <a:rPr lang="ru-RU" sz="21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Актуальные вопросы преподавания курса «Основы религиозных культур и светской этики» в общеобразовательных учреждениях Российской Федерации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Удостоверение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№13443/</a:t>
                      </a:r>
                      <a:r>
                        <a:rPr lang="ru-RU" sz="20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Научно-методическое сопровождение ФГОС начального общего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21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Удостоверение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00506 </a:t>
                      </a: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/15А</a:t>
                      </a:r>
                    </a:p>
                  </a:txBody>
                  <a:tcPr marL="68580" marR="68580" marT="0" marB="0"/>
                </a:tc>
              </a:tr>
              <a:tr h="1018424">
                <a:tc>
                  <a:txBody>
                    <a:bodyPr/>
                    <a:lstStyle/>
                    <a:p>
                      <a:r>
                        <a:rPr lang="ru-RU" sz="2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2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«Общественная модель эффективной образовательной деятельности школы как научная основа практической реализации целей </a:t>
                      </a:r>
                      <a:r>
                        <a:rPr lang="ru-RU" sz="2100" b="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комптентностного</a:t>
                      </a:r>
                      <a:r>
                        <a:rPr lang="ru-RU" sz="21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подхода в образовании» - «Как организовать образовательный процесс в начальной школе в условиях введения ФГОС НОО»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1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21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Сертификат  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1358</a:t>
                      </a:r>
                    </a:p>
                    <a:p>
                      <a:r>
                        <a:rPr kumimoji="0" lang="ru-RU" sz="2000" b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рег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№ 1358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64096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Повышение квалификации 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"/>
          <p:cNvSpPr>
            <a:spLocks noChangeArrowheads="1"/>
          </p:cNvSpPr>
          <p:nvPr/>
        </p:nvSpPr>
        <p:spPr bwMode="auto">
          <a:xfrm>
            <a:off x="357188" y="3232524"/>
            <a:ext cx="8358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endParaRPr lang="en-US" sz="2000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457200" y="1196752"/>
          <a:ext cx="8329613" cy="508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722"/>
                <a:gridCol w="4932262"/>
                <a:gridCol w="792088"/>
                <a:gridCol w="1766541"/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год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тема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Час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документ</a:t>
                      </a:r>
                      <a:endParaRPr lang="ru-RU" sz="1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3409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Технологические карты – инновационное методическое сопровождение процесса обучения по системе учебников «Перспектива». Организация работы учителя с использованием технологических карт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Свидетельство </a:t>
                      </a:r>
                    </a:p>
                    <a:p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605-28</a:t>
                      </a:r>
                      <a:endParaRPr lang="ru-RU" sz="20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0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Информационные и коммуникационные технологии как средство реализации требований федерального государственного образовательного стандарта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Удостоверение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794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86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2013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качества образования в условиях введения ФГОС общего образования. </a:t>
                      </a:r>
                      <a:r>
                        <a:rPr kumimoji="0" lang="ru-RU" sz="14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Вариативный модуль для учителей начальной школы, заместителей руководителей образовательных учреждений, методистов школьных муниципальных методических объединений </a:t>
                      </a:r>
                      <a:endParaRPr lang="ru-RU" sz="14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Удостоверение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3765</a:t>
                      </a:r>
                      <a:endParaRPr lang="ru-RU" sz="20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864096"/>
          </a:xfrm>
        </p:spPr>
        <p:txBody>
          <a:bodyPr/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Повышение квалификации </a:t>
            </a:r>
            <a:endParaRPr lang="ru-RU" sz="4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Награждена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57188" y="1214438"/>
          <a:ext cx="8501062" cy="536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508"/>
                <a:gridCol w="3888432"/>
                <a:gridCol w="2088232"/>
                <a:gridCol w="1045890"/>
              </a:tblGrid>
              <a:tr h="633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документ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содержание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Кем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Когда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Сертификат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 этап конкурса творческих профориентационных проектов «Шаг к будущей профессии» в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номинации «Модель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профориентационной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работы в ОУ»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образования Администрации г. Екатеринбург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2010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 грамот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проекта «Эрудит – марафон учащихся»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АНО ЦРМ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2010 - 2014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118864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Благодарственное письмо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проведение мониторингового конкурса «ЭМУ-Специалист 2014»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АНО ЦРМ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6400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Благодарственное письмо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Приняла участие в проведении международного дистанционного Турнира первоклассников-2012 и выражает ей признательность за подготовку Лауреата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Московский городской Психолого-педагогический университет ФГБОУ ВПО « НИСПТР» </a:t>
                      </a:r>
                      <a:endParaRPr lang="ru-RU" sz="14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2012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Награждена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57188" y="1214438"/>
          <a:ext cx="8501062" cy="5473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508"/>
                <a:gridCol w="3888432"/>
                <a:gridCol w="2088232"/>
                <a:gridCol w="1045890"/>
              </a:tblGrid>
              <a:tr h="633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документ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содержание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Кем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Когда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за активное участие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Городской конкурс «Судьба и Родина – едины»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МБООУ ДОД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ГДТДиМ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«Одаренность и технологии» </a:t>
                      </a:r>
                      <a:endParaRPr lang="ru-RU" sz="14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2012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614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 сертификатов куратора </a:t>
                      </a:r>
                      <a:endParaRPr lang="ru-RU" sz="14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Всероссийские дистанционные олимпиады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 РМИ, Самара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2012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Благодарность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высокую организацию и активное участие учеников в Международном Форуме «Культура и экология – основы устойчивого развития России»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УрО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МЛКЗ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2013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Почетная грамота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значительные успехи в организации и совершенствовании образовательного и воспитательного  процессов и в связи с празднованием дня учителя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образования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 «город Екатеринбург»</a:t>
                      </a:r>
                    </a:p>
                    <a:p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2013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Награждена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57188" y="1214438"/>
          <a:ext cx="8501062" cy="475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508"/>
                <a:gridCol w="3888432"/>
                <a:gridCol w="2088232"/>
                <a:gridCol w="1045890"/>
              </a:tblGrid>
              <a:tr h="633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документ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содержание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Кем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Когда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Сертификат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 инструктивно-методического семинара для начальников лагерей с дневным пребыванием детей и заместителей начальников по воспитательной работе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образования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 «город Екатеринбург»</a:t>
                      </a:r>
                    </a:p>
                    <a:p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2013,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Сертификат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Научному руководителю Шемякина Вячеслава, представившего проект на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VII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городском конкурсе «Я – талант!»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МБООУ ДОД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ГДТДиМ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«Одаренность и технологии»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Сертификат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 качественную подготовку команды-участницы районного этапа городского конкурса «Любители чтения 2014»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МБОУ Гимназия № 205 «Театр»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36104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Награждена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57188" y="1214438"/>
          <a:ext cx="8501062" cy="4742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508"/>
                <a:gridCol w="3888432"/>
                <a:gridCol w="2088232"/>
                <a:gridCol w="1045890"/>
              </a:tblGrid>
              <a:tr h="63337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документ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содержание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Кем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Когда выдан</a:t>
                      </a:r>
                      <a:endParaRPr lang="ru-RU" sz="1800" dirty="0"/>
                    </a:p>
                  </a:txBody>
                  <a:tcPr marL="91439" marR="91439" marT="45717" marB="45717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Сертификат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 инструктивно-методического семинара для начальников лагерей с дневным пребыванием детей и заместителей начальников по воспитательной работе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 образования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 «город Екатеринбург»</a:t>
                      </a:r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2014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Благодарственное письмо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 активное участие в Третьем районном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КЛАССном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чемпионате по чтению.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Библиотека им. М.Горького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  <a:tr h="1176272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Диплом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место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«Статья на тему «Почему я учитель/педагог/воспитатель»» в категории «С 1 по 4 класс (начальная школа)»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Всероссийский конкурс профессионального образования 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2014</a:t>
                      </a:r>
                      <a:endParaRPr lang="ru-RU" sz="1800" dirty="0"/>
                    </a:p>
                  </a:txBody>
                  <a:tcPr marL="91439" marR="91439" marT="45717" marB="45717"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7921128" cy="1928813"/>
          </a:xfrm>
        </p:spPr>
        <p:txBody>
          <a:bodyPr/>
          <a:lstStyle/>
          <a:p>
            <a:pPr algn="ctr"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Основные направления педагогической деятельности 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95288" y="1844674"/>
            <a:ext cx="8425184" cy="482468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Учебная деятельность – преподавание в начальных классах по УМК «Перспектива»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Методическая работа – разработка программно- методического обеспечения для всех дисциплин в начальной школе, открытые уроки, обмен опытом. Курирование проекта «Одаренные дети»  в начальной школе.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Воспитательная работа – классное руководство, организация внеклассной и внеурочной деятельности.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1260</TotalTime>
  <Words>1259</Words>
  <Application>Microsoft Office PowerPoint</Application>
  <PresentationFormat>Экран (4:3)</PresentationFormat>
  <Paragraphs>340</Paragraphs>
  <Slides>25</Slides>
  <Notes>18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Поток</vt:lpstr>
      <vt:lpstr>Worksheet</vt:lpstr>
      <vt:lpstr>Аналитический отчет за межаттестационный  период 2010-2014 г.</vt:lpstr>
      <vt:lpstr>Исрафилова Альбина Рамазановна Учитель начальных классов</vt:lpstr>
      <vt:lpstr>Повышение квалификации </vt:lpstr>
      <vt:lpstr>Повышение квалификации </vt:lpstr>
      <vt:lpstr>       Награждена </vt:lpstr>
      <vt:lpstr>       Награждена </vt:lpstr>
      <vt:lpstr>       Награждена </vt:lpstr>
      <vt:lpstr>       Награждена </vt:lpstr>
      <vt:lpstr>Основные направления педагогической деятельности : </vt:lpstr>
      <vt:lpstr>Слайд 10</vt:lpstr>
      <vt:lpstr>Слайд 11</vt:lpstr>
      <vt:lpstr>Слайд 12</vt:lpstr>
      <vt:lpstr>Уровень готовности к школьному обучению</vt:lpstr>
      <vt:lpstr>Уровень сформированности учебно-познавательной деятельности у учащихся  в 1 классе </vt:lpstr>
      <vt:lpstr>Условия и факторы, определяющие развитие учебно – познавательного интереса посредством целеполагания</vt:lpstr>
      <vt:lpstr>2 способа определения уровня сформированности учебно – познавательного интереса:</vt:lpstr>
      <vt:lpstr>    Результаты педагогической деятельности за межаттестационный период. </vt:lpstr>
      <vt:lpstr>          Эму-специалист 2013 и 2014 анализ класов по группам предметных результатов </vt:lpstr>
      <vt:lpstr>Слайд 19</vt:lpstr>
      <vt:lpstr>Участие учащихся в предметных конкурсах  и олимпиадах разного уровня</vt:lpstr>
      <vt:lpstr>Участие учащихся в предметных конкурсах  и олимпиадах разного уровня</vt:lpstr>
      <vt:lpstr>Участие учащихся во внеклассной работе</vt:lpstr>
      <vt:lpstr>Участие учащихся во внеклассной работе</vt:lpstr>
      <vt:lpstr>Задачи на следующий этап профессиональной деятельности: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за межаттестационный период 2004 – 2009 г.</dc:title>
  <dc:creator>1</dc:creator>
  <cp:lastModifiedBy>Pupil</cp:lastModifiedBy>
  <cp:revision>119</cp:revision>
  <dcterms:created xsi:type="dcterms:W3CDTF">2009-11-27T14:58:57Z</dcterms:created>
  <dcterms:modified xsi:type="dcterms:W3CDTF">2014-11-19T12:50:18Z</dcterms:modified>
</cp:coreProperties>
</file>