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4" r:id="rId2"/>
    <p:sldId id="312" r:id="rId3"/>
    <p:sldId id="325" r:id="rId4"/>
    <p:sldId id="324" r:id="rId5"/>
    <p:sldId id="304" r:id="rId6"/>
    <p:sldId id="305" r:id="rId7"/>
    <p:sldId id="315" r:id="rId8"/>
    <p:sldId id="306" r:id="rId9"/>
    <p:sldId id="307" r:id="rId10"/>
    <p:sldId id="322" r:id="rId11"/>
    <p:sldId id="308" r:id="rId12"/>
    <p:sldId id="309" r:id="rId13"/>
    <p:sldId id="310" r:id="rId14"/>
    <p:sldId id="311" r:id="rId15"/>
    <p:sldId id="313" r:id="rId16"/>
    <p:sldId id="323" r:id="rId17"/>
    <p:sldId id="318" r:id="rId18"/>
    <p:sldId id="319" r:id="rId19"/>
    <p:sldId id="320" r:id="rId20"/>
    <p:sldId id="327" r:id="rId21"/>
    <p:sldId id="326" r:id="rId22"/>
    <p:sldId id="321" r:id="rId23"/>
    <p:sldId id="316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FCD05-F917-46A0-AEBA-CF048CDF24AA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59062-9146-43A0-BF12-9E096CD2B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3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9062-9146-43A0-BF12-9E096CD2B02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9062-9146-43A0-BF12-9E096CD2B02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9062-9146-43A0-BF12-9E096CD2B02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9062-9146-43A0-BF12-9E096CD2B02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9062-9146-43A0-BF12-9E096CD2B02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9062-9146-43A0-BF12-9E096CD2B02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3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9062-9146-43A0-BF12-9E096CD2B02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59062-9146-43A0-BF12-9E096CD2B02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0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38" r="100000">
                        <a14:backgroundMark x1="58594" y1="23177" x2="58594" y2="23177"/>
                        <a14:backgroundMark x1="79688" y1="80729" x2="79688" y2="80729"/>
                        <a14:backgroundMark x1="6719" y1="91927" x2="6719" y2="91927"/>
                        <a14:backgroundMark x1="5469" y1="10156" x2="5469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078488"/>
            <a:ext cx="6096000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88640"/>
            <a:ext cx="1353200" cy="15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8935" y="661297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3457-5B9E-4212-94D2-84D89777BF4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1948-8487-4063-8179-F8A67421F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0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5059061" y="4871877"/>
            <a:ext cx="370445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учитель начальных классов: Сторчилова Алла Ивановна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Batang" pitchFamily="18" charset="-127"/>
                <a:cs typeface="Arial" pitchFamily="34" charset="0"/>
              </a:rPr>
              <a:t>2015</a:t>
            </a:r>
          </a:p>
          <a:p>
            <a:pPr>
              <a:defRPr/>
            </a:pPr>
            <a:endParaRPr lang="ru-RU" dirty="0">
              <a:solidFill>
                <a:sysClr val="windowText" lastClr="000000">
                  <a:tint val="75000"/>
                </a:sysClr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76672"/>
            <a:ext cx="7575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Россошанская средняя общеобразовательная школа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7687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Мастер-класс «Духовно-нравственное воспитание на уроках литературного чтения»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92770" y="1412776"/>
            <a:ext cx="8424936" cy="4454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Мудрость  - глубокий ум,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опирающийся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жизненный опыт.</a:t>
            </a:r>
          </a:p>
        </p:txBody>
      </p:sp>
    </p:spTree>
    <p:extLst>
      <p:ext uri="{BB962C8B-B14F-4D97-AF65-F5344CB8AC3E}">
        <p14:creationId xmlns:p14="http://schemas.microsoft.com/office/powerpoint/2010/main" val="41396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7488832" cy="4838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ctr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49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Сказка – мудростью </a:t>
            </a:r>
            <a:r>
              <a:rPr lang="ru-RU" sz="49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богата.</a:t>
            </a:r>
            <a:endParaRPr lang="ru-RU" sz="4900" b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algn="ctr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49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Сказке скажем: «Приходи!»</a:t>
            </a:r>
          </a:p>
          <a:p>
            <a:pPr marL="341313" lvl="0" indent="-341313" algn="ctr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49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Это присказка ребята,</a:t>
            </a:r>
          </a:p>
          <a:p>
            <a:pPr marL="341313" lvl="0" indent="-341313" algn="ctr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49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Ну, а сказка – впереди!</a:t>
            </a:r>
          </a:p>
        </p:txBody>
      </p:sp>
    </p:spTree>
    <p:extLst>
      <p:ext uri="{BB962C8B-B14F-4D97-AF65-F5344CB8AC3E}">
        <p14:creationId xmlns:p14="http://schemas.microsoft.com/office/powerpoint/2010/main" val="38339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 работы: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4784" y="1769808"/>
            <a:ext cx="6696744" cy="424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013" lvl="0" indent="-6080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Вспомним изученные произведения</a:t>
            </a:r>
            <a:r>
              <a:rPr lang="ru-RU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8013" lvl="0" indent="-6080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endParaRPr lang="ru-RU" sz="4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8013" lvl="0" indent="-6080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Обобщим знания</a:t>
            </a:r>
            <a:r>
              <a:rPr lang="ru-RU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8013" lvl="0" indent="-6080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endParaRPr lang="ru-RU" sz="4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8013" lvl="0" indent="-6080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/>
            </a:pP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Сделаем выводы</a:t>
            </a: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46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Найдите ошибки в названии   сказок: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103924"/>
            <a:ext cx="7560840" cy="2741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Мудрый </a:t>
            </a:r>
            <a:r>
              <a:rPr lang="ru-RU" sz="4000" b="1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дедушка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1313" lvl="0" indent="-3413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4000" b="1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Справедливый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мальчик.</a:t>
            </a:r>
          </a:p>
          <a:p>
            <a:pPr marL="341313" lvl="0" indent="-3413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4000" b="1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4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появились разные народы.</a:t>
            </a:r>
          </a:p>
        </p:txBody>
      </p:sp>
    </p:spTree>
    <p:extLst>
      <p:ext uri="{BB962C8B-B14F-4D97-AF65-F5344CB8AC3E}">
        <p14:creationId xmlns:p14="http://schemas.microsoft.com/office/powerpoint/2010/main" val="1719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504" y="1988840"/>
            <a:ext cx="8422976" cy="225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4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Мудрый старик</a:t>
            </a:r>
          </a:p>
          <a:p>
            <a:pPr marL="341313" lvl="0" indent="-3413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4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Честный мальчик</a:t>
            </a:r>
          </a:p>
          <a:p>
            <a:pPr marL="341313" lvl="0" indent="-341313" defTabSz="447675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4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появились </a:t>
            </a:r>
            <a:r>
              <a:rPr lang="ru-RU" sz="42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разные народы</a:t>
            </a:r>
            <a:endParaRPr lang="ru-RU" sz="4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2284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Сравни свой ответ с эталоном:</a:t>
            </a:r>
            <a:endParaRPr lang="ru-RU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2284"/>
            <a:ext cx="8028384" cy="7643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i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i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группа </a:t>
            </a:r>
            <a:endParaRPr lang="ru-RU" sz="4400" b="1" i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defTabSz="447675" fontAlgn="base" hangingPunct="0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  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Определите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какой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сказке говорится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 уважительном отношении к старости. Докажите своё мнение.</a:t>
            </a:r>
          </a:p>
          <a:p>
            <a:pPr lvl="0" algn="ctr">
              <a:defRPr/>
            </a:pPr>
            <a:r>
              <a:rPr lang="en-US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endParaRPr lang="ru-RU" sz="4400" b="1" i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algn="just" defTabSz="447675" fontAlgn="base" hangingPunct="0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какой сказке даётся объяснение выражению «говорить на разных языках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lvl="0" algn="ctr">
              <a:defRPr/>
            </a:pPr>
            <a:r>
              <a:rPr lang="en-US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400" b="1" i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</a:p>
          <a:p>
            <a:pPr marL="341313" lvl="0" indent="-341313" algn="just" defTabSz="447675" fontAlgn="base" hangingPunct="0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Какую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сказку взрослые могут рассказать детям, чтобы воспитывать в них честность. Докажите своё мнение.</a:t>
            </a:r>
          </a:p>
          <a:p>
            <a:pPr marL="341313" lvl="0" indent="-341313" algn="ctr" defTabSz="447675" fontAlgn="base" hangingPunct="0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endParaRPr 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4400" b="1" i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4400" b="1" i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2596509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Мудрость, </a:t>
            </a:r>
          </a:p>
          <a:p>
            <a:pPr algn="ctr"/>
            <a:r>
              <a:rPr lang="ru-RU" sz="80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</a:t>
            </a:r>
            <a:r>
              <a:rPr lang="ru-RU" sz="80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естность</a:t>
            </a:r>
            <a:r>
              <a:rPr lang="ru-RU" sz="80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,</a:t>
            </a:r>
          </a:p>
          <a:p>
            <a:pPr algn="ctr"/>
            <a:r>
              <a:rPr lang="ru-RU" sz="80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терпимость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480" y="116632"/>
            <a:ext cx="8079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Какие нравственные </a:t>
            </a: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понятия </a:t>
            </a:r>
            <a:r>
              <a:rPr lang="ru-RU" sz="4400" b="1" i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воспитываются благодаря этим  качествам?</a:t>
            </a:r>
          </a:p>
        </p:txBody>
      </p:sp>
    </p:spTree>
    <p:extLst>
      <p:ext uri="{BB962C8B-B14F-4D97-AF65-F5344CB8AC3E}">
        <p14:creationId xmlns:p14="http://schemas.microsoft.com/office/powerpoint/2010/main" val="192737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504" y="243513"/>
            <a:ext cx="7198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Соотнеси пословицу и произведение:</a:t>
            </a:r>
            <a:endParaRPr lang="ru-RU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206" y="1664880"/>
            <a:ext cx="8568952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endParaRPr lang="ru-RU" sz="4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defTabSz="447675" fontAlgn="base" hangingPunct="0">
              <a:lnSpc>
                <a:spcPct val="6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 хорошо, а два лучше того.</a:t>
            </a:r>
          </a:p>
          <a:p>
            <a:pPr marL="341313" lvl="0" indent="-341313" defTabSz="447675" fontAlgn="base" hangingPunct="0">
              <a:lnSpc>
                <a:spcPct val="6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Других не суди, на себя погляди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группа </a:t>
            </a:r>
          </a:p>
          <a:p>
            <a:pPr marL="341313" lvl="0" indent="-341313" defTabSz="447675" fontAlgn="base" hangingPunct="0">
              <a:lnSpc>
                <a:spcPct val="6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Дружба как стекло: разобьёшь не 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сложишь.</a:t>
            </a:r>
            <a:endParaRPr 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defTabSz="447675" fontAlgn="base" hangingPunct="0">
              <a:lnSpc>
                <a:spcPct val="8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умной беседе – ума набраться,  а в глупой – свой потерять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i="1" kern="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endParaRPr lang="ru-RU" sz="24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defTabSz="447675" fontAlgn="base" hangingPunct="0">
              <a:lnSpc>
                <a:spcPct val="6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Красив тот, кто красиво поступает.</a:t>
            </a:r>
          </a:p>
          <a:p>
            <a:pPr marL="341313" lvl="0" indent="-341313" defTabSz="447675" fontAlgn="base" hangingPunct="0">
              <a:lnSpc>
                <a:spcPct val="6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Добрый человек, добру и учит.</a:t>
            </a:r>
            <a:endParaRPr lang="ru-RU" sz="4400" b="1" i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defTabSz="447675" fontAlgn="base" hangingPunct="0">
              <a:lnSpc>
                <a:spcPct val="8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lvl="0" indent="-341313" algn="just" defTabSz="447675" fontAlgn="base" hangingPunct="0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endParaRPr 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2629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Придумайте и запишите вопрос по содержанию сказок, начиная с вопросительного слова:</a:t>
            </a:r>
            <a:endParaRPr lang="ru-RU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8964488" cy="501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endParaRPr lang="ru-RU" sz="4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Кто?</a:t>
            </a:r>
          </a:p>
          <a:p>
            <a:pPr lvl="0" algn="ctr">
              <a:defRPr/>
            </a:pP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группа </a:t>
            </a:r>
          </a:p>
          <a:p>
            <a:pPr lvl="0">
              <a:defRPr/>
            </a:pPr>
            <a:r>
              <a:rPr lang="ru-RU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i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</a:p>
          <a:p>
            <a:pPr lvl="0" algn="ctr">
              <a:defRPr/>
            </a:pPr>
            <a:r>
              <a:rPr lang="en-US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</a:p>
          <a:p>
            <a:pPr marL="341313" lvl="0" indent="-341313" algn="just" defTabSz="447675" fontAlgn="base" hangingPunct="0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i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1313" lvl="0" indent="-341313" algn="just" defTabSz="447675" fontAlgn="base" hangingPunct="0"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32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Почему старики бывают полезны?</a:t>
            </a:r>
            <a:endParaRPr lang="ru-RU" sz="3200" b="1" i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516" y="198884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СИНКВЕЙН – один из приёмов активизации познавательной активности обучающихся на уроке.</a:t>
            </a:r>
            <a:endParaRPr lang="ru-RU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332655"/>
            <a:ext cx="75608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Обобщающий урок по разделу «Сказка мудростью богата» </a:t>
            </a:r>
            <a:endParaRPr lang="ru-RU" sz="4000" b="1" i="1" kern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Рисунок 4" descr="Описание: http://festival.1september.ru/articles/568088/Image864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6" t="34872" r="29826" b="5778"/>
          <a:stretch/>
        </p:blipFill>
        <p:spPr bwMode="auto">
          <a:xfrm>
            <a:off x="3059832" y="2132856"/>
            <a:ext cx="2741660" cy="353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516" y="198884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70862"/>
              </p:ext>
            </p:extLst>
          </p:nvPr>
        </p:nvGraphicFramePr>
        <p:xfrm>
          <a:off x="150252" y="847404"/>
          <a:ext cx="8814236" cy="5563450"/>
        </p:xfrm>
        <a:graphic>
          <a:graphicData uri="http://schemas.openxmlformats.org/drawingml/2006/table">
            <a:tbl>
              <a:tblPr/>
              <a:tblGrid>
                <a:gridCol w="1896115"/>
                <a:gridCol w="3838125"/>
                <a:gridCol w="3079996"/>
              </a:tblGrid>
              <a:tr h="939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существительное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дорога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прилагательных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широкая извилистая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III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глагола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ведет, бежит, поворачивает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фраза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По извилистой дорожке бегут ребята.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общий вывод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(одно слово, существительное)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Шоссе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16386" y="116632"/>
            <a:ext cx="7270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Правило составления синквейна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7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2629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949386"/>
              </p:ext>
            </p:extLst>
          </p:nvPr>
        </p:nvGraphicFramePr>
        <p:xfrm>
          <a:off x="150252" y="847404"/>
          <a:ext cx="8814236" cy="5222876"/>
        </p:xfrm>
        <a:graphic>
          <a:graphicData uri="http://schemas.openxmlformats.org/drawingml/2006/table">
            <a:tbl>
              <a:tblPr/>
              <a:tblGrid>
                <a:gridCol w="1896115"/>
                <a:gridCol w="3838125"/>
                <a:gridCol w="3079996"/>
              </a:tblGrid>
              <a:tr h="939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существительное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прилагательных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III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глагола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фраза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общий вывод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(одно слово, существительное)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0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2629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3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342421"/>
              </p:ext>
            </p:extLst>
          </p:nvPr>
        </p:nvGraphicFramePr>
        <p:xfrm>
          <a:off x="150252" y="847404"/>
          <a:ext cx="8814236" cy="6083413"/>
        </p:xfrm>
        <a:graphic>
          <a:graphicData uri="http://schemas.openxmlformats.org/drawingml/2006/table">
            <a:tbl>
              <a:tblPr/>
              <a:tblGrid>
                <a:gridCol w="1896115"/>
                <a:gridCol w="3838125"/>
                <a:gridCol w="3079996"/>
              </a:tblGrid>
              <a:tr h="939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существительное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мудрость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прилагательных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мудрый, честный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III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глагола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мыслить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набираться учиться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5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IV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фраза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Мудрость приходит с годами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строка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общий вывод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(одно слово, существительное)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БОГАТСТВО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5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Содержимое 10" descr="12857a4edda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" contrast="2000"/>
          </a:blip>
          <a:stretch>
            <a:fillRect/>
          </a:stretch>
        </p:blipFill>
        <p:spPr>
          <a:xfrm>
            <a:off x="1792286" y="764704"/>
            <a:ext cx="4723930" cy="498523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Волна 8"/>
          <p:cNvSpPr/>
          <p:nvPr/>
        </p:nvSpPr>
        <p:spPr>
          <a:xfrm>
            <a:off x="3248972" y="5596343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УСПЕХ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38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 «ФРУКТОВЫЙ САД»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7"/>
          <p:cNvSpPr>
            <a:spLocks noChangeArrowheads="1" noChangeShapeType="1" noTextEdit="1"/>
          </p:cNvSpPr>
          <p:nvPr/>
        </p:nvSpPr>
        <p:spPr bwMode="auto">
          <a:xfrm>
            <a:off x="1431603" y="3775781"/>
            <a:ext cx="6280794" cy="1177293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ru-RU" sz="7200" kern="10" dirty="0" smtClean="0">
                <a:ln w="38100">
                  <a:solidFill>
                    <a:srgbClr val="E46C0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Молодцы !</a:t>
            </a:r>
            <a:endParaRPr lang="ru-RU" sz="7200" kern="10" dirty="0">
              <a:ln w="38100">
                <a:solidFill>
                  <a:srgbClr val="E46C0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89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WordArt 27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539552" y="4797152"/>
            <a:ext cx="8229600" cy="1689051"/>
          </a:xfrm>
          <a:prstGeom prst="rect">
            <a:avLst/>
          </a:prstGeom>
          <a:noFill/>
        </p:spPr>
        <p:txBody>
          <a:bodyPr wrap="none" fromWordArt="1">
            <a:prstTxWarp prst="textInflateBottom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ru-RU" sz="4400" kern="10" dirty="0" smtClean="0"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Творческих успехов</a:t>
            </a:r>
            <a:r>
              <a:rPr lang="ru-RU" sz="4400" kern="10" dirty="0" smtClean="0">
                <a:ln w="28575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!</a:t>
            </a:r>
            <a:endParaRPr lang="ru-RU" sz="3600" kern="10" dirty="0">
              <a:ln w="2857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4311396" y="6072168"/>
            <a:ext cx="521208" cy="521208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39" y="188640"/>
            <a:ext cx="55483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6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56647E-6 L 2.22222E-6 -0.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332655"/>
            <a:ext cx="7560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Цель </a:t>
            </a:r>
            <a:r>
              <a:rPr lang="ru-RU" sz="4000" b="1" i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мастер-класса: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5992" y="1040541"/>
            <a:ext cx="5934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нравственные качества и этическое сознание: чувство товарищества,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личности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основе морали на уроках литературного чтения.</a:t>
            </a:r>
          </a:p>
        </p:txBody>
      </p:sp>
      <p:pic>
        <p:nvPicPr>
          <p:cNvPr id="4" name="Рисунок 5" descr="Описание: http://festival.1september.ru/articles/568088/Image8647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3" t="33006" r="30866" b="3963"/>
          <a:stretch/>
        </p:blipFill>
        <p:spPr bwMode="auto">
          <a:xfrm>
            <a:off x="2699792" y="2959704"/>
            <a:ext cx="2952328" cy="37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2" descr="Описание: http://festival.1september.ru/articles/568088/Image86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t="8577" r="15125" b="4678"/>
          <a:stretch>
            <a:fillRect/>
          </a:stretch>
        </p:blipFill>
        <p:spPr bwMode="auto">
          <a:xfrm>
            <a:off x="1475656" y="1656096"/>
            <a:ext cx="5976664" cy="37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332656"/>
            <a:ext cx="75608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одной притче говорится: “Жил мудрец, который знал всё.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человек захотел доказать, что мудрец знает не всё. Зажав в ладонях бабочку, он спросил: “Скажи, мудрец, какая бабочка у меня в руках: мёртвая или живая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09" y="5547984"/>
            <a:ext cx="842392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сам думает: “Скажет живая – я ее умерщвлю, скажет мёртвая – выпущу”. Мудрец, подумав, ответил: “Всё в твоих руках”.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" name="Рисунок 3" descr="Описание: http://festival.1september.ru/articles/568088/Image864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4" t="25034" r="24500" b="11201"/>
          <a:stretch/>
        </p:blipFill>
        <p:spPr bwMode="auto">
          <a:xfrm>
            <a:off x="1961315" y="404663"/>
            <a:ext cx="4914941" cy="44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983686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наших руках, чтобы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чувствовал себя любимым, нужным,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  главное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успешным.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4" name="Рисунок 6" descr="Описание: http://festival.1september.ru/articles/568088/Image864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40221" r="19309" b="8956"/>
          <a:stretch/>
        </p:blipFill>
        <p:spPr bwMode="auto">
          <a:xfrm>
            <a:off x="1691680" y="548680"/>
            <a:ext cx="515526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504" y="4221088"/>
            <a:ext cx="786372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Успех, как известно, рождает успех.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школе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должно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быть  неудачников.  </a:t>
            </a:r>
          </a:p>
          <a:p>
            <a:pPr>
              <a:spcAft>
                <a:spcPts val="6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заповедь учителя –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заметить даже самое маленькое продвижение  ученика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вперёд и поддержать его успех.</a:t>
            </a:r>
          </a:p>
        </p:txBody>
      </p:sp>
    </p:spTree>
    <p:extLst>
      <p:ext uri="{BB962C8B-B14F-4D97-AF65-F5344CB8AC3E}">
        <p14:creationId xmlns:p14="http://schemas.microsoft.com/office/powerpoint/2010/main" val="52496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Содержимое 10" descr="12857a4edda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" contrast="2000"/>
          </a:blip>
          <a:stretch>
            <a:fillRect/>
          </a:stretch>
        </p:blipFill>
        <p:spPr>
          <a:xfrm>
            <a:off x="179512" y="1043586"/>
            <a:ext cx="4000500" cy="462519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Содержимое 11" descr="LemonTree.jpg"/>
          <p:cNvPicPr>
            <a:picLocks noChangeAspect="1"/>
          </p:cNvPicPr>
          <p:nvPr/>
        </p:nvPicPr>
        <p:blipFill>
          <a:blip r:embed="rId3" cstate="print">
            <a:lum bright="-3000" contrast="4000"/>
          </a:blip>
          <a:stretch>
            <a:fillRect/>
          </a:stretch>
        </p:blipFill>
        <p:spPr bwMode="auto">
          <a:xfrm>
            <a:off x="4572000" y="1043586"/>
            <a:ext cx="366712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Волна 8"/>
          <p:cNvSpPr/>
          <p:nvPr/>
        </p:nvSpPr>
        <p:spPr>
          <a:xfrm>
            <a:off x="1144929" y="5517232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УСПЕХ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076056" y="5591760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ОПАСЕНИЯ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38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 «ФРУКТОВЫЙ САД»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712968" cy="352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7675" fontAlgn="base" hangingPunct="0">
              <a:lnSpc>
                <a:spcPct val="14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3600" b="1" kern="0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pPr lvl="0" defTabSz="447675" fontAlgn="base" hangingPunct="0">
              <a:lnSpc>
                <a:spcPct val="14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kern="0" dirty="0" smtClean="0">
                <a:solidFill>
                  <a:srgbClr val="FF0000"/>
                </a:solidFill>
                <a:latin typeface="Monotype Corsiva" pitchFamily="66" charset="0"/>
              </a:rPr>
              <a:t>Мудр </a:t>
            </a:r>
            <a:r>
              <a:rPr lang="ru-RU" sz="4000" b="1" kern="0" dirty="0">
                <a:solidFill>
                  <a:srgbClr val="FF0000"/>
                </a:solidFill>
                <a:latin typeface="Monotype Corsiva" pitchFamily="66" charset="0"/>
              </a:rPr>
              <a:t>тот, кто знает не многое, </a:t>
            </a:r>
            <a:r>
              <a:rPr lang="ru-RU" sz="4000" b="1" kern="0" dirty="0" smtClean="0">
                <a:solidFill>
                  <a:srgbClr val="FF0000"/>
                </a:solidFill>
                <a:latin typeface="Monotype Corsiva" pitchFamily="66" charset="0"/>
              </a:rPr>
              <a:t>а </a:t>
            </a:r>
            <a:r>
              <a:rPr lang="ru-RU" sz="4000" b="1" kern="0" dirty="0">
                <a:solidFill>
                  <a:srgbClr val="FF0000"/>
                </a:solidFill>
                <a:latin typeface="Monotype Corsiva" pitchFamily="66" charset="0"/>
              </a:rPr>
              <a:t>нужное</a:t>
            </a:r>
            <a:r>
              <a:rPr lang="ru-RU" sz="4000" b="1" kern="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lvl="0" algn="ctr" defTabSz="447675" fontAlgn="base" hangingPunct="0">
              <a:lnSpc>
                <a:spcPct val="14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kern="0" dirty="0" smtClean="0">
                <a:solidFill>
                  <a:srgbClr val="FF0000"/>
                </a:solidFill>
                <a:latin typeface="Monotype Corsiva" pitchFamily="66" charset="0"/>
              </a:rPr>
              <a:t>Мудрость </a:t>
            </a:r>
            <a:r>
              <a:rPr lang="ru-RU" sz="4000" b="1" kern="0" dirty="0">
                <a:solidFill>
                  <a:srgbClr val="FF0000"/>
                </a:solidFill>
                <a:latin typeface="Monotype Corsiva" pitchFamily="66" charset="0"/>
              </a:rPr>
              <a:t>приходит с годами</a:t>
            </a:r>
            <a:r>
              <a:rPr lang="ru-RU" sz="4000" b="1" kern="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lvl="0" algn="ctr" defTabSz="447675" fontAlgn="base" hangingPunct="0">
              <a:lnSpc>
                <a:spcPct val="14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4000" b="1" kern="0" dirty="0" smtClean="0">
                <a:solidFill>
                  <a:srgbClr val="FF0000"/>
                </a:solidFill>
                <a:latin typeface="Monotype Corsiva" pitchFamily="66" charset="0"/>
              </a:rPr>
              <a:t>Основа </a:t>
            </a:r>
            <a:r>
              <a:rPr lang="ru-RU" sz="4000" b="1" kern="0" dirty="0">
                <a:solidFill>
                  <a:srgbClr val="FF0000"/>
                </a:solidFill>
                <a:latin typeface="Monotype Corsiva" pitchFamily="66" charset="0"/>
              </a:rPr>
              <a:t>всякой мудрости  есть терпение.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84720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Прочитайте высказывания:</a:t>
            </a:r>
            <a:endParaRPr lang="ru-RU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37411"/>
            <a:ext cx="84157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i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Выделите в этих высказываниях  ключевое слово.</a:t>
            </a:r>
            <a:endParaRPr lang="ru-RU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14072" y="6139845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845187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6475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504" y="4221088"/>
            <a:ext cx="786372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51520" y="1412776"/>
            <a:ext cx="8424936" cy="44546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Мудрость</a:t>
            </a:r>
            <a:endParaRPr lang="ru-RU" sz="3600" b="1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573</Words>
  <Application>Microsoft Office PowerPoint</Application>
  <PresentationFormat>Экран (4:3)</PresentationFormat>
  <Paragraphs>133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Аллочка</dc:creator>
  <cp:lastModifiedBy>1</cp:lastModifiedBy>
  <cp:revision>107</cp:revision>
  <dcterms:created xsi:type="dcterms:W3CDTF">2015-09-22T06:49:21Z</dcterms:created>
  <dcterms:modified xsi:type="dcterms:W3CDTF">2015-11-05T17:40:03Z</dcterms:modified>
</cp:coreProperties>
</file>