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68" r:id="rId7"/>
    <p:sldId id="270" r:id="rId8"/>
    <p:sldId id="261" r:id="rId9"/>
    <p:sldId id="260" r:id="rId10"/>
    <p:sldId id="262" r:id="rId11"/>
    <p:sldId id="263" r:id="rId12"/>
    <p:sldId id="264" r:id="rId13"/>
    <p:sldId id="272" r:id="rId14"/>
    <p:sldId id="273" r:id="rId15"/>
    <p:sldId id="274" r:id="rId16"/>
    <p:sldId id="265" r:id="rId17"/>
    <p:sldId id="271" r:id="rId18"/>
    <p:sldId id="267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dmin\Рабочий стол\Для работ\имя и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313" y="6500813"/>
            <a:ext cx="7477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3EFAE-A32F-41E4-BACA-E161C6D23973}" type="datetimeFigureOut">
              <a:rPr lang="ru-RU"/>
              <a:pPr>
                <a:defRPr/>
              </a:pPr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41CE4-6F36-4C11-AFCD-ADF570903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D7919-BC84-48C0-A42E-08241238DF6E}" type="datetimeFigureOut">
              <a:rPr lang="ru-RU"/>
              <a:pPr>
                <a:defRPr/>
              </a:pPr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D8E3A-76AA-4537-94E9-EBEBA1DF04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640D7-EFBE-436E-A137-48AD3EC795E7}" type="datetimeFigureOut">
              <a:rPr lang="ru-RU"/>
              <a:pPr>
                <a:defRPr/>
              </a:pPr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EBD5D-E7DA-476D-B6DF-BCC68B866A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4A856-7948-4AED-A616-592DAE8DBC66}" type="datetimeFigureOut">
              <a:rPr lang="ru-RU"/>
              <a:pPr>
                <a:defRPr/>
              </a:pPr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FD4A3-177C-4BF5-9236-6633C31D37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9D503-61AB-4A56-BC36-468C724E38B0}" type="datetimeFigureOut">
              <a:rPr lang="ru-RU"/>
              <a:pPr>
                <a:defRPr/>
              </a:pPr>
              <a:t>06.12.2013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147C8-0F75-437D-BC02-7C78C3A5F4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B8BAF-120D-4CCD-BF16-098CC7927429}" type="datetimeFigureOut">
              <a:rPr lang="ru-RU"/>
              <a:pPr>
                <a:defRPr/>
              </a:pPr>
              <a:t>06.12.2013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A8153-8CE8-47EB-B746-29A6AD51A8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9D3C6-2E6E-4CD0-BF91-C885EE8F01AF}" type="datetimeFigureOut">
              <a:rPr lang="ru-RU"/>
              <a:pPr>
                <a:defRPr/>
              </a:pPr>
              <a:t>06.12.2013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1B4CD-012E-4971-AEB5-651163F71C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6C1E9-3994-4A27-9CC7-901FFA301E99}" type="datetimeFigureOut">
              <a:rPr lang="ru-RU"/>
              <a:pPr>
                <a:defRPr/>
              </a:pPr>
              <a:t>06.12.2013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03D1D-B57F-49F8-A298-246E5D16CD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0391D-2F95-4051-9597-D1CE189CDAA9}" type="datetimeFigureOut">
              <a:rPr lang="ru-RU"/>
              <a:pPr>
                <a:defRPr/>
              </a:pPr>
              <a:t>06.12.2013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B0E10-951E-4B79-BD9F-3B028DEA31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DD518-B6A2-4808-9767-C1DC37F8B89A}" type="datetimeFigureOut">
              <a:rPr lang="ru-RU"/>
              <a:pPr>
                <a:defRPr/>
              </a:pPr>
              <a:t>06.12.2013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67F4A-DF19-4683-898F-B9A21EBEE7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DAE2F24-8F2F-4602-A213-ABC44971D968}" type="datetimeFigureOut">
              <a:rPr lang="ru-RU"/>
              <a:pPr>
                <a:defRPr/>
              </a:pPr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FC9391C-2ECB-4424-8891-D593E5FB1F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1785918" y="714356"/>
            <a:ext cx="6529406" cy="1994564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Районный семинар 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для инструкторов 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 физической культуре</a:t>
            </a: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2852936"/>
            <a:ext cx="6900866" cy="1656184"/>
          </a:xfrm>
        </p:spPr>
        <p:txBody>
          <a:bodyPr rtlCol="0">
            <a:normAutofit fontScale="925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0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«Развитие физических качеств у детей дошкольного возраста в разных формах организации двигательной деятельности»</a:t>
            </a:r>
          </a:p>
          <a:p>
            <a:pPr fontAlgn="auto">
              <a:spcAft>
                <a:spcPts val="0"/>
              </a:spcAft>
              <a:defRPr/>
            </a:pPr>
            <a:endParaRPr lang="ru-RU" sz="52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defRPr/>
            </a:pPr>
            <a:endParaRPr lang="ru-RU" sz="52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Рисунок 4" descr="1644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5643578"/>
            <a:ext cx="100013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979712" y="4797152"/>
            <a:ext cx="6624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Педагог дополнительного образования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Макарова Зинаида Владимировна</a:t>
            </a:r>
          </a:p>
          <a:p>
            <a:pPr algn="ctr"/>
            <a:r>
              <a:rPr lang="ru-RU" sz="24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Декабрь </a:t>
            </a:r>
            <a:r>
              <a:rPr lang="ru-RU" sz="24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2013 г.</a:t>
            </a:r>
            <a:endParaRPr lang="ru-RU" sz="2400" b="1" dirty="0" smtClean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71538" y="1714488"/>
          <a:ext cx="3214710" cy="2894078"/>
        </p:xfrm>
        <a:graphic>
          <a:graphicData uri="http://schemas.openxmlformats.org/drawingml/2006/table">
            <a:tbl>
              <a:tblPr/>
              <a:tblGrid>
                <a:gridCol w="3214710"/>
              </a:tblGrid>
              <a:tr h="28940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82" marR="52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</a:tbl>
          </a:graphicData>
        </a:graphic>
      </p:graphicFrame>
      <p:sp>
        <p:nvSpPr>
          <p:cNvPr id="3" name="AutoShape 22"/>
          <p:cNvSpPr>
            <a:spLocks noChangeArrowheads="1"/>
          </p:cNvSpPr>
          <p:nvPr/>
        </p:nvSpPr>
        <p:spPr bwMode="auto">
          <a:xfrm>
            <a:off x="1357290" y="2071678"/>
            <a:ext cx="357190" cy="357190"/>
          </a:xfrm>
          <a:prstGeom prst="flowChartConnector">
            <a:avLst/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2"/>
          <p:cNvSpPr>
            <a:spLocks noChangeArrowheads="1"/>
          </p:cNvSpPr>
          <p:nvPr/>
        </p:nvSpPr>
        <p:spPr bwMode="auto">
          <a:xfrm>
            <a:off x="1643042" y="2571744"/>
            <a:ext cx="357190" cy="357190"/>
          </a:xfrm>
          <a:prstGeom prst="flowChartConnector">
            <a:avLst/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2"/>
          <p:cNvSpPr>
            <a:spLocks noChangeArrowheads="1"/>
          </p:cNvSpPr>
          <p:nvPr/>
        </p:nvSpPr>
        <p:spPr bwMode="auto">
          <a:xfrm>
            <a:off x="2000232" y="3071810"/>
            <a:ext cx="357190" cy="357190"/>
          </a:xfrm>
          <a:prstGeom prst="flowChartConnector">
            <a:avLst/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22"/>
          <p:cNvSpPr>
            <a:spLocks noChangeArrowheads="1"/>
          </p:cNvSpPr>
          <p:nvPr/>
        </p:nvSpPr>
        <p:spPr bwMode="auto">
          <a:xfrm>
            <a:off x="2500298" y="3571876"/>
            <a:ext cx="357190" cy="357190"/>
          </a:xfrm>
          <a:prstGeom prst="flowChartConnector">
            <a:avLst/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2"/>
          <p:cNvSpPr>
            <a:spLocks noChangeArrowheads="1"/>
          </p:cNvSpPr>
          <p:nvPr/>
        </p:nvSpPr>
        <p:spPr bwMode="auto">
          <a:xfrm>
            <a:off x="3643306" y="2071678"/>
            <a:ext cx="357190" cy="357190"/>
          </a:xfrm>
          <a:prstGeom prst="flowChartConnector">
            <a:avLst/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22"/>
          <p:cNvSpPr>
            <a:spLocks noChangeArrowheads="1"/>
          </p:cNvSpPr>
          <p:nvPr/>
        </p:nvSpPr>
        <p:spPr bwMode="auto">
          <a:xfrm>
            <a:off x="3357554" y="2571744"/>
            <a:ext cx="357190" cy="357190"/>
          </a:xfrm>
          <a:prstGeom prst="flowChartConnector">
            <a:avLst/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2"/>
          <p:cNvSpPr>
            <a:spLocks noChangeArrowheads="1"/>
          </p:cNvSpPr>
          <p:nvPr/>
        </p:nvSpPr>
        <p:spPr bwMode="auto">
          <a:xfrm>
            <a:off x="3000364" y="3071810"/>
            <a:ext cx="357190" cy="357190"/>
          </a:xfrm>
          <a:prstGeom prst="flowChartConnector">
            <a:avLst/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22" name="Picture 2" descr="K:\зина\DSCF84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714488"/>
            <a:ext cx="3929063" cy="2895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611560" y="620688"/>
            <a:ext cx="5341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4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71538" y="1714488"/>
          <a:ext cx="3214710" cy="2894078"/>
        </p:xfrm>
        <a:graphic>
          <a:graphicData uri="http://schemas.openxmlformats.org/drawingml/2006/table">
            <a:tbl>
              <a:tblPr/>
              <a:tblGrid>
                <a:gridCol w="3214710"/>
              </a:tblGrid>
              <a:tr h="28940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82" marR="52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</a:tbl>
          </a:graphicData>
        </a:graphic>
      </p:graphicFrame>
      <p:sp>
        <p:nvSpPr>
          <p:cNvPr id="3" name="AutoShape 22"/>
          <p:cNvSpPr>
            <a:spLocks noChangeArrowheads="1"/>
          </p:cNvSpPr>
          <p:nvPr/>
        </p:nvSpPr>
        <p:spPr bwMode="auto">
          <a:xfrm>
            <a:off x="1285852" y="2428868"/>
            <a:ext cx="357190" cy="357190"/>
          </a:xfrm>
          <a:prstGeom prst="flowChartConnector">
            <a:avLst/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2"/>
          <p:cNvSpPr>
            <a:spLocks noChangeArrowheads="1"/>
          </p:cNvSpPr>
          <p:nvPr/>
        </p:nvSpPr>
        <p:spPr bwMode="auto">
          <a:xfrm>
            <a:off x="1285852" y="3357562"/>
            <a:ext cx="357190" cy="357190"/>
          </a:xfrm>
          <a:prstGeom prst="flowChartConnector">
            <a:avLst/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2"/>
          <p:cNvSpPr>
            <a:spLocks noChangeArrowheads="1"/>
          </p:cNvSpPr>
          <p:nvPr/>
        </p:nvSpPr>
        <p:spPr bwMode="auto">
          <a:xfrm>
            <a:off x="3643306" y="2428868"/>
            <a:ext cx="357190" cy="357190"/>
          </a:xfrm>
          <a:prstGeom prst="flowChartConnector">
            <a:avLst/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22"/>
          <p:cNvSpPr>
            <a:spLocks noChangeArrowheads="1"/>
          </p:cNvSpPr>
          <p:nvPr/>
        </p:nvSpPr>
        <p:spPr bwMode="auto">
          <a:xfrm>
            <a:off x="3643306" y="3357562"/>
            <a:ext cx="357190" cy="357190"/>
          </a:xfrm>
          <a:prstGeom prst="flowChartConnector">
            <a:avLst/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2"/>
          <p:cNvSpPr>
            <a:spLocks noChangeArrowheads="1"/>
          </p:cNvSpPr>
          <p:nvPr/>
        </p:nvSpPr>
        <p:spPr bwMode="auto">
          <a:xfrm>
            <a:off x="2500298" y="3357562"/>
            <a:ext cx="357190" cy="357190"/>
          </a:xfrm>
          <a:prstGeom prst="flowChartConnector">
            <a:avLst/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22"/>
          <p:cNvSpPr>
            <a:spLocks noChangeArrowheads="1"/>
          </p:cNvSpPr>
          <p:nvPr/>
        </p:nvSpPr>
        <p:spPr bwMode="auto">
          <a:xfrm>
            <a:off x="1857356" y="2857496"/>
            <a:ext cx="357190" cy="357190"/>
          </a:xfrm>
          <a:prstGeom prst="flowChartConnector">
            <a:avLst/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2"/>
          <p:cNvSpPr>
            <a:spLocks noChangeArrowheads="1"/>
          </p:cNvSpPr>
          <p:nvPr/>
        </p:nvSpPr>
        <p:spPr bwMode="auto">
          <a:xfrm>
            <a:off x="3143240" y="2857496"/>
            <a:ext cx="357190" cy="357190"/>
          </a:xfrm>
          <a:prstGeom prst="flowChartConnector">
            <a:avLst/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46" name="Picture 2" descr="K:\зина\DSCF84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714488"/>
            <a:ext cx="3786214" cy="28981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576167" y="620688"/>
            <a:ext cx="5341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4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71538" y="1714488"/>
          <a:ext cx="3214710" cy="2894078"/>
        </p:xfrm>
        <a:graphic>
          <a:graphicData uri="http://schemas.openxmlformats.org/drawingml/2006/table">
            <a:tbl>
              <a:tblPr/>
              <a:tblGrid>
                <a:gridCol w="3214710"/>
              </a:tblGrid>
              <a:tr h="28940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82" marR="52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</a:tbl>
          </a:graphicData>
        </a:graphic>
      </p:graphicFrame>
      <p:sp>
        <p:nvSpPr>
          <p:cNvPr id="3" name="AutoShape 22"/>
          <p:cNvSpPr>
            <a:spLocks noChangeArrowheads="1"/>
          </p:cNvSpPr>
          <p:nvPr/>
        </p:nvSpPr>
        <p:spPr bwMode="auto">
          <a:xfrm>
            <a:off x="1857356" y="1857364"/>
            <a:ext cx="357190" cy="357190"/>
          </a:xfrm>
          <a:prstGeom prst="flowChartConnector">
            <a:avLst/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2"/>
          <p:cNvSpPr>
            <a:spLocks noChangeArrowheads="1"/>
          </p:cNvSpPr>
          <p:nvPr/>
        </p:nvSpPr>
        <p:spPr bwMode="auto">
          <a:xfrm>
            <a:off x="1857356" y="2571744"/>
            <a:ext cx="357190" cy="357190"/>
          </a:xfrm>
          <a:prstGeom prst="flowChartConnector">
            <a:avLst/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2"/>
          <p:cNvSpPr>
            <a:spLocks noChangeArrowheads="1"/>
          </p:cNvSpPr>
          <p:nvPr/>
        </p:nvSpPr>
        <p:spPr bwMode="auto">
          <a:xfrm>
            <a:off x="1857356" y="3286124"/>
            <a:ext cx="357190" cy="357190"/>
          </a:xfrm>
          <a:prstGeom prst="flowChartConnector">
            <a:avLst/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22"/>
          <p:cNvSpPr>
            <a:spLocks noChangeArrowheads="1"/>
          </p:cNvSpPr>
          <p:nvPr/>
        </p:nvSpPr>
        <p:spPr bwMode="auto">
          <a:xfrm>
            <a:off x="1857356" y="4000504"/>
            <a:ext cx="357190" cy="357190"/>
          </a:xfrm>
          <a:prstGeom prst="flowChartConnector">
            <a:avLst/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2"/>
          <p:cNvSpPr>
            <a:spLocks noChangeArrowheads="1"/>
          </p:cNvSpPr>
          <p:nvPr/>
        </p:nvSpPr>
        <p:spPr bwMode="auto">
          <a:xfrm>
            <a:off x="2928926" y="2214554"/>
            <a:ext cx="357190" cy="357190"/>
          </a:xfrm>
          <a:prstGeom prst="flowChartConnector">
            <a:avLst/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22"/>
          <p:cNvSpPr>
            <a:spLocks noChangeArrowheads="1"/>
          </p:cNvSpPr>
          <p:nvPr/>
        </p:nvSpPr>
        <p:spPr bwMode="auto">
          <a:xfrm>
            <a:off x="2928926" y="2928934"/>
            <a:ext cx="357190" cy="357190"/>
          </a:xfrm>
          <a:prstGeom prst="flowChartConnector">
            <a:avLst/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2"/>
          <p:cNvSpPr>
            <a:spLocks noChangeArrowheads="1"/>
          </p:cNvSpPr>
          <p:nvPr/>
        </p:nvSpPr>
        <p:spPr bwMode="auto">
          <a:xfrm>
            <a:off x="2928926" y="3643314"/>
            <a:ext cx="357190" cy="357190"/>
          </a:xfrm>
          <a:prstGeom prst="flowChartConnector">
            <a:avLst/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0" name="Picture 2" descr="K:\зина\DSCF85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700808"/>
            <a:ext cx="3714776" cy="2943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AutoShape 13"/>
          <p:cNvSpPr>
            <a:spLocks noChangeArrowheads="1"/>
          </p:cNvSpPr>
          <p:nvPr/>
        </p:nvSpPr>
        <p:spPr bwMode="auto">
          <a:xfrm>
            <a:off x="2786050" y="2060848"/>
            <a:ext cx="785818" cy="439458"/>
          </a:xfrm>
          <a:prstGeom prst="curvedDownArrow">
            <a:avLst>
              <a:gd name="adj1" fmla="val 4242"/>
              <a:gd name="adj2" fmla="val 63846"/>
              <a:gd name="adj3" fmla="val 19569"/>
            </a:avLst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>
            <a:off x="2786050" y="2786058"/>
            <a:ext cx="785818" cy="428628"/>
          </a:xfrm>
          <a:prstGeom prst="curvedDownArrow">
            <a:avLst>
              <a:gd name="adj1" fmla="val 4242"/>
              <a:gd name="adj2" fmla="val 63846"/>
              <a:gd name="adj3" fmla="val 19569"/>
            </a:avLst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2786050" y="3500438"/>
            <a:ext cx="785818" cy="428628"/>
          </a:xfrm>
          <a:prstGeom prst="curvedDownArrow">
            <a:avLst>
              <a:gd name="adj1" fmla="val 4242"/>
              <a:gd name="adj2" fmla="val 63846"/>
              <a:gd name="adj3" fmla="val 19569"/>
            </a:avLst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 rot="10310269">
            <a:off x="1593522" y="1764469"/>
            <a:ext cx="741980" cy="361712"/>
          </a:xfrm>
          <a:prstGeom prst="curvedUpArrow">
            <a:avLst>
              <a:gd name="adj1" fmla="val 0"/>
              <a:gd name="adj2" fmla="val 55994"/>
              <a:gd name="adj3" fmla="val 27131"/>
            </a:avLst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auto">
          <a:xfrm rot="10310269">
            <a:off x="1594882" y="2479608"/>
            <a:ext cx="741980" cy="380867"/>
          </a:xfrm>
          <a:prstGeom prst="curvedUpArrow">
            <a:avLst>
              <a:gd name="adj1" fmla="val 0"/>
              <a:gd name="adj2" fmla="val 54436"/>
              <a:gd name="adj3" fmla="val 27131"/>
            </a:avLst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 rot="10310269">
            <a:off x="1593523" y="3194088"/>
            <a:ext cx="741980" cy="361712"/>
          </a:xfrm>
          <a:prstGeom prst="curvedUpArrow">
            <a:avLst>
              <a:gd name="adj1" fmla="val 0"/>
              <a:gd name="adj2" fmla="val 54436"/>
              <a:gd name="adj3" fmla="val 27131"/>
            </a:avLst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 rot="10310269">
            <a:off x="1593523" y="3837030"/>
            <a:ext cx="741980" cy="361712"/>
          </a:xfrm>
          <a:prstGeom prst="curvedUpArrow">
            <a:avLst>
              <a:gd name="adj1" fmla="val 0"/>
              <a:gd name="adj2" fmla="val 47080"/>
              <a:gd name="adj3" fmla="val 21332"/>
            </a:avLst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39552" y="620688"/>
            <a:ext cx="5341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ru-RU" sz="4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9" descr="K:\зина\DSCF85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714488"/>
            <a:ext cx="3810000" cy="29317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71538" y="1714488"/>
          <a:ext cx="3214710" cy="2894078"/>
        </p:xfrm>
        <a:graphic>
          <a:graphicData uri="http://schemas.openxmlformats.org/drawingml/2006/table">
            <a:tbl>
              <a:tblPr/>
              <a:tblGrid>
                <a:gridCol w="3214710"/>
              </a:tblGrid>
              <a:tr h="28940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82" marR="52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</a:tbl>
          </a:graphicData>
        </a:graphic>
      </p:graphicFrame>
      <p:sp>
        <p:nvSpPr>
          <p:cNvPr id="4" name="AutoShape 22"/>
          <p:cNvSpPr>
            <a:spLocks noChangeArrowheads="1"/>
          </p:cNvSpPr>
          <p:nvPr/>
        </p:nvSpPr>
        <p:spPr bwMode="auto">
          <a:xfrm>
            <a:off x="1259632" y="2636912"/>
            <a:ext cx="357190" cy="357190"/>
          </a:xfrm>
          <a:prstGeom prst="flowChartConnector">
            <a:avLst/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2"/>
          <p:cNvSpPr>
            <a:spLocks noChangeArrowheads="1"/>
          </p:cNvSpPr>
          <p:nvPr/>
        </p:nvSpPr>
        <p:spPr bwMode="auto">
          <a:xfrm>
            <a:off x="2051720" y="2636912"/>
            <a:ext cx="357190" cy="357190"/>
          </a:xfrm>
          <a:prstGeom prst="flowChartConnector">
            <a:avLst/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22"/>
          <p:cNvSpPr>
            <a:spLocks noChangeArrowheads="1"/>
          </p:cNvSpPr>
          <p:nvPr/>
        </p:nvSpPr>
        <p:spPr bwMode="auto">
          <a:xfrm>
            <a:off x="2915816" y="2636912"/>
            <a:ext cx="357190" cy="357190"/>
          </a:xfrm>
          <a:prstGeom prst="flowChartConnector">
            <a:avLst/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2"/>
          <p:cNvSpPr>
            <a:spLocks noChangeArrowheads="1"/>
          </p:cNvSpPr>
          <p:nvPr/>
        </p:nvSpPr>
        <p:spPr bwMode="auto">
          <a:xfrm>
            <a:off x="3635896" y="2636912"/>
            <a:ext cx="357190" cy="357190"/>
          </a:xfrm>
          <a:prstGeom prst="flowChartConnector">
            <a:avLst/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22"/>
          <p:cNvSpPr>
            <a:spLocks noChangeArrowheads="1"/>
          </p:cNvSpPr>
          <p:nvPr/>
        </p:nvSpPr>
        <p:spPr bwMode="auto">
          <a:xfrm>
            <a:off x="1691680" y="3140968"/>
            <a:ext cx="357190" cy="357190"/>
          </a:xfrm>
          <a:prstGeom prst="flowChartConnector">
            <a:avLst/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2"/>
          <p:cNvSpPr>
            <a:spLocks noChangeArrowheads="1"/>
          </p:cNvSpPr>
          <p:nvPr/>
        </p:nvSpPr>
        <p:spPr bwMode="auto">
          <a:xfrm>
            <a:off x="2483768" y="3140968"/>
            <a:ext cx="357190" cy="357190"/>
          </a:xfrm>
          <a:prstGeom prst="flowChartConnector">
            <a:avLst/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22"/>
          <p:cNvSpPr>
            <a:spLocks noChangeArrowheads="1"/>
          </p:cNvSpPr>
          <p:nvPr/>
        </p:nvSpPr>
        <p:spPr bwMode="auto">
          <a:xfrm>
            <a:off x="3275856" y="3140968"/>
            <a:ext cx="357190" cy="357190"/>
          </a:xfrm>
          <a:prstGeom prst="flowChartConnector">
            <a:avLst/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33013" y="620688"/>
            <a:ext cx="476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ru-RU" sz="4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71538" y="1714488"/>
          <a:ext cx="3214710" cy="2894078"/>
        </p:xfrm>
        <a:graphic>
          <a:graphicData uri="http://schemas.openxmlformats.org/drawingml/2006/table">
            <a:tbl>
              <a:tblPr/>
              <a:tblGrid>
                <a:gridCol w="3214710"/>
              </a:tblGrid>
              <a:tr h="28940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82" marR="52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</a:tbl>
          </a:graphicData>
        </a:graphic>
      </p:graphicFrame>
      <p:sp>
        <p:nvSpPr>
          <p:cNvPr id="3" name="AutoShape 22"/>
          <p:cNvSpPr>
            <a:spLocks noChangeArrowheads="1"/>
          </p:cNvSpPr>
          <p:nvPr/>
        </p:nvSpPr>
        <p:spPr bwMode="auto">
          <a:xfrm>
            <a:off x="1835696" y="2708920"/>
            <a:ext cx="357190" cy="357190"/>
          </a:xfrm>
          <a:prstGeom prst="flowChartConnector">
            <a:avLst/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2"/>
          <p:cNvSpPr>
            <a:spLocks noChangeArrowheads="1"/>
          </p:cNvSpPr>
          <p:nvPr/>
        </p:nvSpPr>
        <p:spPr bwMode="auto">
          <a:xfrm>
            <a:off x="1979712" y="3284984"/>
            <a:ext cx="357190" cy="357190"/>
          </a:xfrm>
          <a:prstGeom prst="flowChartConnector">
            <a:avLst/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2"/>
          <p:cNvSpPr>
            <a:spLocks noChangeArrowheads="1"/>
          </p:cNvSpPr>
          <p:nvPr/>
        </p:nvSpPr>
        <p:spPr bwMode="auto">
          <a:xfrm>
            <a:off x="2483768" y="3645024"/>
            <a:ext cx="357190" cy="357190"/>
          </a:xfrm>
          <a:prstGeom prst="flowChartConnector">
            <a:avLst/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22"/>
          <p:cNvSpPr>
            <a:spLocks noChangeArrowheads="1"/>
          </p:cNvSpPr>
          <p:nvPr/>
        </p:nvSpPr>
        <p:spPr bwMode="auto">
          <a:xfrm>
            <a:off x="3059832" y="3356992"/>
            <a:ext cx="357190" cy="357190"/>
          </a:xfrm>
          <a:prstGeom prst="flowChartConnector">
            <a:avLst/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2"/>
          <p:cNvSpPr>
            <a:spLocks noChangeArrowheads="1"/>
          </p:cNvSpPr>
          <p:nvPr/>
        </p:nvSpPr>
        <p:spPr bwMode="auto">
          <a:xfrm>
            <a:off x="3203848" y="2708920"/>
            <a:ext cx="357190" cy="357190"/>
          </a:xfrm>
          <a:prstGeom prst="flowChartConnector">
            <a:avLst/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22"/>
          <p:cNvSpPr>
            <a:spLocks noChangeArrowheads="1"/>
          </p:cNvSpPr>
          <p:nvPr/>
        </p:nvSpPr>
        <p:spPr bwMode="auto">
          <a:xfrm>
            <a:off x="2843808" y="2276872"/>
            <a:ext cx="357190" cy="357190"/>
          </a:xfrm>
          <a:prstGeom prst="flowChartConnector">
            <a:avLst/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2"/>
          <p:cNvSpPr>
            <a:spLocks noChangeArrowheads="1"/>
          </p:cNvSpPr>
          <p:nvPr/>
        </p:nvSpPr>
        <p:spPr bwMode="auto">
          <a:xfrm>
            <a:off x="2267744" y="2276872"/>
            <a:ext cx="357190" cy="357190"/>
          </a:xfrm>
          <a:prstGeom prst="flowChartConnector">
            <a:avLst/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C:\Documents and Settings\Nadejda\Рабочий стол\зина\DSCF85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700808"/>
            <a:ext cx="3702874" cy="28495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461005" y="620688"/>
            <a:ext cx="476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endParaRPr lang="ru-RU" sz="4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71538" y="1714488"/>
          <a:ext cx="3214710" cy="2894078"/>
        </p:xfrm>
        <a:graphic>
          <a:graphicData uri="http://schemas.openxmlformats.org/drawingml/2006/table">
            <a:tbl>
              <a:tblPr/>
              <a:tblGrid>
                <a:gridCol w="3214710"/>
              </a:tblGrid>
              <a:tr h="28940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82" marR="52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</a:tbl>
          </a:graphicData>
        </a:graphic>
      </p:graphicFrame>
      <p:sp>
        <p:nvSpPr>
          <p:cNvPr id="3" name="AutoShape 22"/>
          <p:cNvSpPr>
            <a:spLocks noChangeArrowheads="1"/>
          </p:cNvSpPr>
          <p:nvPr/>
        </p:nvSpPr>
        <p:spPr bwMode="auto">
          <a:xfrm>
            <a:off x="1691680" y="2924944"/>
            <a:ext cx="357190" cy="357190"/>
          </a:xfrm>
          <a:prstGeom prst="flowChartConnector">
            <a:avLst/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2"/>
          <p:cNvSpPr>
            <a:spLocks noChangeArrowheads="1"/>
          </p:cNvSpPr>
          <p:nvPr/>
        </p:nvSpPr>
        <p:spPr bwMode="auto">
          <a:xfrm>
            <a:off x="2132112" y="3437384"/>
            <a:ext cx="357190" cy="357190"/>
          </a:xfrm>
          <a:prstGeom prst="flowChartConnector">
            <a:avLst/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2"/>
          <p:cNvSpPr>
            <a:spLocks noChangeArrowheads="1"/>
          </p:cNvSpPr>
          <p:nvPr/>
        </p:nvSpPr>
        <p:spPr bwMode="auto">
          <a:xfrm>
            <a:off x="2915816" y="3429000"/>
            <a:ext cx="357190" cy="357190"/>
          </a:xfrm>
          <a:prstGeom prst="flowChartConnector">
            <a:avLst/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22"/>
          <p:cNvSpPr>
            <a:spLocks noChangeArrowheads="1"/>
          </p:cNvSpPr>
          <p:nvPr/>
        </p:nvSpPr>
        <p:spPr bwMode="auto">
          <a:xfrm>
            <a:off x="3275856" y="2924944"/>
            <a:ext cx="357190" cy="357190"/>
          </a:xfrm>
          <a:prstGeom prst="flowChartConnector">
            <a:avLst/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2"/>
          <p:cNvSpPr>
            <a:spLocks noChangeArrowheads="1"/>
          </p:cNvSpPr>
          <p:nvPr/>
        </p:nvSpPr>
        <p:spPr bwMode="auto">
          <a:xfrm>
            <a:off x="2483768" y="2924944"/>
            <a:ext cx="357190" cy="357190"/>
          </a:xfrm>
          <a:prstGeom prst="flowChartConnector">
            <a:avLst/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22"/>
          <p:cNvSpPr>
            <a:spLocks noChangeArrowheads="1"/>
          </p:cNvSpPr>
          <p:nvPr/>
        </p:nvSpPr>
        <p:spPr bwMode="auto">
          <a:xfrm>
            <a:off x="2915816" y="2348880"/>
            <a:ext cx="357190" cy="357190"/>
          </a:xfrm>
          <a:prstGeom prst="flowChartConnector">
            <a:avLst/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2"/>
          <p:cNvSpPr>
            <a:spLocks noChangeArrowheads="1"/>
          </p:cNvSpPr>
          <p:nvPr/>
        </p:nvSpPr>
        <p:spPr bwMode="auto">
          <a:xfrm>
            <a:off x="2123728" y="2348880"/>
            <a:ext cx="357190" cy="357190"/>
          </a:xfrm>
          <a:prstGeom prst="flowChartConnector">
            <a:avLst/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C:\Documents and Settings\Nadejda\Рабочий стол\зина\DSCF85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13992"/>
            <a:ext cx="3822848" cy="2867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533013" y="620688"/>
            <a:ext cx="476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</a:t>
            </a:r>
            <a:endParaRPr lang="ru-RU" sz="4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42910" y="1357298"/>
          <a:ext cx="1928826" cy="1785950"/>
        </p:xfrm>
        <a:graphic>
          <a:graphicData uri="http://schemas.openxmlformats.org/drawingml/2006/table">
            <a:tbl>
              <a:tblPr/>
              <a:tblGrid>
                <a:gridCol w="1928826"/>
              </a:tblGrid>
              <a:tr h="17859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82" marR="52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71736" y="1357298"/>
          <a:ext cx="1928826" cy="1785950"/>
        </p:xfrm>
        <a:graphic>
          <a:graphicData uri="http://schemas.openxmlformats.org/drawingml/2006/table">
            <a:tbl>
              <a:tblPr/>
              <a:tblGrid>
                <a:gridCol w="1928826"/>
              </a:tblGrid>
              <a:tr h="17859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82" marR="52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500562" y="1357298"/>
          <a:ext cx="1928826" cy="1785950"/>
        </p:xfrm>
        <a:graphic>
          <a:graphicData uri="http://schemas.openxmlformats.org/drawingml/2006/table">
            <a:tbl>
              <a:tblPr/>
              <a:tblGrid>
                <a:gridCol w="1928826"/>
              </a:tblGrid>
              <a:tr h="17859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82" marR="52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429388" y="1357298"/>
          <a:ext cx="1928826" cy="1785950"/>
        </p:xfrm>
        <a:graphic>
          <a:graphicData uri="http://schemas.openxmlformats.org/drawingml/2006/table">
            <a:tbl>
              <a:tblPr/>
              <a:tblGrid>
                <a:gridCol w="1928826"/>
              </a:tblGrid>
              <a:tr h="17859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82" marR="52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42910" y="3143248"/>
          <a:ext cx="1928826" cy="1785950"/>
        </p:xfrm>
        <a:graphic>
          <a:graphicData uri="http://schemas.openxmlformats.org/drawingml/2006/table">
            <a:tbl>
              <a:tblPr/>
              <a:tblGrid>
                <a:gridCol w="1928826"/>
              </a:tblGrid>
              <a:tr h="17859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82" marR="52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571736" y="3143248"/>
          <a:ext cx="1928826" cy="1785950"/>
        </p:xfrm>
        <a:graphic>
          <a:graphicData uri="http://schemas.openxmlformats.org/drawingml/2006/table">
            <a:tbl>
              <a:tblPr/>
              <a:tblGrid>
                <a:gridCol w="1928826"/>
              </a:tblGrid>
              <a:tr h="17859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82" marR="52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500562" y="3143248"/>
          <a:ext cx="1928826" cy="1785950"/>
        </p:xfrm>
        <a:graphic>
          <a:graphicData uri="http://schemas.openxmlformats.org/drawingml/2006/table">
            <a:tbl>
              <a:tblPr/>
              <a:tblGrid>
                <a:gridCol w="1928826"/>
              </a:tblGrid>
              <a:tr h="17859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82" marR="52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</a:tbl>
          </a:graphicData>
        </a:graphic>
      </p:graphicFrame>
      <p:sp>
        <p:nvSpPr>
          <p:cNvPr id="12" name="Блок-схема: узел 11"/>
          <p:cNvSpPr/>
          <p:nvPr/>
        </p:nvSpPr>
        <p:spPr>
          <a:xfrm>
            <a:off x="857224" y="1714488"/>
            <a:ext cx="214314" cy="2143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1285852" y="1714488"/>
            <a:ext cx="214314" cy="2143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1714480" y="1714488"/>
            <a:ext cx="214314" cy="2143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2143108" y="1714488"/>
            <a:ext cx="214314" cy="2143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1071538" y="2071678"/>
            <a:ext cx="214314" cy="2143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1500166" y="2071678"/>
            <a:ext cx="214314" cy="2143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1928794" y="2071678"/>
            <a:ext cx="214314" cy="2143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2786050" y="1714488"/>
            <a:ext cx="204790" cy="20479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узел 20"/>
          <p:cNvSpPr/>
          <p:nvPr/>
        </p:nvSpPr>
        <p:spPr>
          <a:xfrm>
            <a:off x="3000364" y="2071678"/>
            <a:ext cx="214314" cy="2143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узел 21"/>
          <p:cNvSpPr/>
          <p:nvPr/>
        </p:nvSpPr>
        <p:spPr>
          <a:xfrm>
            <a:off x="3214678" y="2428868"/>
            <a:ext cx="214314" cy="2143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узел 22"/>
          <p:cNvSpPr/>
          <p:nvPr/>
        </p:nvSpPr>
        <p:spPr>
          <a:xfrm>
            <a:off x="3500430" y="2714620"/>
            <a:ext cx="214314" cy="2143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узел 23"/>
          <p:cNvSpPr/>
          <p:nvPr/>
        </p:nvSpPr>
        <p:spPr>
          <a:xfrm>
            <a:off x="3714744" y="2428868"/>
            <a:ext cx="214314" cy="2143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лок-схема: узел 24"/>
          <p:cNvSpPr/>
          <p:nvPr/>
        </p:nvSpPr>
        <p:spPr>
          <a:xfrm>
            <a:off x="3929058" y="2071678"/>
            <a:ext cx="214314" cy="2143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Блок-схема: узел 25"/>
          <p:cNvSpPr/>
          <p:nvPr/>
        </p:nvSpPr>
        <p:spPr>
          <a:xfrm>
            <a:off x="4143372" y="1714488"/>
            <a:ext cx="214314" cy="2143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узел 26"/>
          <p:cNvSpPr/>
          <p:nvPr/>
        </p:nvSpPr>
        <p:spPr>
          <a:xfrm>
            <a:off x="4714876" y="1714488"/>
            <a:ext cx="214314" cy="2143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Блок-схема: узел 27"/>
          <p:cNvSpPr/>
          <p:nvPr/>
        </p:nvSpPr>
        <p:spPr>
          <a:xfrm>
            <a:off x="6000760" y="1714488"/>
            <a:ext cx="214314" cy="2143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узел 28"/>
          <p:cNvSpPr/>
          <p:nvPr/>
        </p:nvSpPr>
        <p:spPr>
          <a:xfrm>
            <a:off x="4714876" y="2285992"/>
            <a:ext cx="214314" cy="2143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Блок-схема: узел 29"/>
          <p:cNvSpPr/>
          <p:nvPr/>
        </p:nvSpPr>
        <p:spPr>
          <a:xfrm>
            <a:off x="6000760" y="2285992"/>
            <a:ext cx="214314" cy="2143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лок-схема: узел 30"/>
          <p:cNvSpPr/>
          <p:nvPr/>
        </p:nvSpPr>
        <p:spPr>
          <a:xfrm>
            <a:off x="5357818" y="2285992"/>
            <a:ext cx="214314" cy="2143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Блок-схема: узел 31"/>
          <p:cNvSpPr/>
          <p:nvPr/>
        </p:nvSpPr>
        <p:spPr>
          <a:xfrm>
            <a:off x="5072066" y="2000240"/>
            <a:ext cx="214314" cy="2143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Блок-схема: узел 32"/>
          <p:cNvSpPr/>
          <p:nvPr/>
        </p:nvSpPr>
        <p:spPr>
          <a:xfrm>
            <a:off x="5643570" y="2000240"/>
            <a:ext cx="214314" cy="2143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Блок-схема: узел 33"/>
          <p:cNvSpPr/>
          <p:nvPr/>
        </p:nvSpPr>
        <p:spPr>
          <a:xfrm>
            <a:off x="6858016" y="1428736"/>
            <a:ext cx="214314" cy="2143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Блок-схема: узел 34"/>
          <p:cNvSpPr/>
          <p:nvPr/>
        </p:nvSpPr>
        <p:spPr>
          <a:xfrm>
            <a:off x="6858016" y="1857364"/>
            <a:ext cx="214314" cy="2143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Блок-схема: узел 35"/>
          <p:cNvSpPr/>
          <p:nvPr/>
        </p:nvSpPr>
        <p:spPr>
          <a:xfrm>
            <a:off x="6858016" y="2285992"/>
            <a:ext cx="214314" cy="2143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Блок-схема: узел 36"/>
          <p:cNvSpPr/>
          <p:nvPr/>
        </p:nvSpPr>
        <p:spPr>
          <a:xfrm>
            <a:off x="6858016" y="2786058"/>
            <a:ext cx="214314" cy="2143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Блок-схема: узел 37"/>
          <p:cNvSpPr/>
          <p:nvPr/>
        </p:nvSpPr>
        <p:spPr>
          <a:xfrm>
            <a:off x="7500958" y="1643050"/>
            <a:ext cx="214314" cy="2143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Блок-схема: узел 38"/>
          <p:cNvSpPr/>
          <p:nvPr/>
        </p:nvSpPr>
        <p:spPr>
          <a:xfrm>
            <a:off x="7500958" y="2071678"/>
            <a:ext cx="214314" cy="2143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Блок-схема: узел 39"/>
          <p:cNvSpPr/>
          <p:nvPr/>
        </p:nvSpPr>
        <p:spPr>
          <a:xfrm>
            <a:off x="7500958" y="2571744"/>
            <a:ext cx="214314" cy="2143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Блок-схема: узел 40"/>
          <p:cNvSpPr/>
          <p:nvPr/>
        </p:nvSpPr>
        <p:spPr>
          <a:xfrm>
            <a:off x="857224" y="3500438"/>
            <a:ext cx="214314" cy="2143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Блок-схема: узел 41"/>
          <p:cNvSpPr/>
          <p:nvPr/>
        </p:nvSpPr>
        <p:spPr>
          <a:xfrm>
            <a:off x="1285852" y="3500438"/>
            <a:ext cx="214314" cy="2143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Блок-схема: узел 42"/>
          <p:cNvSpPr/>
          <p:nvPr/>
        </p:nvSpPr>
        <p:spPr>
          <a:xfrm>
            <a:off x="1714480" y="3500438"/>
            <a:ext cx="214314" cy="2143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Блок-схема: узел 43"/>
          <p:cNvSpPr/>
          <p:nvPr/>
        </p:nvSpPr>
        <p:spPr>
          <a:xfrm>
            <a:off x="2143108" y="3500438"/>
            <a:ext cx="214314" cy="2143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Блок-схема: узел 44"/>
          <p:cNvSpPr/>
          <p:nvPr/>
        </p:nvSpPr>
        <p:spPr>
          <a:xfrm>
            <a:off x="1071538" y="3929066"/>
            <a:ext cx="214314" cy="2143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Блок-схема: узел 45"/>
          <p:cNvSpPr/>
          <p:nvPr/>
        </p:nvSpPr>
        <p:spPr>
          <a:xfrm>
            <a:off x="1500166" y="3929066"/>
            <a:ext cx="214314" cy="2143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Блок-схема: узел 46"/>
          <p:cNvSpPr/>
          <p:nvPr/>
        </p:nvSpPr>
        <p:spPr>
          <a:xfrm>
            <a:off x="1928794" y="3929066"/>
            <a:ext cx="214314" cy="2143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Блок-схема: узел 47"/>
          <p:cNvSpPr/>
          <p:nvPr/>
        </p:nvSpPr>
        <p:spPr>
          <a:xfrm>
            <a:off x="3500430" y="3429000"/>
            <a:ext cx="214314" cy="2143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Блок-схема: узел 48"/>
          <p:cNvSpPr/>
          <p:nvPr/>
        </p:nvSpPr>
        <p:spPr>
          <a:xfrm>
            <a:off x="3071802" y="3643314"/>
            <a:ext cx="214314" cy="2143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Блок-схема: узел 49"/>
          <p:cNvSpPr/>
          <p:nvPr/>
        </p:nvSpPr>
        <p:spPr>
          <a:xfrm>
            <a:off x="3929058" y="3643314"/>
            <a:ext cx="214314" cy="2143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Блок-схема: узел 50"/>
          <p:cNvSpPr/>
          <p:nvPr/>
        </p:nvSpPr>
        <p:spPr>
          <a:xfrm>
            <a:off x="3071802" y="4071942"/>
            <a:ext cx="214314" cy="2143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Блок-схема: узел 51"/>
          <p:cNvSpPr/>
          <p:nvPr/>
        </p:nvSpPr>
        <p:spPr>
          <a:xfrm>
            <a:off x="3929058" y="4071942"/>
            <a:ext cx="214314" cy="2143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Блок-схема: узел 52"/>
          <p:cNvSpPr/>
          <p:nvPr/>
        </p:nvSpPr>
        <p:spPr>
          <a:xfrm>
            <a:off x="3500430" y="4286256"/>
            <a:ext cx="214314" cy="2143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1428728" y="642918"/>
            <a:ext cx="60176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Рисунок танца «В стиле Диско»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55" name="Блок-схема: узел 54"/>
          <p:cNvSpPr/>
          <p:nvPr/>
        </p:nvSpPr>
        <p:spPr>
          <a:xfrm>
            <a:off x="5364088" y="3789040"/>
            <a:ext cx="214314" cy="2143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Блок-схема: узел 55"/>
          <p:cNvSpPr/>
          <p:nvPr/>
        </p:nvSpPr>
        <p:spPr>
          <a:xfrm>
            <a:off x="4788024" y="3789040"/>
            <a:ext cx="214314" cy="2143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Блок-схема: узел 56"/>
          <p:cNvSpPr/>
          <p:nvPr/>
        </p:nvSpPr>
        <p:spPr>
          <a:xfrm>
            <a:off x="5940152" y="3789040"/>
            <a:ext cx="214314" cy="2143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Блок-схема: узел 57"/>
          <p:cNvSpPr/>
          <p:nvPr/>
        </p:nvSpPr>
        <p:spPr>
          <a:xfrm>
            <a:off x="5076056" y="3429000"/>
            <a:ext cx="214314" cy="2143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Блок-схема: узел 58"/>
          <p:cNvSpPr/>
          <p:nvPr/>
        </p:nvSpPr>
        <p:spPr>
          <a:xfrm>
            <a:off x="5652120" y="3429000"/>
            <a:ext cx="214314" cy="2143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Блок-схема: узел 59"/>
          <p:cNvSpPr/>
          <p:nvPr/>
        </p:nvSpPr>
        <p:spPr>
          <a:xfrm>
            <a:off x="5076056" y="4149080"/>
            <a:ext cx="214314" cy="2143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Блок-схема: узел 60"/>
          <p:cNvSpPr/>
          <p:nvPr/>
        </p:nvSpPr>
        <p:spPr>
          <a:xfrm>
            <a:off x="5652120" y="4149080"/>
            <a:ext cx="214314" cy="2143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2" name="Таблица 61"/>
          <p:cNvGraphicFramePr>
            <a:graphicFrameLocks noGrp="1"/>
          </p:cNvGraphicFramePr>
          <p:nvPr/>
        </p:nvGraphicFramePr>
        <p:xfrm>
          <a:off x="6444208" y="3140968"/>
          <a:ext cx="1928826" cy="1785950"/>
        </p:xfrm>
        <a:graphic>
          <a:graphicData uri="http://schemas.openxmlformats.org/drawingml/2006/table">
            <a:tbl>
              <a:tblPr/>
              <a:tblGrid>
                <a:gridCol w="1928826"/>
              </a:tblGrid>
              <a:tr h="17859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82" marR="52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7824" y="476672"/>
            <a:ext cx="2903936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Литература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268760"/>
            <a:ext cx="806489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«Сочинение танца. Страницы педагогического опыта» - Захаров Р.,  М., Искусство, 1989г.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«Методика хореографической работы в школе и внешкольных заведениях» – Л.А.Бондаренко,  </a:t>
            </a:r>
            <a:r>
              <a:rPr lang="ru-RU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К.:Муз</a:t>
            </a:r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Украина, 1985г.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«Хореографическая работа со школьниками» - </a:t>
            </a:r>
            <a:r>
              <a:rPr lang="ru-RU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В.П.Ивинг</a:t>
            </a:r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Е.В.Конорова</a:t>
            </a:r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В.Н.Светинская</a:t>
            </a:r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В.В.Окунева, - Москва, 1956г.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«Музыкальное развитие ребенка» - Ветлугина Н., М., 1968г.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«Ритм» – </a:t>
            </a:r>
            <a:r>
              <a:rPr lang="ru-RU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Далькроз</a:t>
            </a:r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Ж., М., 1992г.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«Основы сценического движения /Под ред.: И.Э.Коха – М., Просвещение, 1976г.</a:t>
            </a:r>
            <a:endParaRPr lang="ru-RU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42" y="714356"/>
            <a:ext cx="7143800" cy="1928826"/>
          </a:xfrm>
        </p:spPr>
        <p:txBody>
          <a:bodyPr/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Государственное бюджетное дошкольное образовательное учреждение</a:t>
            </a:r>
            <a:b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Центр развития ребенка – детский сад № 48</a:t>
            </a:r>
            <a:b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Красносельский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район</a:t>
            </a:r>
            <a:b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Санкт-Петербург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415242" cy="17526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Мастер класс подготовила: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Педагог дополнительного образования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Макарова Зинаида Владимировна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2000264"/>
          </a:xfrm>
        </p:spPr>
        <p:txBody>
          <a:bodyPr/>
          <a:lstStyle/>
          <a:p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Мастер класс</a:t>
            </a:r>
            <a:r>
              <a:rPr lang="ru-RU" sz="3600" b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3600" b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800" b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Мастер - класс </a:t>
            </a:r>
            <a:br>
              <a:rPr lang="ru-RU" sz="2800" b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800" b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«Композиция спортивного танца» </a:t>
            </a:r>
            <a:r>
              <a:rPr lang="ru-RU" sz="3600" b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3600" b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3600" dirty="0" smtClean="0"/>
          </a:p>
        </p:txBody>
      </p:sp>
      <p:pic>
        <p:nvPicPr>
          <p:cNvPr id="3" name="Рисунок 2" descr="280520133044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43174" y="2357430"/>
            <a:ext cx="4000528" cy="3500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1000132"/>
          </a:xfrm>
        </p:spPr>
        <p:txBody>
          <a:bodyPr/>
          <a:lstStyle/>
          <a:p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Практическая часть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571612"/>
            <a:ext cx="8001056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Танцевальная лексика через разучивание 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спортивных танцев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2643182"/>
            <a:ext cx="63121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b="1" spc="5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Танец «Раз ладошка, два ладошка»»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spc="5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Танец «Лягушачья гимнастика»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spc="5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Танец «Планета друзей»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spc="5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Танец «В стиле Диско»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Рисунок 6" descr="дет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4500570"/>
            <a:ext cx="185738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3042" y="642918"/>
            <a:ext cx="6286544" cy="1446550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500042"/>
            <a:ext cx="707236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Теоретическая часть</a:t>
            </a:r>
            <a:b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14480" y="2000240"/>
            <a:ext cx="62865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b="1" spc="5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Запись танца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spc="5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Рисунок танца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spc="5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Подбор музыкального материала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spc="5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Работа с музыкальным материалом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Рисунок 5" descr="K:\зина\DSCF851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3643314"/>
            <a:ext cx="3382472" cy="25620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357290" y="1357298"/>
            <a:ext cx="6500826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Постановка спортивного танца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051720" y="1484784"/>
          <a:ext cx="5112568" cy="466344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585666"/>
                <a:gridCol w="2526902"/>
              </a:tblGrid>
              <a:tr h="496055">
                <a:tc>
                  <a:txBody>
                    <a:bodyPr/>
                    <a:lstStyle/>
                    <a:p>
                      <a:r>
                        <a:rPr lang="ru-RU" sz="2800" b="0" dirty="0" smtClean="0"/>
                        <a:t>Вступление</a:t>
                      </a:r>
                      <a:endParaRPr lang="ru-RU" sz="2800" b="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0" dirty="0" smtClean="0"/>
                        <a:t>8,8,8,8</a:t>
                      </a:r>
                      <a:endParaRPr lang="ru-RU" sz="2800" b="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96055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Первый куплет</a:t>
                      </a:r>
                      <a:endParaRPr lang="ru-RU" sz="2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8,8,8,8</a:t>
                      </a:r>
                      <a:endParaRPr lang="ru-RU" sz="28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96055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Припев</a:t>
                      </a:r>
                      <a:endParaRPr lang="ru-RU" sz="2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8,8,8,8</a:t>
                      </a:r>
                      <a:endParaRPr lang="ru-RU" sz="28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9605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8 – без слов</a:t>
                      </a:r>
                      <a:endParaRPr lang="ru-RU" sz="28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96055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Второй куплет</a:t>
                      </a:r>
                      <a:endParaRPr lang="ru-RU" sz="2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8,8,8,8</a:t>
                      </a:r>
                      <a:endParaRPr lang="ru-RU" sz="28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96055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Припев</a:t>
                      </a:r>
                      <a:endParaRPr lang="ru-RU" sz="2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8,8,8,8</a:t>
                      </a:r>
                      <a:endParaRPr lang="ru-RU" sz="28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9605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4 – без слов</a:t>
                      </a:r>
                      <a:endParaRPr lang="ru-RU" sz="28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9605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8,8,8,8</a:t>
                      </a:r>
                      <a:endParaRPr lang="ru-RU" sz="28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9605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4 - концовка</a:t>
                      </a:r>
                      <a:endParaRPr lang="ru-RU" sz="28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619672" y="620688"/>
            <a:ext cx="62510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«Раз ладошка, два ладошка»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764704"/>
            <a:ext cx="53906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«Лягушачья гимнастика»</a:t>
            </a:r>
            <a:endParaRPr lang="ru-RU" sz="32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95736" y="1844826"/>
          <a:ext cx="5400601" cy="403245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731338"/>
                <a:gridCol w="2669263"/>
              </a:tblGrid>
              <a:tr h="672075">
                <a:tc>
                  <a:txBody>
                    <a:bodyPr/>
                    <a:lstStyle/>
                    <a:p>
                      <a:r>
                        <a:rPr lang="ru-RU" sz="2800" b="0" dirty="0" smtClean="0"/>
                        <a:t>Вступление</a:t>
                      </a:r>
                      <a:endParaRPr lang="ru-RU" sz="2800" b="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0" dirty="0" smtClean="0"/>
                        <a:t>8,8</a:t>
                      </a:r>
                      <a:endParaRPr lang="ru-RU" sz="2800" b="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72075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Первый куплет</a:t>
                      </a:r>
                      <a:endParaRPr lang="ru-RU" sz="2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8,8,8,8,8</a:t>
                      </a:r>
                      <a:endParaRPr lang="ru-RU" sz="28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72075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Припев</a:t>
                      </a:r>
                      <a:endParaRPr lang="ru-RU" sz="2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8,8,8,8</a:t>
                      </a:r>
                      <a:endParaRPr lang="ru-RU" sz="28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72075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Второй куплет</a:t>
                      </a:r>
                      <a:endParaRPr lang="ru-RU" sz="2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8,8,8,8,8</a:t>
                      </a:r>
                      <a:endParaRPr lang="ru-RU" sz="28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72075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Припев</a:t>
                      </a:r>
                      <a:endParaRPr lang="ru-RU" sz="2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8,8,8,8</a:t>
                      </a:r>
                      <a:endParaRPr lang="ru-RU" sz="28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72075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Третий куплет</a:t>
                      </a:r>
                      <a:endParaRPr lang="ru-RU" sz="2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8,8,8,8,8</a:t>
                      </a:r>
                      <a:endParaRPr lang="ru-RU" sz="28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476672"/>
            <a:ext cx="33450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Запись танца</a:t>
            </a:r>
            <a:endParaRPr lang="ru-RU" sz="3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483768" y="1412776"/>
          <a:ext cx="4104457" cy="46962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4176"/>
                <a:gridCol w="936104"/>
                <a:gridCol w="1584177"/>
              </a:tblGrid>
              <a:tr h="117407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174074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17407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17407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1628800"/>
            <a:ext cx="5354979" cy="45863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28860" y="50004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Название танца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57752" y="1000108"/>
            <a:ext cx="36433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Название музыкального материала</a:t>
            </a:r>
          </a:p>
          <a:p>
            <a:r>
              <a:rPr lang="ru-RU" sz="1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Авторы</a:t>
            </a:r>
            <a:endParaRPr lang="ru-RU" sz="1400" dirty="0"/>
          </a:p>
        </p:txBody>
      </p:sp>
      <p:sp>
        <p:nvSpPr>
          <p:cNvPr id="6" name="Стрелка вниз 5"/>
          <p:cNvSpPr/>
          <p:nvPr/>
        </p:nvSpPr>
        <p:spPr>
          <a:xfrm>
            <a:off x="2928926" y="2357430"/>
            <a:ext cx="142876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71538" y="1714488"/>
          <a:ext cx="3214710" cy="2894078"/>
        </p:xfrm>
        <a:graphic>
          <a:graphicData uri="http://schemas.openxmlformats.org/drawingml/2006/table">
            <a:tbl>
              <a:tblPr/>
              <a:tblGrid>
                <a:gridCol w="3214710"/>
              </a:tblGrid>
              <a:tr h="28940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82" marR="52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</a:tbl>
          </a:graphicData>
        </a:graphic>
      </p:graphicFrame>
      <p:sp>
        <p:nvSpPr>
          <p:cNvPr id="16406" name="AutoShape 22"/>
          <p:cNvSpPr>
            <a:spLocks noChangeArrowheads="1"/>
          </p:cNvSpPr>
          <p:nvPr/>
        </p:nvSpPr>
        <p:spPr bwMode="auto">
          <a:xfrm>
            <a:off x="1214414" y="2428868"/>
            <a:ext cx="357190" cy="357190"/>
          </a:xfrm>
          <a:prstGeom prst="flowChartConnector">
            <a:avLst/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-1089025" y="155575"/>
            <a:ext cx="161925" cy="171450"/>
          </a:xfrm>
          <a:prstGeom prst="flowChartConnector">
            <a:avLst/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6" name="AutoShape 2"/>
          <p:cNvSpPr>
            <a:spLocks noChangeArrowheads="1"/>
          </p:cNvSpPr>
          <p:nvPr/>
        </p:nvSpPr>
        <p:spPr bwMode="auto">
          <a:xfrm>
            <a:off x="-1574800" y="3175"/>
            <a:ext cx="161925" cy="171450"/>
          </a:xfrm>
          <a:prstGeom prst="flowChartConnector">
            <a:avLst/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-1155700" y="90488"/>
            <a:ext cx="323850" cy="90487"/>
          </a:xfrm>
          <a:prstGeom prst="curvedDownArrow">
            <a:avLst>
              <a:gd name="adj1" fmla="val 4242"/>
              <a:gd name="adj2" fmla="val 143159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" name="AutoShape 22"/>
          <p:cNvSpPr>
            <a:spLocks noChangeArrowheads="1"/>
          </p:cNvSpPr>
          <p:nvPr/>
        </p:nvSpPr>
        <p:spPr bwMode="auto">
          <a:xfrm>
            <a:off x="3857620" y="2428868"/>
            <a:ext cx="357190" cy="357190"/>
          </a:xfrm>
          <a:prstGeom prst="flowChartConnector">
            <a:avLst/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" name="AutoShape 22"/>
          <p:cNvSpPr>
            <a:spLocks noChangeArrowheads="1"/>
          </p:cNvSpPr>
          <p:nvPr/>
        </p:nvSpPr>
        <p:spPr bwMode="auto">
          <a:xfrm>
            <a:off x="2071670" y="2428868"/>
            <a:ext cx="357190" cy="357190"/>
          </a:xfrm>
          <a:prstGeom prst="flowChartConnector">
            <a:avLst/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2" name="AutoShape 22"/>
          <p:cNvSpPr>
            <a:spLocks noChangeArrowheads="1"/>
          </p:cNvSpPr>
          <p:nvPr/>
        </p:nvSpPr>
        <p:spPr bwMode="auto">
          <a:xfrm>
            <a:off x="3000364" y="2428868"/>
            <a:ext cx="357190" cy="357190"/>
          </a:xfrm>
          <a:prstGeom prst="flowChartConnector">
            <a:avLst/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" name="AutoShape 22"/>
          <p:cNvSpPr>
            <a:spLocks noChangeArrowheads="1"/>
          </p:cNvSpPr>
          <p:nvPr/>
        </p:nvSpPr>
        <p:spPr bwMode="auto">
          <a:xfrm>
            <a:off x="1643042" y="3000372"/>
            <a:ext cx="357190" cy="357190"/>
          </a:xfrm>
          <a:prstGeom prst="flowChartConnector">
            <a:avLst/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AutoShape 22"/>
          <p:cNvSpPr>
            <a:spLocks noChangeArrowheads="1"/>
          </p:cNvSpPr>
          <p:nvPr/>
        </p:nvSpPr>
        <p:spPr bwMode="auto">
          <a:xfrm>
            <a:off x="2571736" y="3000372"/>
            <a:ext cx="357190" cy="357190"/>
          </a:xfrm>
          <a:prstGeom prst="flowChartConnector">
            <a:avLst/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AutoShape 22"/>
          <p:cNvSpPr>
            <a:spLocks noChangeArrowheads="1"/>
          </p:cNvSpPr>
          <p:nvPr/>
        </p:nvSpPr>
        <p:spPr bwMode="auto">
          <a:xfrm>
            <a:off x="3428992" y="3000372"/>
            <a:ext cx="357190" cy="357190"/>
          </a:xfrm>
          <a:prstGeom prst="flowChartConnector">
            <a:avLst/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11560" y="548680"/>
            <a:ext cx="5341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sz="4800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Documents and Settings\Nadejda\Рабочий стол\зина\DSCF84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700808"/>
            <a:ext cx="3840427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фотоальбом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фотоальбом</Template>
  <TotalTime>632</TotalTime>
  <Words>269</Words>
  <Application>Microsoft Office PowerPoint</Application>
  <PresentationFormat>Экран (4:3)</PresentationFormat>
  <Paragraphs>79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фотоальбом</vt:lpstr>
      <vt:lpstr>Районный семинар  для инструкторов  по физической культуре </vt:lpstr>
      <vt:lpstr>Мастер класс Мастер - класс  «Композиция спортивного танца»  </vt:lpstr>
      <vt:lpstr> Практическая часть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Государственное бюджетное дошкольное образовательное учреждение Центр развития ребенка – детский сад № 48 Красносельский район Санкт-Петербург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 – практикум  для инструкторов  по физической культуре </dc:title>
  <dc:creator>Admin</dc:creator>
  <cp:lastModifiedBy>Nadejda</cp:lastModifiedBy>
  <cp:revision>62</cp:revision>
  <dcterms:created xsi:type="dcterms:W3CDTF">2013-12-01T12:45:08Z</dcterms:created>
  <dcterms:modified xsi:type="dcterms:W3CDTF">2013-12-06T08:34:00Z</dcterms:modified>
</cp:coreProperties>
</file>