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72" r:id="rId4"/>
    <p:sldId id="258" r:id="rId5"/>
    <p:sldId id="273" r:id="rId6"/>
    <p:sldId id="259" r:id="rId7"/>
    <p:sldId id="260" r:id="rId8"/>
    <p:sldId id="274" r:id="rId9"/>
    <p:sldId id="261" r:id="rId10"/>
    <p:sldId id="275" r:id="rId11"/>
    <p:sldId id="262" r:id="rId12"/>
    <p:sldId id="263" r:id="rId13"/>
    <p:sldId id="264" r:id="rId14"/>
    <p:sldId id="276" r:id="rId15"/>
    <p:sldId id="265" r:id="rId16"/>
    <p:sldId id="266" r:id="rId17"/>
    <p:sldId id="267" r:id="rId18"/>
    <p:sldId id="268" r:id="rId19"/>
    <p:sldId id="269" r:id="rId20"/>
    <p:sldId id="270" r:id="rId21"/>
    <p:sldId id="271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34559" autoAdjust="0"/>
    <p:restoredTop sz="86380" autoAdjust="0"/>
  </p:normalViewPr>
  <p:slideViewPr>
    <p:cSldViewPr>
      <p:cViewPr>
        <p:scale>
          <a:sx n="70" d="100"/>
          <a:sy n="70" d="100"/>
        </p:scale>
        <p:origin x="-2340" y="-9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2D2F07-D177-4A4F-BC8E-8F8B061C7E83}" type="datetimeFigureOut">
              <a:rPr lang="ru-RU" smtClean="0"/>
              <a:pPr/>
              <a:t>18.12.2015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FF61EA-3154-4382-A2C7-0093C71A830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F61EA-3154-4382-A2C7-0093C71A8305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F61EA-3154-4382-A2C7-0093C71A8305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2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2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2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2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2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2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2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2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2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2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2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wheel spokes="2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F:\&#1044;&#1048;&#1057;&#1050;%201%20&#1087;&#1089;&#1080;-&#1044;&#1054;&#1059;\1.&#1052;&#1077;&#1090;&#1086;&#1076;&#1080;&#1095;&#1077;&#1089;&#1082;&#1080;&#1077;%20&#1088;&#1077;&#1082;&#1086;&#1084;&#1077;&#1085;&#1076;&#1072;&#1094;&#1080;&#1080;\&#1050;&#1072;&#1082;%20&#1089;&#1076;&#1077;&#1083;&#1072;&#1090;&#1100;%20&#1101;&#1092;&#1092;&#1077;&#1082;&#1090;&#1080;&#1074;&#1085;&#1091;&#1102;%20&#1087;&#1088;&#1077;&#1079;&#1077;&#1085;&#1090;&#1072;&#1094;&#1080;&#1102;_&#1087;&#1088;&#1077;&#1079;&#1077;&#1085;&#1090;&#1072;&#1094;&#1080;&#1103;\&#1084;&#1091;&#1079;&#1099;&#1082;&#1072;\Love%20Is%20Blue1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\Desktop\5465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64152" cy="6858000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857224" y="1474428"/>
            <a:ext cx="6429420" cy="3507343"/>
          </a:xfrm>
          <a:prstGeom prst="round2DiagRect">
            <a:avLst/>
          </a:prstGeom>
          <a:ln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</a:t>
            </a:r>
            <a:r>
              <a:rPr kumimoji="0" lang="ru-RU" sz="4000" b="1" i="0" u="none" strike="noStrike" normalizeH="0" baseline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казкотерапия</a:t>
            </a:r>
            <a:r>
              <a:rPr kumimoji="0" lang="ru-RU" sz="40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как технология </a:t>
            </a:r>
            <a:r>
              <a:rPr kumimoji="0" lang="ru-RU" sz="4000" b="1" i="0" u="none" strike="noStrike" normalizeH="0" baseline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арт-терапии</a:t>
            </a:r>
            <a:endParaRPr kumimoji="0" lang="ru-RU" sz="40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</a:t>
            </a:r>
            <a:r>
              <a:rPr kumimoji="0" lang="ru-RU" sz="4000" b="1" i="0" u="none" strike="noStrike" normalizeH="0" baseline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психокоррекционной</a:t>
            </a:r>
            <a:r>
              <a:rPr kumimoji="0" lang="ru-RU" sz="40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работе с детьми дошкольного возраста</a:t>
            </a:r>
            <a:r>
              <a:rPr kumimoji="0" lang="ru-RU" sz="40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7" name="Love Is Blue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\Desktop\5465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0152" y="0"/>
            <a:ext cx="9164152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14282" y="285728"/>
            <a:ext cx="735811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Оказывается, все испытания, выпавшие на долю главных героев, были нужны для того, чтобы сделать их более сильными и мудрыми. С другой стороны ребенок видит, что герой, совершивший плохой поступок, обязательно получит по заслугам. А герой, который проходит через все испытания, проявляя свои лучшие качества, обязательно вознаграждается. В этом заключается закон жизни: как ты относишься к миру, так и он к тебе.</a:t>
            </a:r>
          </a:p>
          <a:p>
            <a:pPr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\Desktop\5465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0152" y="0"/>
            <a:ext cx="9164152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14282" y="285728"/>
            <a:ext cx="735811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Волшебным сказкам свойственны наличие тайны и волшебства. Волшебная сказка как живой организм – в ней все дышит, в любой момент любой предмет – даже камень – может ожить и заговорить. Эта особенность сказки очень важна для развития психики.</a:t>
            </a:r>
          </a:p>
        </p:txBody>
      </p:sp>
      <p:pic>
        <p:nvPicPr>
          <p:cNvPr id="3074" name="Picture 2" descr="C:\Users\1\Desktop\Сказкотерапия\img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2893190"/>
            <a:ext cx="5286412" cy="39648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\Desktop\5465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0152" y="0"/>
            <a:ext cx="9164152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14282" y="285728"/>
            <a:ext cx="735811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Сказка должна быть особой, живой: не только уводить в воображаемый мир, но и помогать человеку, по-новому взглянуть на ситуацию – с мудрой, сказочной точки зрения, и попытаться измениться, стать взрослее.</a:t>
            </a:r>
          </a:p>
        </p:txBody>
      </p:sp>
      <p:pic>
        <p:nvPicPr>
          <p:cNvPr id="4098" name="Picture 2" descr="C:\Users\1\Desktop\Сказкотерапия\1343781476_sestrica-alenushka-i-bratec-ivanush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2346127"/>
            <a:ext cx="3429024" cy="45118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\Desktop\5465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0152" y="0"/>
            <a:ext cx="9164152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14282" y="285728"/>
            <a:ext cx="735811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/>
            <a:r>
              <a:rPr lang="ru-RU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У каждой группы сказок есть своя возрастная детская аудитория. Детям 3 – 5 лет наиболее понятны и близки сказки о животных и сказки о взаимодействии людей и животных. В этом возрасте дети часто идентифицируют себя с животными, легко перевоплощаются в них, копируя их манеру поведения.</a:t>
            </a:r>
          </a:p>
        </p:txBody>
      </p:sp>
      <p:pic>
        <p:nvPicPr>
          <p:cNvPr id="8" name="Picture 2" descr="C:\Users\1\Desktop\Сказкотерапия\FwuI_A7b1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2971040"/>
            <a:ext cx="5072098" cy="35773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\Desktop\5465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0152" y="0"/>
            <a:ext cx="9164152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14282" y="285728"/>
            <a:ext cx="735811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/>
            <a:r>
              <a:rPr lang="ru-RU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Начиная с 5 лет, ребенок идентифицирует себя преимущественно с человеческими персонажами: Принцами, Царевнами, Солдатами. Чем старше становится ребенок, тем с большим удовольствием он читает истории и сказки о людях, потому что в этих историях содержится рассказ о том, как человек познает мир.</a:t>
            </a:r>
          </a:p>
          <a:p>
            <a:pPr indent="450000" algn="just"/>
            <a:r>
              <a:rPr lang="ru-RU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Примерно с 5 – 6 лет дети предпочитают волшебные сказки.   </a:t>
            </a:r>
          </a:p>
        </p:txBody>
      </p:sp>
      <p:pic>
        <p:nvPicPr>
          <p:cNvPr id="5122" name="Picture 2" descr="C:\Users\1\Desktop\Сказкотерапия\dwVM6MUkaH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3643314"/>
            <a:ext cx="4485611" cy="3028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\Desktop\5465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0152" y="0"/>
            <a:ext cx="9164152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14282" y="285728"/>
            <a:ext cx="735811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/>
            <a:r>
              <a:rPr lang="ru-RU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Сказка</a:t>
            </a:r>
            <a:r>
              <a:rPr lang="ru-RU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богатый терапевтический материал, который может быть использован в нескольких аспектах. </a:t>
            </a:r>
          </a:p>
          <a:p>
            <a:pPr indent="450000" algn="just"/>
            <a:r>
              <a:rPr lang="ru-RU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Использование сказки как метафоры. </a:t>
            </a:r>
          </a:p>
          <a:p>
            <a:pPr indent="450000" algn="just"/>
            <a:r>
              <a:rPr lang="ru-RU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Текст и образы сказок вызывают свободные ассоциации, касающиеся личной жизни ребенка. Затем эти метафоры и ассоциации могут быть обсуждены.</a:t>
            </a:r>
          </a:p>
          <a:p>
            <a:pPr indent="450000" algn="just"/>
            <a:r>
              <a:rPr lang="ru-RU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Рисование по мотивам сказки. </a:t>
            </a:r>
          </a:p>
          <a:p>
            <a:pPr indent="450000" algn="just"/>
            <a:r>
              <a:rPr lang="ru-RU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Свободные ассоциации проявляются в рисунке, и дальше возможен анализ полученного графического материала.</a:t>
            </a:r>
          </a:p>
          <a:p>
            <a:pPr indent="450000" algn="just"/>
            <a:r>
              <a:rPr lang="ru-RU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Обсуждение поведения и мотивов действий персонажа</a:t>
            </a:r>
            <a:r>
              <a:rPr lang="ru-RU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служит поводом к обсуждению ценностей поведения человека, выявляет систему оценок человека в категориях «хорошо - плохо».</a:t>
            </a: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\Desktop\5465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0152" y="0"/>
            <a:ext cx="9164152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14282" y="1571612"/>
            <a:ext cx="735811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/>
            <a:r>
              <a:rPr lang="ru-RU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Проигрывание эпизодов сказки</a:t>
            </a:r>
            <a:r>
              <a:rPr lang="ru-RU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дает возможность ребенку почувствовать некоторые эмоционально значимые ситуации и проиграть эмоции.</a:t>
            </a:r>
          </a:p>
          <a:p>
            <a:pPr indent="450000" algn="just"/>
            <a:r>
              <a:rPr lang="ru-RU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5. Использование сказки как притчи - нравоучения. </a:t>
            </a:r>
            <a:r>
              <a:rPr lang="ru-RU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Подсказка с помощью метафоры варианта разрешения ситуации.</a:t>
            </a:r>
          </a:p>
          <a:p>
            <a:pPr indent="450000" algn="just"/>
            <a:r>
              <a:rPr lang="ru-RU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6. Творческая работа по мотивам сказки </a:t>
            </a:r>
            <a:r>
              <a:rPr lang="ru-RU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предполагает дописывание, переписывание, работу со сказкой.  </a:t>
            </a: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\Desktop\5465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0152" y="0"/>
            <a:ext cx="9164152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14282" y="1214422"/>
            <a:ext cx="735811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приемы работы со сказкой :</a:t>
            </a:r>
          </a:p>
          <a:p>
            <a:pPr indent="450000" algn="just"/>
            <a:endParaRPr lang="ru-RU" sz="2800" dirty="0" smtClean="0">
              <a:solidFill>
                <a:schemeClr val="accent6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000" algn="just">
              <a:buAutoNum type="arabicPeriod"/>
            </a:pPr>
            <a:r>
              <a:rPr lang="ru-RU" sz="28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Анализ сказок. </a:t>
            </a:r>
          </a:p>
          <a:p>
            <a:pPr indent="450000" algn="just">
              <a:buAutoNum type="arabicPeriod"/>
            </a:pPr>
            <a:r>
              <a:rPr lang="ru-RU" sz="28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Рассказывание сказок. </a:t>
            </a:r>
          </a:p>
          <a:p>
            <a:pPr indent="450000" algn="just">
              <a:buAutoNum type="arabicPeriod"/>
            </a:pPr>
            <a:r>
              <a:rPr lang="ru-RU" sz="28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Переписывание сказок. </a:t>
            </a:r>
          </a:p>
          <a:p>
            <a:pPr indent="450000" algn="just">
              <a:buAutoNum type="arabicPeriod"/>
            </a:pPr>
            <a:r>
              <a:rPr lang="ru-RU" sz="28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Постановка сказок с помощью кукол. </a:t>
            </a:r>
          </a:p>
          <a:p>
            <a:pPr indent="450000" algn="just">
              <a:buAutoNum type="arabicPeriod"/>
            </a:pPr>
            <a:r>
              <a:rPr lang="ru-RU" sz="28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Сочинение сказок. </a:t>
            </a: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\Desktop\5465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0152" y="0"/>
            <a:ext cx="9164152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14282" y="285728"/>
            <a:ext cx="735811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/>
            <a:r>
              <a:rPr lang="ru-RU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Сказки возвращают ребенка в состояние целостного восприятия мира. Дают возможность мечтать, активизируют творческий потенциал, передают знания о мире, о человеческих взаимоотношениях.</a:t>
            </a:r>
          </a:p>
        </p:txBody>
      </p:sp>
      <p:pic>
        <p:nvPicPr>
          <p:cNvPr id="6146" name="Picture 2" descr="C:\Users\1\Desktop\Сказкотерапия\Skazki_A._S._Pushki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2357430"/>
            <a:ext cx="5119700" cy="38690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\Desktop\5465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0152" y="0"/>
            <a:ext cx="9164152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14282" y="285728"/>
            <a:ext cx="735811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/>
            <a:r>
              <a:rPr lang="ru-RU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Педагогическая коррекция на основе работы со сказками позволяет ребенку на эмоциональном уровне осознать, что такое «хорошо» и что такое «плохо», примерить на себя роли обидчика и обиженного, сильного и слабого, заботливого и равнодушного, а также позволяет ребенку иными глазами взглянуть на окружающий мир и близких людей. </a:t>
            </a:r>
          </a:p>
        </p:txBody>
      </p:sp>
      <p:pic>
        <p:nvPicPr>
          <p:cNvPr id="7170" name="Picture 2" descr="C:\Users\1\Desktop\Сказкотерапия\95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2928934"/>
            <a:ext cx="4857784" cy="3643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\Desktop\5465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0152" y="0"/>
            <a:ext cx="9164152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428596" y="214291"/>
            <a:ext cx="6929486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Сказкотерапия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метод, использующий сказочную форму для интеграции личности, развития творческих способностей, расширения сознания, совершенствования взаимодействия с окружающим миром.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20000"/>
                  <a:lumOff val="8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Солнышко\Desktop\Сказкотерапия\1f99ba01e59c1250b541acbe9a20d1c8_w960_h20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2428868"/>
            <a:ext cx="5165766" cy="42112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\Desktop\5465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0152" y="0"/>
            <a:ext cx="9164152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14282" y="642918"/>
            <a:ext cx="735811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/>
            <a:r>
              <a:rPr lang="ru-RU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Литература:</a:t>
            </a:r>
          </a:p>
          <a:p>
            <a:pPr indent="450000" algn="just">
              <a:buFont typeface="+mj-lt"/>
              <a:buAutoNum type="arabicPeriod"/>
            </a:pPr>
            <a:r>
              <a:rPr lang="ru-RU" sz="24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Кисилева</a:t>
            </a:r>
            <a:r>
              <a:rPr lang="ru-RU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М.В. </a:t>
            </a:r>
            <a:r>
              <a:rPr lang="ru-RU" sz="24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Арт-терапия</a:t>
            </a:r>
            <a:r>
              <a:rPr lang="ru-RU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работе с детьми: Руководство для детских психологов, педагогов, врачей и специалистов, работающих с детьми. – СПб.: Речь, 2007. – 160 с., </a:t>
            </a:r>
            <a:r>
              <a:rPr lang="ru-RU" sz="24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илл</a:t>
            </a:r>
            <a:r>
              <a:rPr lang="ru-RU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450000" algn="just">
              <a:buFont typeface="+mj-lt"/>
              <a:buAutoNum type="arabicPeriod"/>
            </a:pPr>
            <a:r>
              <a:rPr lang="ru-RU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Круглова Е.А. Восприятие сказки // Воспитатель ДОУ. 2008. № 4.</a:t>
            </a:r>
          </a:p>
          <a:p>
            <a:pPr indent="450000" algn="just">
              <a:buFont typeface="+mj-lt"/>
              <a:buAutoNum type="arabicPeriod"/>
            </a:pPr>
            <a:r>
              <a:rPr lang="ru-RU" sz="24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Микляева</a:t>
            </a:r>
            <a:r>
              <a:rPr lang="ru-RU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Н.В., Толстикова С.Н., </a:t>
            </a:r>
            <a:r>
              <a:rPr lang="ru-RU" sz="24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Целикина</a:t>
            </a:r>
            <a:r>
              <a:rPr lang="ru-RU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Н.П. </a:t>
            </a:r>
            <a:r>
              <a:rPr lang="ru-RU" sz="24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Сказкотерапия</a:t>
            </a:r>
            <a:r>
              <a:rPr lang="ru-RU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ВДОУ и семье. – М.: ТЦ Сфера, 2010. – 128 с. – (Библиотека Воспитателя) (6).</a:t>
            </a:r>
          </a:p>
          <a:p>
            <a:pPr indent="450000" algn="just"/>
            <a:endParaRPr lang="ru-RU" sz="2400" dirty="0" smtClean="0">
              <a:solidFill>
                <a:schemeClr val="accent6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000" algn="just"/>
            <a:endParaRPr lang="ru-RU" sz="2400" dirty="0" smtClean="0">
              <a:solidFill>
                <a:schemeClr val="accent6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\Desktop\5465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0152" y="0"/>
            <a:ext cx="9164152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285852" y="1285860"/>
            <a:ext cx="50006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ctr"/>
            <a:r>
              <a:rPr lang="ru-RU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  <a:p>
            <a:pPr indent="450000" algn="ctr"/>
            <a:endParaRPr lang="ru-RU" sz="2400" b="1" dirty="0" smtClean="0">
              <a:solidFill>
                <a:schemeClr val="accent6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000" algn="ctr"/>
            <a:r>
              <a:rPr lang="ru-RU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Подготовила презентацию:</a:t>
            </a:r>
          </a:p>
          <a:p>
            <a:pPr indent="450000" algn="ctr"/>
            <a:r>
              <a:rPr lang="ru-RU" sz="24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Сочкалова</a:t>
            </a:r>
            <a:r>
              <a:rPr lang="ru-RU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Н. А., педагог-психолог МБДОУ «Детский сад «Солнышко» г. Бирюча» Красногвардейского района Белгородской области</a:t>
            </a:r>
          </a:p>
          <a:p>
            <a:pPr indent="450000" algn="ctr"/>
            <a:endParaRPr lang="ru-RU" sz="2400" dirty="0" smtClean="0">
              <a:solidFill>
                <a:schemeClr val="accent6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\Desktop\5465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4152" cy="6858000"/>
          </a:xfrm>
          <a:prstGeom prst="rect">
            <a:avLst/>
          </a:prstGeom>
          <a:noFill/>
        </p:spPr>
      </p:pic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428596" y="571479"/>
            <a:ext cx="6929486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Сказкотерапия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лечение сказками, при котором происходит совместное с ребенком открытие тех знаний, которые живут в душе и являются в данный момент психотерапевтическими. Это процесс поиска смысла, расшифровки знаний о мире и системе взаимоотношений в нем. В сказках можно найти истоки проблем и образные способы их решения.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20000"/>
                  <a:lumOff val="8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 descr="C:\Users\1\Desktop\Сказкотерапия\снігова королева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3643314"/>
            <a:ext cx="4723071" cy="32146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\Desktop\5465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64152" cy="6858000"/>
          </a:xfrm>
          <a:prstGeom prst="rect">
            <a:avLst/>
          </a:prstGeom>
          <a:noFill/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500034" y="500042"/>
            <a:ext cx="671517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основе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сказкотерапии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лежит идея о том, что каждая сказочная ситуация несет в себе скрытый смысл решения сложных ситуаций.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20000"/>
                  <a:lumOff val="8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1\Desktop\Сказкотерапия\Dva_kozlika_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14546" y="2000240"/>
            <a:ext cx="3429024" cy="46363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\Desktop\5465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64152" cy="6858000"/>
          </a:xfrm>
          <a:prstGeom prst="rect">
            <a:avLst/>
          </a:prstGeom>
          <a:noFill/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500034" y="500042"/>
            <a:ext cx="6715172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Привлекательность сказок для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психокоррекции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развития личности ребенка заключается в образности и метафоричности языка; психологической защищенности; наличии тайны и волшебства; отсутствии в сказках дидактики, нравоучений, четких персонификаций.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20000"/>
                  <a:lumOff val="8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C:\Users\Солнышко\Desktop\Сказкотерапия\fairy_boo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7356" y="3772878"/>
            <a:ext cx="5024120" cy="30851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\Desktop\5465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0152" y="0"/>
            <a:ext cx="9164152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28596" y="428605"/>
            <a:ext cx="71438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Главный герой в сказке – собирательный образ. Имена главных героев повторяются из сказки в сказку: Иванушка, </a:t>
            </a:r>
            <a:r>
              <a:rPr lang="ru-RU" sz="28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Аленушка</a:t>
            </a:r>
            <a:r>
              <a:rPr lang="ru-RU" sz="28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Марья. Отсутствие жесткой персонификации помогает ребенку идентифицировать себя с главным героем. На примере судеб сказочных героев ребенок может проследить последствия того или иного жизненного выбора человека.</a:t>
            </a:r>
          </a:p>
        </p:txBody>
      </p:sp>
      <p:pic>
        <p:nvPicPr>
          <p:cNvPr id="2050" name="Picture 2" descr="C:\Users\Солнышко\Desktop\Сказкотерапия\226_b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3977680"/>
            <a:ext cx="2880320" cy="28803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\Desktop\5465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0152" y="0"/>
            <a:ext cx="9164152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14282" y="285728"/>
            <a:ext cx="735811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Каждая сказочная ситуация имеет множество граней и смыслов. Ребенок, читая или слушая сказку, бессознательно выносит для себя смысл, наиболее актуальный для него в данный момент. Благодаря многогранности смыслов одна и та же сказка может помочь ребенку в разные периоды жизни решать актуальные для него проблемы. </a:t>
            </a: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\Desktop\5465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0152" y="0"/>
            <a:ext cx="9164152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14282" y="285728"/>
            <a:ext cx="735811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Наблюдая за судьбами главных героев, проживая сказочные ситуации, воспринимая язык сказочных образов, ребенок во многом формирует для себя картину мира и, в зависимости от этого, будет воспринимать различные ситуации и действовать различным образом.</a:t>
            </a:r>
          </a:p>
        </p:txBody>
      </p:sp>
      <p:pic>
        <p:nvPicPr>
          <p:cNvPr id="1027" name="Picture 3" descr="C:\Users\Солнышко\Desktop\Сказкотерапия\thumbelina_2_1400_1000_5_1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3242068"/>
            <a:ext cx="4752528" cy="33940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\Desktop\5465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0152" y="0"/>
            <a:ext cx="9164152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14282" y="285728"/>
            <a:ext cx="735811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Признак  настоящей сказки – хороший конец. Это дает ребенку чувство психологической защищенности. Что бы ни происходило в сказке, все заканчивается хорошо. </a:t>
            </a:r>
          </a:p>
          <a:p>
            <a:pPr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C:\Users\Солнышко\Desktop\Сказкотерапия\305117-f6bd2-65372852-m750x740-ub1bd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2619452"/>
            <a:ext cx="5596674" cy="42385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940</Words>
  <Application>Microsoft Office PowerPoint</Application>
  <PresentationFormat>Экран (4:3)</PresentationFormat>
  <Paragraphs>45</Paragraphs>
  <Slides>21</Slides>
  <Notes>2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Солнышко</cp:lastModifiedBy>
  <cp:revision>79</cp:revision>
  <dcterms:created xsi:type="dcterms:W3CDTF">2015-12-10T06:52:59Z</dcterms:created>
  <dcterms:modified xsi:type="dcterms:W3CDTF">2015-12-18T11:06:54Z</dcterms:modified>
</cp:coreProperties>
</file>