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17"/>
  </p:handoutMasterIdLst>
  <p:sldIdLst>
    <p:sldId id="271" r:id="rId2"/>
    <p:sldId id="269" r:id="rId3"/>
    <p:sldId id="259" r:id="rId4"/>
    <p:sldId id="265" r:id="rId5"/>
    <p:sldId id="267" r:id="rId6"/>
    <p:sldId id="257" r:id="rId7"/>
    <p:sldId id="261" r:id="rId8"/>
    <p:sldId id="263" r:id="rId9"/>
    <p:sldId id="273" r:id="rId10"/>
    <p:sldId id="294" r:id="rId11"/>
    <p:sldId id="276" r:id="rId12"/>
    <p:sldId id="258" r:id="rId13"/>
    <p:sldId id="266" r:id="rId14"/>
    <p:sldId id="260" r:id="rId15"/>
    <p:sldId id="262" r:id="rId16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9A3B-ECCC-4676-9F01-D04EF7BBEE78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29A7-52C0-407F-BF86-311164A08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7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3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5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1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6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3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6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1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9050"/>
            <a:ext cx="9131300" cy="68389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85728"/>
            <a:ext cx="63579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Родительское собрание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 подготовительной к школе группе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Повестка дня: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3143248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1.Выступление педагогов из школы.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3929066"/>
            <a:ext cx="73581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2.Знакомство с целевыми ориентирами ФГОС и развивающей средой (старший дошкольный возраст).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5500702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3.О разном.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:\фото д.с\ПОДГОТОВКА ЛЕТО 2014\фото\SAM_6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992" y="188640"/>
            <a:ext cx="1632181" cy="1224136"/>
          </a:xfrm>
          <a:prstGeom prst="rect">
            <a:avLst/>
          </a:prstGeom>
          <a:noFill/>
        </p:spPr>
      </p:pic>
      <p:pic>
        <p:nvPicPr>
          <p:cNvPr id="3" name="Picture 2" descr="L:\DCIM\100PHOTO\SAM_21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1656184" cy="1242138"/>
          </a:xfrm>
          <a:prstGeom prst="rect">
            <a:avLst/>
          </a:prstGeom>
          <a:noFill/>
        </p:spPr>
      </p:pic>
      <p:pic>
        <p:nvPicPr>
          <p:cNvPr id="4" name="Picture 2" descr="M:\фото д.с\ПОДГОТОВКА ЛЕТО 2014\фото\SAM_61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460" y="174398"/>
            <a:ext cx="1632181" cy="1224136"/>
          </a:xfrm>
          <a:prstGeom prst="rect">
            <a:avLst/>
          </a:prstGeom>
          <a:noFill/>
        </p:spPr>
      </p:pic>
      <p:pic>
        <p:nvPicPr>
          <p:cNvPr id="8" name="Picture 2" descr="H:\DCIM\100PHOTO\SAM_23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604" y="242096"/>
            <a:ext cx="1451653" cy="1088740"/>
          </a:xfrm>
          <a:prstGeom prst="rect">
            <a:avLst/>
          </a:prstGeom>
          <a:noFill/>
        </p:spPr>
      </p:pic>
      <p:pic>
        <p:nvPicPr>
          <p:cNvPr id="9" name="Picture 2" descr="L:\DCIM\100PHOTO\SAM_23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720" y="3212976"/>
            <a:ext cx="1499659" cy="1124744"/>
          </a:xfrm>
          <a:prstGeom prst="rect">
            <a:avLst/>
          </a:prstGeom>
          <a:noFill/>
        </p:spPr>
      </p:pic>
      <p:pic>
        <p:nvPicPr>
          <p:cNvPr id="10" name="Picture 2" descr="L:\DCIM\100PHOTO\SAM_237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47" y="1628800"/>
            <a:ext cx="1289381" cy="967036"/>
          </a:xfrm>
          <a:prstGeom prst="rect">
            <a:avLst/>
          </a:prstGeom>
          <a:noFill/>
        </p:spPr>
      </p:pic>
      <p:pic>
        <p:nvPicPr>
          <p:cNvPr id="11" name="Picture 2" descr="I:\DCIM\100NIKON\DSCN236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667" y="1694728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J:\ПОДГОТОВКА ЛЕТО 2014\Лина\SAM_553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09" y="3118552"/>
            <a:ext cx="1618219" cy="1213664"/>
          </a:xfrm>
          <a:prstGeom prst="rect">
            <a:avLst/>
          </a:prstGeom>
          <a:noFill/>
        </p:spPr>
      </p:pic>
      <p:pic>
        <p:nvPicPr>
          <p:cNvPr id="14" name="Picture 2" descr="H:\фото д.с\осень подготовка\п\DSCN015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550" y="3043297"/>
            <a:ext cx="1725897" cy="12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J:\ПОДГОТОВКА ЛЕТО 2014\фото\лето\SAM_6229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09" y="4941168"/>
            <a:ext cx="1499659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M:\фото д.с\осень подготовка\п\DSCN0144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878" y="4950814"/>
            <a:ext cx="1499659" cy="1124744"/>
          </a:xfrm>
          <a:prstGeom prst="rect">
            <a:avLst/>
          </a:prstGeom>
          <a:noFill/>
        </p:spPr>
      </p:pic>
      <p:pic>
        <p:nvPicPr>
          <p:cNvPr id="17" name="Picture 2" descr="J:\ПОДГОТОВКА ЛЕТО 2014\Лина\SAM_5550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460" y="1628800"/>
            <a:ext cx="1482924" cy="1112193"/>
          </a:xfrm>
          <a:prstGeom prst="rect">
            <a:avLst/>
          </a:prstGeom>
          <a:noFill/>
        </p:spPr>
      </p:pic>
      <p:pic>
        <p:nvPicPr>
          <p:cNvPr id="18" name="Picture 2" descr="M:\фото д.с\ПОДГОТОВКА ЛЕТО 2014\фото\SAM_615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1604" y="1516667"/>
            <a:ext cx="1588403" cy="1191302"/>
          </a:xfrm>
          <a:prstGeom prst="rect">
            <a:avLst/>
          </a:prstGeom>
          <a:noFill/>
        </p:spPr>
      </p:pic>
      <p:pic>
        <p:nvPicPr>
          <p:cNvPr id="19" name="Picture 3" descr="L:\DCIM\100PHOTO\SAM_2360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817" y="3149053"/>
            <a:ext cx="1693992" cy="127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L:\DCIM\100PHOTO\SAM_2339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720" y="4873375"/>
            <a:ext cx="1680439" cy="126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M:\фото д.с\ПОДГОТОВКА ЛЕТО 2014\фото\SAM_616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4397" y="4877499"/>
            <a:ext cx="1597412" cy="119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9050"/>
            <a:ext cx="9131300" cy="68389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ебенок проявляет любознательность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задает вопросы взрослым и сверстникам, интересуется причинно–следственными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38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портрет выпускника ДОУ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571744"/>
            <a:ext cx="2513178" cy="255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3357554" y="857232"/>
            <a:ext cx="2426568" cy="571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Настойчивый </a:t>
            </a:r>
          </a:p>
        </p:txBody>
      </p:sp>
      <p:sp>
        <p:nvSpPr>
          <p:cNvPr id="8" name="Овал 7"/>
          <p:cNvSpPr/>
          <p:nvPr/>
        </p:nvSpPr>
        <p:spPr>
          <a:xfrm>
            <a:off x="545495" y="771327"/>
            <a:ext cx="2454914" cy="52216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Аккуратный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42105" y="1492250"/>
            <a:ext cx="2491632" cy="531566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Дружелюбный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42105" y="2293938"/>
            <a:ext cx="2674740" cy="357803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Внимательный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8464" y="2792780"/>
            <a:ext cx="1940144" cy="40980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Здоровый 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5417" y="3303498"/>
            <a:ext cx="2621519" cy="572258"/>
          </a:xfrm>
          <a:prstGeom prst="ellipse">
            <a:avLst/>
          </a:prstGeom>
          <a:solidFill>
            <a:srgbClr val="FF99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Физически развитый </a:t>
            </a:r>
          </a:p>
        </p:txBody>
      </p:sp>
      <p:sp>
        <p:nvSpPr>
          <p:cNvPr id="13" name="Овал 12"/>
          <p:cNvSpPr/>
          <p:nvPr/>
        </p:nvSpPr>
        <p:spPr>
          <a:xfrm>
            <a:off x="89916" y="4030126"/>
            <a:ext cx="3366072" cy="511037"/>
          </a:xfrm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Коммуникативный </a:t>
            </a:r>
          </a:p>
        </p:txBody>
      </p:sp>
      <p:sp>
        <p:nvSpPr>
          <p:cNvPr id="15" name="Овал 14"/>
          <p:cNvSpPr/>
          <p:nvPr/>
        </p:nvSpPr>
        <p:spPr>
          <a:xfrm>
            <a:off x="0" y="4714884"/>
            <a:ext cx="3059832" cy="519400"/>
          </a:xfrm>
          <a:prstGeom prst="ellipse">
            <a:avLst/>
          </a:prstGeom>
          <a:solidFill>
            <a:srgbClr val="666699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Сообразительный </a:t>
            </a:r>
          </a:p>
        </p:txBody>
      </p:sp>
      <p:sp>
        <p:nvSpPr>
          <p:cNvPr id="16" name="Овал 15"/>
          <p:cNvSpPr/>
          <p:nvPr/>
        </p:nvSpPr>
        <p:spPr>
          <a:xfrm>
            <a:off x="73836" y="5340379"/>
            <a:ext cx="3071313" cy="56970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Любознательный </a:t>
            </a:r>
          </a:p>
        </p:txBody>
      </p:sp>
      <p:sp>
        <p:nvSpPr>
          <p:cNvPr id="17" name="Овал 16"/>
          <p:cNvSpPr/>
          <p:nvPr/>
        </p:nvSpPr>
        <p:spPr>
          <a:xfrm>
            <a:off x="968873" y="6000768"/>
            <a:ext cx="2888747" cy="569468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Креативный </a:t>
            </a:r>
          </a:p>
        </p:txBody>
      </p:sp>
      <p:sp>
        <p:nvSpPr>
          <p:cNvPr id="18" name="Овал 17"/>
          <p:cNvSpPr/>
          <p:nvPr/>
        </p:nvSpPr>
        <p:spPr>
          <a:xfrm>
            <a:off x="3549476" y="5429265"/>
            <a:ext cx="2594159" cy="571503"/>
          </a:xfrm>
          <a:prstGeom prst="ellipse">
            <a:avLst/>
          </a:prstGeom>
          <a:solidFill>
            <a:srgbClr val="0099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Книголюб </a:t>
            </a:r>
          </a:p>
        </p:txBody>
      </p:sp>
      <p:sp>
        <p:nvSpPr>
          <p:cNvPr id="19" name="Овал 18"/>
          <p:cNvSpPr/>
          <p:nvPr/>
        </p:nvSpPr>
        <p:spPr>
          <a:xfrm>
            <a:off x="5942483" y="6093296"/>
            <a:ext cx="2855982" cy="476913"/>
          </a:xfrm>
          <a:prstGeom prst="ellipse">
            <a:avLst/>
          </a:prstGeom>
          <a:solidFill>
            <a:srgbClr val="CC00CC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Осведомленный </a:t>
            </a:r>
          </a:p>
        </p:txBody>
      </p:sp>
      <p:sp>
        <p:nvSpPr>
          <p:cNvPr id="20" name="Овал 19"/>
          <p:cNvSpPr/>
          <p:nvPr/>
        </p:nvSpPr>
        <p:spPr>
          <a:xfrm>
            <a:off x="2870764" y="1571612"/>
            <a:ext cx="3589548" cy="642942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Социализированный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6357142" y="771328"/>
            <a:ext cx="2761094" cy="522166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Толерантный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891623" y="1508030"/>
            <a:ext cx="2140474" cy="500006"/>
          </a:xfrm>
          <a:prstGeom prst="ellipse">
            <a:avLst/>
          </a:prstGeom>
          <a:solidFill>
            <a:srgbClr val="FF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Волевой</a:t>
            </a:r>
          </a:p>
        </p:txBody>
      </p:sp>
      <p:sp>
        <p:nvSpPr>
          <p:cNvPr id="23" name="Овал 22"/>
          <p:cNvSpPr/>
          <p:nvPr/>
        </p:nvSpPr>
        <p:spPr>
          <a:xfrm>
            <a:off x="5883547" y="2251563"/>
            <a:ext cx="3148550" cy="340679"/>
          </a:xfrm>
          <a:prstGeom prst="ellipse">
            <a:avLst/>
          </a:prstGeom>
          <a:solidFill>
            <a:srgbClr val="B2B2B2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Самостоятельный </a:t>
            </a:r>
          </a:p>
        </p:txBody>
      </p:sp>
      <p:sp>
        <p:nvSpPr>
          <p:cNvPr id="24" name="Овал 23"/>
          <p:cNvSpPr/>
          <p:nvPr/>
        </p:nvSpPr>
        <p:spPr>
          <a:xfrm>
            <a:off x="6965347" y="2706912"/>
            <a:ext cx="1923701" cy="4956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Активный </a:t>
            </a:r>
          </a:p>
        </p:txBody>
      </p:sp>
      <p:sp>
        <p:nvSpPr>
          <p:cNvPr id="25" name="Овал 24"/>
          <p:cNvSpPr/>
          <p:nvPr/>
        </p:nvSpPr>
        <p:spPr>
          <a:xfrm>
            <a:off x="6529688" y="3408093"/>
            <a:ext cx="2600164" cy="458777"/>
          </a:xfrm>
          <a:prstGeom prst="ellipse">
            <a:avLst/>
          </a:prstGeom>
          <a:solidFill>
            <a:srgbClr val="FF66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Инициативный </a:t>
            </a:r>
          </a:p>
        </p:txBody>
      </p:sp>
      <p:sp>
        <p:nvSpPr>
          <p:cNvPr id="26" name="Овал 25"/>
          <p:cNvSpPr/>
          <p:nvPr/>
        </p:nvSpPr>
        <p:spPr>
          <a:xfrm>
            <a:off x="6262524" y="4094436"/>
            <a:ext cx="2885818" cy="468039"/>
          </a:xfrm>
          <a:prstGeom prst="ellipse">
            <a:avLst/>
          </a:prstGeom>
          <a:solidFill>
            <a:srgbClr val="808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Жизнерадостный </a:t>
            </a:r>
          </a:p>
        </p:txBody>
      </p:sp>
      <p:sp>
        <p:nvSpPr>
          <p:cNvPr id="27" name="Овал 26"/>
          <p:cNvSpPr/>
          <p:nvPr/>
        </p:nvSpPr>
        <p:spPr>
          <a:xfrm>
            <a:off x="6733382" y="4674145"/>
            <a:ext cx="2123133" cy="629549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Правдивый </a:t>
            </a:r>
          </a:p>
        </p:txBody>
      </p:sp>
      <p:sp>
        <p:nvSpPr>
          <p:cNvPr id="28" name="Овал 27"/>
          <p:cNvSpPr/>
          <p:nvPr/>
        </p:nvSpPr>
        <p:spPr>
          <a:xfrm>
            <a:off x="6737605" y="5310456"/>
            <a:ext cx="2267149" cy="629548"/>
          </a:xfrm>
          <a:prstGeom prst="ellipse">
            <a:avLst/>
          </a:prstGeom>
          <a:solidFill>
            <a:srgbClr val="339933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rPr>
              <a:t>Совестливый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9525"/>
            <a:ext cx="9131300" cy="6838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 ФГОС обеспечит подготовку детей к школе?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1442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-Разработчики стандарта красной нитью проводят утверждение о том, что </a:t>
            </a:r>
            <a:r>
              <a:rPr lang="ru-RU" sz="2400" dirty="0" smtClean="0">
                <a:solidFill>
                  <a:srgbClr val="C00000"/>
                </a:solidFill>
              </a:rPr>
              <a:t>«НЕ РЕБЁНОК ДОЛЖЕН БЫТЬ ГОТОВ К ШКОЛЕ, А ШКОЛА ДОЛЖНА БЫТЬ ГОТОВА К РЕБЁНКУ».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496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-Они указывают на то, что все родители должны знать о том, что для успешной адаптации к школьной жизни гораздо важнее, чем умение читать и писать, ребёнку нужны психологическая стабильность, высокая самооценка, вера в свои силы и социальные способности.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Все эти психологические характеристики лежат в основе высокой мотивации детей к обучению в школе.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9525"/>
            <a:ext cx="91313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Пути достижения данного социального портрета выпускника.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создание развивающей предметно-пространственной среды: насыщенной, трансформируемой, полифункциональной, вариативной, доступной и безопасной;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использование новых современных инновационных образовательных технологий;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оснащение педагогического процесса методической базой и профессиональными педагогическими кадрами.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9050"/>
            <a:ext cx="91313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0" y="61635"/>
            <a:ext cx="9382820" cy="683895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411760" y="734668"/>
            <a:ext cx="6517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тверждён приказом Министерства образования и науки Российской Федерации от 17 октября 2013года  №1155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Вступивший в силу с 01.01.2014г.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1520" y="2128766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ФГОС для дошкольного образовательного учреждения – это требования нового закона об образовании , в котором дошкольное образование признано уровнем общего образования.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 descr="Образовательный портал города Кирова"/>
          <p:cNvPicPr>
            <a:picLocks noChangeAspect="1" noChangeArrowheads="1"/>
          </p:cNvPicPr>
          <p:nvPr/>
        </p:nvPicPr>
        <p:blipFill>
          <a:blip r:embed="rId3" cstate="print"/>
          <a:srcRect r="6564"/>
          <a:stretch>
            <a:fillRect/>
          </a:stretch>
        </p:blipFill>
        <p:spPr bwMode="auto">
          <a:xfrm>
            <a:off x="251520" y="187817"/>
            <a:ext cx="1844092" cy="14817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5" y="3244334"/>
            <a:ext cx="2312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  ФГОС :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7584" y="3738090"/>
            <a:ext cx="67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244334"/>
            <a:ext cx="6624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государственных гарантий;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244334"/>
            <a:ext cx="585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105835"/>
            <a:ext cx="6030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государством равенства, возможностей для каждого ребёнка;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44334"/>
            <a:ext cx="6174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Сохранение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единства образовательного пространства.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9050"/>
            <a:ext cx="91313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500174"/>
            <a:ext cx="4000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и укрепление здоровья детей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 физического, так и психического).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ФГОС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571612"/>
            <a:ext cx="42148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Личностно-ориентированная модель взаимодействия с детьми </a:t>
            </a:r>
            <a:r>
              <a:rPr lang="ru-RU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(раскрытие их способностей).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786058"/>
            <a:ext cx="69294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условий для полноценного «проживания» детьми этого уни­кального периода</a:t>
            </a:r>
            <a:r>
              <a:rPr lang="ru-RU" sz="20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(развитие самоценных видов деятельности, творческого начала и воображения ребенка).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071941"/>
            <a:ext cx="5143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педагогов  на раз­витие способностей ребенка.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72074"/>
            <a:ext cx="535785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основ базиса личностной культуры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(ориентация на общечеловеческие ценности, способы активного взаимодействия с миром, проявление эмоционально - оценочного отношения к происходящему).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9525"/>
            <a:ext cx="91313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Будут ли учиться дошкольники как в школе?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71678"/>
            <a:ext cx="619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Ребёнок должен учиться через игры.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496"/>
            <a:ext cx="6858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игру, экспериментирование , общение дети знакомятся с окружающим миром.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этом главное не надвинуть на дошкольное образование формы школьной жизни.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im1-tub-ru.yandex.net/i?id=e8a067e291670748fb410c138795ba17-104-144&amp;n=2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572008"/>
            <a:ext cx="214314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9525"/>
            <a:ext cx="91313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5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Каково участие родителей? </a:t>
            </a:r>
            <a:r>
              <a:rPr lang="ru-RU" sz="2800" b="1" dirty="0" smtClean="0">
                <a:solidFill>
                  <a:srgbClr val="C00000"/>
                </a:solidFill>
              </a:rPr>
              <a:t>(взаимодействие)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Статья 44 «Закон об образовании в РФ» «родители обязаны обеспечить получение детьми общего образования».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35743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Родители должны участвовать в реализации программы, в создании условий для полноценного и своевременного развития ребёнка в дошкольном возрасте.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143380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9525"/>
            <a:ext cx="9131300" cy="6838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«Целевые ориентиры ФГОС дошкольного образования » </a:t>
            </a:r>
            <a:endParaRPr lang="ru-RU" sz="4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pic>
        <p:nvPicPr>
          <p:cNvPr id="11266" name="Picture 2" descr="Учимся читать - для детей скачат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40" y="2780928"/>
            <a:ext cx="3521235" cy="264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9050"/>
            <a:ext cx="91313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428605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/>
              </a:rPr>
              <a:t>Целевые ориентиры Дошкольного Образования</a:t>
            </a:r>
            <a:endParaRPr lang="ru-RU" sz="3600" b="1" dirty="0">
              <a:ln w="12700">
                <a:solidFill>
                  <a:srgbClr val="073E87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defRPr/>
            </a:pP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marL="342900" lvl="0" indent="-342900" algn="just">
              <a:defRPr/>
            </a:pP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Выступают основаниями преемственности дошкольного и начального общего образования. </a:t>
            </a:r>
            <a:r>
              <a:rPr lang="ru-RU" sz="2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соблюдении требований к условиям реализации Программы настоящие целевые ориентиры</a:t>
            </a:r>
            <a:r>
              <a:rPr lang="ru-RU" sz="2800" b="1" kern="0" dirty="0" smtClean="0"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  <a:endParaRPr lang="ru-RU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38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285860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 овладевает основными культурными способами деятельности, проявляет инициативность и самостоятельность в разных видах деятельности</a:t>
            </a:r>
            <a:r>
              <a:rPr lang="ru-RU" sz="2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396" y="2928934"/>
            <a:ext cx="71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defRPr/>
            </a:pPr>
            <a:r>
              <a:rPr lang="ru-RU" sz="2000" b="1" u="sng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429132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Целевые ориентиры на этапе завершения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дошкольного образования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928934"/>
            <a:ext cx="664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MP.Макс-ПК.008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53651"/>
            <a:ext cx="9131300" cy="6838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49175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обладает развитым воображение</a:t>
            </a:r>
            <a:r>
              <a:rPr lang="ru-RU" sz="2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реализуется в разных видах деятельности. Умеет подчиняться разным правилам и социальным нормам, различать условную и реальную ситуации, в том числе игровую и учебную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defRPr/>
            </a:pPr>
            <a:r>
              <a:rPr lang="ru-RU" sz="2000" b="1" u="sng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достаточно хорошо владеет устной речью, </a:t>
            </a:r>
          </a:p>
          <a:p>
            <a:pPr marL="285750" indent="-285750" algn="just">
              <a:defRPr/>
            </a:pPr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может выражать свои мысли , желания и чувства, может использовать речь для построения речевого высказывания в ситуации общения, может выделять звуки в словах, у ребёнка складываются предпосылки грамотности.</a:t>
            </a:r>
            <a:endParaRPr lang="ru-RU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97949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u="sng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u="sng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u="sng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</a:t>
            </a:r>
            <a:r>
              <a:rPr lang="ru-RU" sz="2000" b="1" u="sng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способен к волевым усилиям,    </a:t>
            </a: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00" y="2521058"/>
            <a:ext cx="63595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u="sng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u="sng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u="sng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ребёнка </a:t>
            </a:r>
            <a:r>
              <a:rPr lang="ru-RU" sz="2000" b="1" u="sng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развита крупная и мелкая моторика</a:t>
            </a:r>
            <a:r>
              <a:rPr lang="ru-R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может контролировать свои движения и управлять ими, обладает развитой потребностью бегать, прыгать, мастерить поделки из различных материалов и т. п.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857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Lina</cp:lastModifiedBy>
  <cp:revision>62</cp:revision>
  <cp:lastPrinted>2014-12-17T11:00:12Z</cp:lastPrinted>
  <dcterms:created xsi:type="dcterms:W3CDTF">2014-11-09T13:38:06Z</dcterms:created>
  <dcterms:modified xsi:type="dcterms:W3CDTF">2015-12-22T05:51:01Z</dcterms:modified>
</cp:coreProperties>
</file>