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9" r:id="rId5"/>
    <p:sldId id="263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Ежедневно по 5-7 мин. в день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Перед зеркалом 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В игровой форме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От простого к сложному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86188D3F-EE09-4B76-ADA7-097426704103}" type="pres">
      <dgm:prSet presAssocID="{41DDEAAE-DE55-45A3-A4F7-3874E0140D3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0CE029-9796-435A-8A64-BC3F510B3F90}" type="pres">
      <dgm:prSet presAssocID="{41DDEAAE-DE55-45A3-A4F7-3874E0140D37}" presName="arrow" presStyleLbl="bgShp" presStyleIdx="0" presStyleCnt="1"/>
      <dgm:spPr/>
    </dgm:pt>
    <dgm:pt modelId="{A425016C-7CF4-447F-BBE3-C4DC59D670DD}" type="pres">
      <dgm:prSet presAssocID="{41DDEAAE-DE55-45A3-A4F7-3874E0140D37}" presName="linearProcess" presStyleCnt="0"/>
      <dgm:spPr/>
    </dgm:pt>
    <dgm:pt modelId="{4635C4A5-5E0E-41A5-BF6D-05DE3551A177}" type="pres">
      <dgm:prSet presAssocID="{E4D23657-D1E8-4B22-974B-8DC90813F51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93EB2-7A9F-4739-879D-8D978206E036}" type="pres">
      <dgm:prSet presAssocID="{529487B0-19AA-4AAC-8F83-CF2C113EB84D}" presName="sibTrans" presStyleCnt="0"/>
      <dgm:spPr/>
    </dgm:pt>
    <dgm:pt modelId="{66AA5E3F-57ED-4CC9-B837-DB2D3B352E27}" type="pres">
      <dgm:prSet presAssocID="{EF034794-D109-40B6-8FA2-8971C3123AB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DC1F2-1F20-459F-AFB3-D84AB7553A40}" type="pres">
      <dgm:prSet presAssocID="{CDDFC891-FC62-4131-A642-2D94388BCCE2}" presName="sibTrans" presStyleCnt="0"/>
      <dgm:spPr/>
    </dgm:pt>
    <dgm:pt modelId="{468A4FFE-A6A3-4A28-A626-9356F037EF8A}" type="pres">
      <dgm:prSet presAssocID="{15E11DBD-E9B5-4BCF-A56C-7AAE26CE30D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3F2BA-913D-488A-9346-2D969F905357}" type="pres">
      <dgm:prSet presAssocID="{329BDEDB-415B-4AB3-B964-E819D0C56DBB}" presName="sibTrans" presStyleCnt="0"/>
      <dgm:spPr/>
    </dgm:pt>
    <dgm:pt modelId="{7278975F-944F-43CF-8B10-ACD1E10EAC5B}" type="pres">
      <dgm:prSet presAssocID="{778AA374-0E17-4AEA-8EB6-0C342D57D8D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642F4013-C02B-495A-95DC-267DEC549130}" type="presOf" srcId="{E4D23657-D1E8-4B22-974B-8DC90813F51B}" destId="{4635C4A5-5E0E-41A5-BF6D-05DE3551A177}" srcOrd="0" destOrd="0" presId="urn:microsoft.com/office/officeart/2005/8/layout/hProcess9"/>
    <dgm:cxn modelId="{A0B94401-6121-4F10-A633-7D269D27B714}" type="presOf" srcId="{15E11DBD-E9B5-4BCF-A56C-7AAE26CE30DC}" destId="{468A4FFE-A6A3-4A28-A626-9356F037EF8A}" srcOrd="0" destOrd="0" presId="urn:microsoft.com/office/officeart/2005/8/layout/hProcess9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8D41FF74-1CF2-4227-96FD-95BBEA8914CA}" type="presOf" srcId="{778AA374-0E17-4AEA-8EB6-0C342D57D8D8}" destId="{7278975F-944F-43CF-8B10-ACD1E10EAC5B}" srcOrd="0" destOrd="0" presId="urn:microsoft.com/office/officeart/2005/8/layout/hProcess9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3F53FE1-6E6B-4263-9E0A-D1C32F3C6B97}" type="presOf" srcId="{41DDEAAE-DE55-45A3-A4F7-3874E0140D37}" destId="{86188D3F-EE09-4B76-ADA7-097426704103}" srcOrd="0" destOrd="0" presId="urn:microsoft.com/office/officeart/2005/8/layout/hProcess9"/>
    <dgm:cxn modelId="{1CEBAA02-B301-4740-9E92-12E9812551B0}" type="presOf" srcId="{EF034794-D109-40B6-8FA2-8971C3123AB6}" destId="{66AA5E3F-57ED-4CC9-B837-DB2D3B352E27}" srcOrd="0" destOrd="0" presId="urn:microsoft.com/office/officeart/2005/8/layout/hProcess9"/>
    <dgm:cxn modelId="{F4D65C8A-E3B4-4E56-960B-0EB0B34BD915}" type="presParOf" srcId="{86188D3F-EE09-4B76-ADA7-097426704103}" destId="{E70CE029-9796-435A-8A64-BC3F510B3F90}" srcOrd="0" destOrd="0" presId="urn:microsoft.com/office/officeart/2005/8/layout/hProcess9"/>
    <dgm:cxn modelId="{DD47297C-81B2-4F87-8F1F-C7564358009C}" type="presParOf" srcId="{86188D3F-EE09-4B76-ADA7-097426704103}" destId="{A425016C-7CF4-447F-BBE3-C4DC59D670DD}" srcOrd="1" destOrd="0" presId="urn:microsoft.com/office/officeart/2005/8/layout/hProcess9"/>
    <dgm:cxn modelId="{90C7B3D0-E297-4A44-BFA8-148B0B34453C}" type="presParOf" srcId="{A425016C-7CF4-447F-BBE3-C4DC59D670DD}" destId="{4635C4A5-5E0E-41A5-BF6D-05DE3551A177}" srcOrd="0" destOrd="0" presId="urn:microsoft.com/office/officeart/2005/8/layout/hProcess9"/>
    <dgm:cxn modelId="{6886DEFE-E05A-4853-8A0C-28B1DE3618DA}" type="presParOf" srcId="{A425016C-7CF4-447F-BBE3-C4DC59D670DD}" destId="{AD793EB2-7A9F-4739-879D-8D978206E036}" srcOrd="1" destOrd="0" presId="urn:microsoft.com/office/officeart/2005/8/layout/hProcess9"/>
    <dgm:cxn modelId="{0D63879F-92C1-4138-ABD1-87B8CC8D959C}" type="presParOf" srcId="{A425016C-7CF4-447F-BBE3-C4DC59D670DD}" destId="{66AA5E3F-57ED-4CC9-B837-DB2D3B352E27}" srcOrd="2" destOrd="0" presId="urn:microsoft.com/office/officeart/2005/8/layout/hProcess9"/>
    <dgm:cxn modelId="{1E278B88-AA41-486B-A37D-D20BD6A580F0}" type="presParOf" srcId="{A425016C-7CF4-447F-BBE3-C4DC59D670DD}" destId="{878DC1F2-1F20-459F-AFB3-D84AB7553A40}" srcOrd="3" destOrd="0" presId="urn:microsoft.com/office/officeart/2005/8/layout/hProcess9"/>
    <dgm:cxn modelId="{3E613010-62C5-4E53-A796-2561AEDE7988}" type="presParOf" srcId="{A425016C-7CF4-447F-BBE3-C4DC59D670DD}" destId="{468A4FFE-A6A3-4A28-A626-9356F037EF8A}" srcOrd="4" destOrd="0" presId="urn:microsoft.com/office/officeart/2005/8/layout/hProcess9"/>
    <dgm:cxn modelId="{FC80CFB8-E6DE-4A2D-B635-274FA87C7C6A}" type="presParOf" srcId="{A425016C-7CF4-447F-BBE3-C4DC59D670DD}" destId="{D183F2BA-913D-488A-9346-2D969F905357}" srcOrd="5" destOrd="0" presId="urn:microsoft.com/office/officeart/2005/8/layout/hProcess9"/>
    <dgm:cxn modelId="{97C1C20F-8EC2-492D-9B02-476364B9AF60}" type="presParOf" srcId="{A425016C-7CF4-447F-BBE3-C4DC59D670DD}" destId="{7278975F-944F-43CF-8B10-ACD1E10EAC5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CE029-9796-435A-8A64-BC3F510B3F90}">
      <dsp:nvSpPr>
        <dsp:cNvPr id="0" name=""/>
        <dsp:cNvSpPr/>
      </dsp:nvSpPr>
      <dsp:spPr>
        <a:xfrm>
          <a:off x="702944" y="0"/>
          <a:ext cx="7966710" cy="523286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5C4A5-5E0E-41A5-BF6D-05DE3551A177}">
      <dsp:nvSpPr>
        <dsp:cNvPr id="0" name=""/>
        <dsp:cNvSpPr/>
      </dsp:nvSpPr>
      <dsp:spPr>
        <a:xfrm>
          <a:off x="4690" y="1569858"/>
          <a:ext cx="2256197" cy="20931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noProof="0" dirty="0" smtClean="0">
              <a:latin typeface="Euphemia"/>
              <a:ea typeface="+mn-ea"/>
              <a:cs typeface="+mn-cs"/>
            </a:rPr>
            <a:t>Ежедневно по 5-7 мин. в день</a:t>
          </a:r>
          <a:endParaRPr lang="ru-RU" sz="2700" b="0" i="0" kern="1200" noProof="0" dirty="0">
            <a:latin typeface="Euphemia"/>
            <a:ea typeface="+mn-ea"/>
            <a:cs typeface="+mn-cs"/>
          </a:endParaRPr>
        </a:p>
      </dsp:txBody>
      <dsp:txXfrm>
        <a:off x="106869" y="1672037"/>
        <a:ext cx="2051839" cy="1888786"/>
      </dsp:txXfrm>
    </dsp:sp>
    <dsp:sp modelId="{66AA5E3F-57ED-4CC9-B837-DB2D3B352E27}">
      <dsp:nvSpPr>
        <dsp:cNvPr id="0" name=""/>
        <dsp:cNvSpPr/>
      </dsp:nvSpPr>
      <dsp:spPr>
        <a:xfrm>
          <a:off x="2373697" y="1569858"/>
          <a:ext cx="2256197" cy="20931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noProof="0" dirty="0" smtClean="0">
              <a:latin typeface="Euphemia"/>
              <a:ea typeface="+mn-ea"/>
              <a:cs typeface="+mn-cs"/>
            </a:rPr>
            <a:t>Перед зеркалом </a:t>
          </a:r>
          <a:endParaRPr lang="ru-RU" sz="2700" b="0" i="0" kern="1200" noProof="0" dirty="0">
            <a:latin typeface="Euphemia"/>
            <a:ea typeface="+mn-ea"/>
            <a:cs typeface="+mn-cs"/>
          </a:endParaRPr>
        </a:p>
      </dsp:txBody>
      <dsp:txXfrm>
        <a:off x="2475876" y="1672037"/>
        <a:ext cx="2051839" cy="1888786"/>
      </dsp:txXfrm>
    </dsp:sp>
    <dsp:sp modelId="{468A4FFE-A6A3-4A28-A626-9356F037EF8A}">
      <dsp:nvSpPr>
        <dsp:cNvPr id="0" name=""/>
        <dsp:cNvSpPr/>
      </dsp:nvSpPr>
      <dsp:spPr>
        <a:xfrm>
          <a:off x="4742704" y="1569858"/>
          <a:ext cx="2256197" cy="20931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noProof="0" dirty="0" smtClean="0">
              <a:latin typeface="Euphemia"/>
              <a:ea typeface="+mn-ea"/>
              <a:cs typeface="+mn-cs"/>
            </a:rPr>
            <a:t>В игровой форме</a:t>
          </a:r>
          <a:endParaRPr lang="ru-RU" sz="2700" b="0" i="0" kern="1200" noProof="0" dirty="0">
            <a:latin typeface="Euphemia"/>
            <a:ea typeface="+mn-ea"/>
            <a:cs typeface="+mn-cs"/>
          </a:endParaRPr>
        </a:p>
      </dsp:txBody>
      <dsp:txXfrm>
        <a:off x="4844883" y="1672037"/>
        <a:ext cx="2051839" cy="1888786"/>
      </dsp:txXfrm>
    </dsp:sp>
    <dsp:sp modelId="{7278975F-944F-43CF-8B10-ACD1E10EAC5B}">
      <dsp:nvSpPr>
        <dsp:cNvPr id="0" name=""/>
        <dsp:cNvSpPr/>
      </dsp:nvSpPr>
      <dsp:spPr>
        <a:xfrm>
          <a:off x="7111711" y="1569858"/>
          <a:ext cx="2256197" cy="20931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noProof="0" dirty="0" smtClean="0">
              <a:latin typeface="Euphemia"/>
              <a:ea typeface="+mn-ea"/>
              <a:cs typeface="+mn-cs"/>
            </a:rPr>
            <a:t>От простого к сложному</a:t>
          </a:r>
          <a:endParaRPr lang="ru-RU" sz="2700" b="0" i="0" kern="1200" noProof="0" dirty="0">
            <a:latin typeface="Euphemia"/>
            <a:ea typeface="+mn-ea"/>
            <a:cs typeface="+mn-cs"/>
          </a:endParaRPr>
        </a:p>
      </dsp:txBody>
      <dsp:txXfrm>
        <a:off x="7213890" y="1672037"/>
        <a:ext cx="2051839" cy="1888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t>10.11.2015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t>10.11.2015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t>2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073" y="304800"/>
            <a:ext cx="9035934" cy="35356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Артикуляционная гимнастика как средство формирования правильного 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звукопроизношения </a:t>
            </a:r>
            <a:b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 </a:t>
            </a: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детей</a:t>
            </a:r>
            <a:endParaRPr lang="ru-RU" sz="4800" b="1" i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Euphemi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4144" y="5469619"/>
            <a:ext cx="7091361" cy="8382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Учитель-логопед ГБОУ СОШ №2051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400" b="1" i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Пикурова Светлана Викторовна </a:t>
            </a:r>
            <a:endParaRPr lang="ru-RU" sz="2400" b="1" i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DF5327"/>
                </a:solidFill>
                <a:latin typeface="Euphemia"/>
              </a:rPr>
              <a:t>Иголочка</a:t>
            </a: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04415" y="4583187"/>
            <a:ext cx="3798916" cy="2424442"/>
          </a:xfrm>
        </p:spPr>
        <p:txBody>
          <a:bodyPr>
            <a:normAutofit fontScale="92500" lnSpcReduction="10000"/>
          </a:bodyPr>
          <a:lstStyle/>
          <a:p>
            <a:pPr marL="0" indent="0" algn="l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0" i="0" dirty="0" smtClean="0">
                <a:solidFill>
                  <a:srgbClr val="595959"/>
                </a:solidFill>
                <a:latin typeface="Euphemia"/>
              </a:rPr>
              <a:t>Язык в иголки превращаю,</a:t>
            </a:r>
          </a:p>
          <a:p>
            <a:pPr marL="0" indent="0" algn="l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595959"/>
                </a:solidFill>
                <a:latin typeface="Euphemia"/>
              </a:rPr>
              <a:t>Напрягаю и сужаю.</a:t>
            </a:r>
          </a:p>
          <a:p>
            <a:pPr marL="0" indent="0" algn="l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0" i="0" dirty="0" smtClean="0">
                <a:solidFill>
                  <a:srgbClr val="595959"/>
                </a:solidFill>
                <a:latin typeface="Euphemia"/>
              </a:rPr>
              <a:t>Острый кончик потяну, </a:t>
            </a:r>
          </a:p>
          <a:p>
            <a:pPr marL="0" indent="0" algn="l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595959"/>
                </a:solidFill>
                <a:latin typeface="Euphemia"/>
              </a:rPr>
              <a:t>До пяти считать начну:</a:t>
            </a:r>
          </a:p>
          <a:p>
            <a:pPr marL="0" indent="0" algn="l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595959"/>
                </a:solidFill>
                <a:latin typeface="Euphemia"/>
              </a:rPr>
              <a:t>Раз, два, три, четыре, пять</a:t>
            </a:r>
          </a:p>
          <a:p>
            <a:pPr marL="0" indent="0" algn="l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595959"/>
                </a:solidFill>
                <a:latin typeface="Euphemia"/>
              </a:rPr>
              <a:t>Иголку я могу держать.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endParaRPr lang="ru-RU" dirty="0" smtClean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993" y="1870082"/>
            <a:ext cx="1763149" cy="228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readik.ru/bukvy/iris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" b="5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7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6"/>
            <a:ext cx="2743201" cy="294222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DF5327"/>
                </a:solidFill>
                <a:latin typeface="Euphemia"/>
              </a:rPr>
              <a:t/>
            </a:r>
            <a:br>
              <a:rPr lang="ru-RU" dirty="0" smtClean="0">
                <a:solidFill>
                  <a:srgbClr val="DF5327"/>
                </a:solidFill>
                <a:latin typeface="Euphemia"/>
              </a:rPr>
            </a:br>
            <a:r>
              <a:rPr lang="ru-RU" dirty="0">
                <a:solidFill>
                  <a:srgbClr val="DF5327"/>
                </a:solidFill>
                <a:latin typeface="Euphemia"/>
              </a:rPr>
              <a:t/>
            </a:r>
            <a:br>
              <a:rPr lang="ru-RU" dirty="0">
                <a:solidFill>
                  <a:srgbClr val="DF5327"/>
                </a:solidFill>
                <a:latin typeface="Euphemia"/>
              </a:rPr>
            </a:br>
            <a:r>
              <a:rPr lang="ru-RU" dirty="0" smtClean="0">
                <a:solidFill>
                  <a:srgbClr val="DF5327"/>
                </a:solidFill>
                <a:latin typeface="Euphemia"/>
              </a:rPr>
              <a:t>Горка</a:t>
            </a: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37913" y="5219700"/>
            <a:ext cx="3632662" cy="1950617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С горки весело кататься,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Вниз лететь и не бояться.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Выгибается язык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К нижним зубкам он прилип.</a:t>
            </a:r>
            <a:endParaRPr lang="ru-RU" sz="2000" b="0" i="0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515" y="2011292"/>
            <a:ext cx="2053350" cy="249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kolibri-mag.alloy.ru/media/images/2012/03/28/big/57d3421ea8e9012b6d8b236d3b30ae69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b="17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38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0" i="0" dirty="0" smtClean="0">
                <a:solidFill>
                  <a:srgbClr val="DF5327"/>
                </a:solidFill>
                <a:latin typeface="Euphemia"/>
                <a:ea typeface="+mj-ea"/>
                <a:cs typeface="+mj-cs"/>
              </a:rPr>
              <a:t>Парус</a:t>
            </a: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96102" y="4599656"/>
            <a:ext cx="3657599" cy="1718017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Улыбаясь, рот открыт: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«Парус» там уже стоит.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Прислоню язык, смотри,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К зубкам верхним изнутри.</a:t>
            </a:r>
            <a:endParaRPr lang="ru-RU" sz="2000" b="0" i="0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611" y="1844026"/>
            <a:ext cx="1960121" cy="2208868"/>
          </a:xfrm>
          <a:prstGeom prst="rect">
            <a:avLst/>
          </a:prstGeom>
        </p:spPr>
      </p:pic>
      <p:pic>
        <p:nvPicPr>
          <p:cNvPr id="5124" name="Picture 4" descr="http://vdp.mycdn.me/getImage?id=898237700&amp;idx=30&amp;thumbType=47&amp;i=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r="92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6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0" i="0" dirty="0" smtClean="0">
                <a:solidFill>
                  <a:srgbClr val="DF5327"/>
                </a:solidFill>
                <a:latin typeface="Euphemia"/>
                <a:ea typeface="+mj-ea"/>
                <a:cs typeface="+mj-cs"/>
              </a:rPr>
              <a:t>ЧАСИКИ</a:t>
            </a: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599717" y="4545409"/>
            <a:ext cx="3592283" cy="1809300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Тик-так, тик-так,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Язычок касался так.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Словно маятник часов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Кто в часы играть готов?</a:t>
            </a:r>
            <a:endParaRPr lang="ru-RU" sz="2000" b="0" i="0" dirty="0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62850" y="647700"/>
            <a:ext cx="383216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ДИНАМЧЕСКИЕ УПРАЖНЕНИЯ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77" y="1819447"/>
            <a:ext cx="1916627" cy="237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http://lib.convdocs.org/pars_docs/refs/55/54183/54183_html_27c047d1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8" r="-2773" b="1967"/>
          <a:stretch/>
        </p:blipFill>
        <p:spPr bwMode="auto">
          <a:xfrm>
            <a:off x="3207464" y="543206"/>
            <a:ext cx="3758601" cy="46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0" i="0" dirty="0" smtClean="0">
                <a:solidFill>
                  <a:srgbClr val="DF5327"/>
                </a:solidFill>
                <a:latin typeface="Euphemia"/>
                <a:ea typeface="+mj-ea"/>
                <a:cs typeface="+mj-cs"/>
              </a:rPr>
              <a:t>КАЧЕЛИ</a:t>
            </a: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487885" y="4599655"/>
            <a:ext cx="3442654" cy="1767737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Выше дуба, выше ели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На качелях мы взлетели.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А скажите, вы б сумели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Языком «качать качели»?</a:t>
            </a:r>
            <a:endParaRPr lang="ru-RU" sz="2000" b="0" i="0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7170" name="Picture 2" descr="http://figurkada.ru/images/6/f/artikuljatsionnye-uprazhnenija_4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3786" r="-766" b="6288"/>
          <a:stretch/>
        </p:blipFill>
        <p:spPr bwMode="auto">
          <a:xfrm>
            <a:off x="1898563" y="640080"/>
            <a:ext cx="5370840" cy="45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62" y="1842124"/>
            <a:ext cx="3279051" cy="227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05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0" i="0" dirty="0" smtClean="0">
                <a:solidFill>
                  <a:srgbClr val="DF5327"/>
                </a:solidFill>
                <a:latin typeface="Euphemia"/>
                <a:ea typeface="+mj-ea"/>
                <a:cs typeface="+mj-cs"/>
              </a:rPr>
              <a:t>ЗМЕЙКА</a:t>
            </a: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36923" y="4628401"/>
            <a:ext cx="3749040" cy="1875802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А у змейки язычок,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Узок, тонок, как сучок.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Ходит-ходит взад-вперёд,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Как же он не устаёт?</a:t>
            </a:r>
            <a:endParaRPr lang="ru-RU" sz="2000" b="0" i="0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8194" name="Picture 2" descr="http://lib.podelise.ru/tw_files2/urls_23/1/d-753/753_html_21a54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35" y="1758238"/>
            <a:ext cx="1719553" cy="23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nakegame.cf/style/img/snak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r="6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0" i="0" dirty="0" smtClean="0">
                <a:solidFill>
                  <a:srgbClr val="DF5327"/>
                </a:solidFill>
                <a:latin typeface="Euphemia"/>
                <a:ea typeface="+mj-ea"/>
                <a:cs typeface="+mj-cs"/>
              </a:rPr>
              <a:t>ЧИСТИМ ЗУБКИ</a:t>
            </a: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546013" y="4599655"/>
            <a:ext cx="3352889" cy="1784362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Рот откройте, улыбнитесь,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Свои зубки покажите.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Чистим верхние и нижние,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Ведь они у нас не лишние.</a:t>
            </a:r>
            <a:endParaRPr lang="ru-RU" sz="2000" b="0" i="0" dirty="0" smtClean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925" y="1678154"/>
            <a:ext cx="1868217" cy="22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555" y="647700"/>
            <a:ext cx="1612347" cy="20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clipartist.net/social/clipartist.net/G/gerald_g_toothbrush_and_toothpaste-999px.pn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" r="-1111"/>
          <a:stretch/>
        </p:blipFill>
        <p:spPr bwMode="auto">
          <a:xfrm>
            <a:off x="1369036" y="1370745"/>
            <a:ext cx="6668476" cy="313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4291" y="2277477"/>
            <a:ext cx="3837709" cy="2394276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0" i="0" dirty="0" smtClean="0">
                <a:solidFill>
                  <a:srgbClr val="DF5327"/>
                </a:solidFill>
                <a:latin typeface="Euphemia"/>
                <a:ea typeface="+mj-ea"/>
                <a:cs typeface="+mj-cs"/>
              </a:rPr>
              <a:t>ВКУСНОЕ ВАРЕНЬЕ</a:t>
            </a: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154785" y="4774379"/>
            <a:ext cx="3873731" cy="1601482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Блин мы ели с наслаждением,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Перепачкались вареньем.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Чтоб варенье с губ убрать,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Ротик нужно обижать.</a:t>
            </a:r>
            <a:endParaRPr lang="ru-RU" sz="2000" b="0" i="0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11266" name="Picture 2" descr="http://lib.convdocs.org/pars_docs/refs/55/54183/54183_html_m2fd4f9e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" b="17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648" y="1907009"/>
            <a:ext cx="1849469" cy="231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0" i="0" dirty="0" smtClean="0">
                <a:solidFill>
                  <a:srgbClr val="DF5327"/>
                </a:solidFill>
                <a:latin typeface="Euphemia"/>
                <a:ea typeface="+mj-ea"/>
                <a:cs typeface="+mj-cs"/>
              </a:rPr>
              <a:t>МАЛЯР</a:t>
            </a: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113223" y="4583187"/>
            <a:ext cx="4156362" cy="2191686"/>
          </a:xfrm>
        </p:spPr>
        <p:txBody>
          <a:bodyPr>
            <a:normAutofit lnSpcReduction="10000"/>
          </a:bodyPr>
          <a:lstStyle/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200" dirty="0" smtClean="0">
                <a:solidFill>
                  <a:srgbClr val="595959"/>
                </a:solidFill>
                <a:latin typeface="Euphemia"/>
              </a:rPr>
              <a:t>Красить потолок пора,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200" b="0" i="0" dirty="0" smtClean="0">
                <a:solidFill>
                  <a:srgbClr val="595959"/>
                </a:solidFill>
                <a:latin typeface="Euphemia"/>
              </a:rPr>
              <a:t>Пригласили маляра.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200" dirty="0" smtClean="0">
                <a:solidFill>
                  <a:srgbClr val="595959"/>
                </a:solidFill>
                <a:latin typeface="Euphemia"/>
              </a:rPr>
              <a:t>Челюсть ниже опускаем,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200" b="0" i="0" dirty="0" smtClean="0">
                <a:solidFill>
                  <a:srgbClr val="595959"/>
                </a:solidFill>
                <a:latin typeface="Euphemia"/>
              </a:rPr>
              <a:t>Язык к нёбу поднимем.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200" dirty="0" smtClean="0">
                <a:solidFill>
                  <a:srgbClr val="595959"/>
                </a:solidFill>
                <a:latin typeface="Euphemia"/>
              </a:rPr>
              <a:t>Поведём вперёд-назад: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200" dirty="0" smtClean="0">
                <a:solidFill>
                  <a:srgbClr val="595959"/>
                </a:solidFill>
                <a:latin typeface="Euphemia"/>
              </a:rPr>
              <a:t>Наш маляр работе рад.</a:t>
            </a:r>
            <a:endParaRPr lang="ru-RU" sz="2200" b="0" i="0" dirty="0" smtClean="0">
              <a:solidFill>
                <a:srgbClr val="595959"/>
              </a:solidFill>
              <a:latin typeface="Euphemia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endParaRPr lang="ru-RU" sz="1400" b="0" i="0" dirty="0" smtClean="0">
              <a:solidFill>
                <a:srgbClr val="595959"/>
              </a:solidFill>
              <a:latin typeface="Euphemia"/>
              <a:ea typeface="+mn-ea"/>
              <a:cs typeface="+mn-cs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endParaRPr lang="ru-RU" sz="1400" b="0" i="0" dirty="0">
              <a:solidFill>
                <a:srgbClr val="595959"/>
              </a:solidFill>
              <a:latin typeface="Euphemia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18378" r="51286" b="44349"/>
          <a:stretch/>
        </p:blipFill>
        <p:spPr>
          <a:xfrm>
            <a:off x="8481755" y="2277477"/>
            <a:ext cx="2891774" cy="1637607"/>
          </a:xfrm>
          <a:prstGeom prst="roundRect">
            <a:avLst>
              <a:gd name="adj" fmla="val 3725"/>
            </a:avLst>
          </a:prstGeom>
        </p:spPr>
      </p:pic>
      <p:pic>
        <p:nvPicPr>
          <p:cNvPr id="12292" name="Picture 4" descr="http://lib.exdat.com/tw_files2/urls_155/77/d-76223/76223_html_m59622b5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" b="100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0" i="0" dirty="0" smtClean="0">
                <a:solidFill>
                  <a:srgbClr val="DF5327"/>
                </a:solidFill>
                <a:latin typeface="Euphemia"/>
                <a:ea typeface="+mj-ea"/>
                <a:cs typeface="+mj-cs"/>
              </a:rPr>
              <a:t>ЛОШАДКА</a:t>
            </a: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3024872" cy="1479862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Рот широко открываю,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Язык к нёбу прижимаю.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Прыгает вниз язычок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И раздаётся щелчок.</a:t>
            </a:r>
            <a:endParaRPr lang="ru-RU" sz="2000" b="0" i="0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" r="84" b="-27"/>
          <a:stretch/>
        </p:blipFill>
        <p:spPr>
          <a:xfrm>
            <a:off x="2462555" y="815546"/>
            <a:ext cx="4597272" cy="428242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34" y="2160821"/>
            <a:ext cx="1665910" cy="1591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6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04" y="304800"/>
            <a:ext cx="10990609" cy="1200416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uphemia"/>
              </a:rPr>
              <a:t>Артикуляционная гимнастика необходима для:</a:t>
            </a:r>
            <a:endParaRPr lang="ru-RU" sz="3400" b="1" i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uphem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9208" y="2439786"/>
            <a:ext cx="93726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подготовки </a:t>
            </a:r>
            <a:r>
              <a:rPr lang="ru-RU" alt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артикуляционного аппарата к самостоятельному становлению </a:t>
            </a:r>
            <a:r>
              <a:rPr lang="ru-RU" alt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звуков;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п</a:t>
            </a:r>
            <a:r>
              <a:rPr lang="ru-RU" alt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реодоления </a:t>
            </a:r>
            <a:r>
              <a:rPr lang="ru-RU" alt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речевых </a:t>
            </a:r>
            <a:r>
              <a:rPr lang="ru-RU" alt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нарушений;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тренировки </a:t>
            </a:r>
            <a:r>
              <a:rPr lang="ru-RU" alt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мышц щек, губ, </a:t>
            </a:r>
            <a:r>
              <a:rPr lang="ru-RU" alt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языка.</a:t>
            </a:r>
            <a:endParaRPr lang="ru-RU" alt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0" i="0" dirty="0" smtClean="0">
                <a:solidFill>
                  <a:srgbClr val="DF5327"/>
                </a:solidFill>
                <a:latin typeface="Euphemia"/>
                <a:ea typeface="+mj-ea"/>
                <a:cs typeface="+mj-cs"/>
              </a:rPr>
              <a:t>БАРАБАНЩИК</a:t>
            </a: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69643" y="4583187"/>
            <a:ext cx="3599935" cy="1479862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Язычок мой крепким станет,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Барабанить не устанет.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Барабана страшный гром</a:t>
            </a:r>
          </a:p>
          <a:p>
            <a:pPr marL="0" indent="0" algn="l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Оглушит огромный дом!</a:t>
            </a:r>
            <a:endParaRPr lang="ru-RU" sz="2000" b="0" i="0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7" b="-718"/>
          <a:stretch/>
        </p:blipFill>
        <p:spPr>
          <a:xfrm>
            <a:off x="2603630" y="609600"/>
            <a:ext cx="4266727" cy="45637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466" y="2277477"/>
            <a:ext cx="1791393" cy="1322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5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08" y="2707158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13254" y="939114"/>
            <a:ext cx="10709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26" y="395417"/>
            <a:ext cx="9372600" cy="1200416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ln/>
                <a:solidFill>
                  <a:schemeClr val="accent4"/>
                </a:solidFill>
              </a:rPr>
              <a:t>Как правильно проводить 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/>
            </a:r>
            <a:br>
              <a:rPr lang="ru-RU" b="1" dirty="0" smtClean="0">
                <a:ln/>
                <a:solidFill>
                  <a:schemeClr val="accent4"/>
                </a:solidFill>
              </a:rPr>
            </a:br>
            <a:r>
              <a:rPr lang="ru-RU" b="1" dirty="0" smtClean="0">
                <a:ln/>
                <a:solidFill>
                  <a:schemeClr val="accent4"/>
                </a:solidFill>
              </a:rPr>
              <a:t>артикуляционную </a:t>
            </a:r>
            <a:r>
              <a:rPr lang="ru-RU" b="1" dirty="0">
                <a:ln/>
                <a:solidFill>
                  <a:schemeClr val="accent4"/>
                </a:solidFill>
              </a:rPr>
              <a:t>гимнастику?</a:t>
            </a:r>
            <a:br>
              <a:rPr lang="ru-RU" b="1" dirty="0">
                <a:ln/>
                <a:solidFill>
                  <a:schemeClr val="accent4"/>
                </a:solidFill>
              </a:rPr>
            </a:br>
            <a:endParaRPr lang="ru-RU" sz="3400" b="1" i="0" dirty="0">
              <a:ln/>
              <a:solidFill>
                <a:schemeClr val="accent4"/>
              </a:solidFill>
              <a:latin typeface="Euphemia"/>
            </a:endParaRPr>
          </a:p>
        </p:txBody>
      </p:sp>
      <p:graphicFrame>
        <p:nvGraphicFramePr>
          <p:cNvPr id="15" name="Объект 14" descr="Восходящий процесс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808155"/>
              </p:ext>
            </p:extLst>
          </p:nvPr>
        </p:nvGraphicFramePr>
        <p:xfrm>
          <a:off x="1584757" y="1130530"/>
          <a:ext cx="9372600" cy="523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Артикуляционные упражнения бывают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СТАТИЧЕСКИЕ</a:t>
            </a:r>
            <a:endParaRPr lang="ru-RU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Заборчик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Окошечко (</a:t>
            </a:r>
            <a:r>
              <a:rPr lang="ru-RU" dirty="0" err="1" smtClean="0"/>
              <a:t>бегемотик</a:t>
            </a:r>
            <a:r>
              <a:rPr lang="ru-RU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Трубочка (хоботок)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Блинчики (лопаточка)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Чашечка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Иголочка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Горка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Парус и др.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ДИНАМИЧЕСКИЕ</a:t>
            </a:r>
            <a:endParaRPr lang="ru-RU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Часики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Качели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Змейка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Чистим зубки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Вкусное варенье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Маляр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Лошадка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Барабанщик и др.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DF5327"/>
                </a:solidFill>
                <a:latin typeface="Euphemia"/>
              </a:rPr>
              <a:t>Заборчик</a:t>
            </a:r>
            <a:endParaRPr lang="ru-RU" sz="2600" b="1" i="0" dirty="0">
              <a:solidFill>
                <a:srgbClr val="DF5327"/>
              </a:solidFill>
              <a:latin typeface="Euphem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587563" y="4599655"/>
            <a:ext cx="3317054" cy="1435385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000" b="0" dirty="0" smtClean="0">
                <a:solidFill>
                  <a:srgbClr val="595959"/>
                </a:solidFill>
                <a:latin typeface="Euphemia"/>
                <a:ea typeface="+mn-ea"/>
                <a:cs typeface="+mn-cs"/>
              </a:rPr>
              <a:t>Для чего стоит забор?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Чтобы не забрался вор!</a:t>
            </a:r>
          </a:p>
        </p:txBody>
      </p:sp>
      <p:pic>
        <p:nvPicPr>
          <p:cNvPr id="5" name="Picture 4" descr="http://forum.plesetzk.ru/download/file.php?id=5938&amp;sid=c102834f97022d07ba8feadecc8a396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8" b="11168"/>
          <a:stretch>
            <a:fillRect/>
          </a:stretch>
        </p:blipFill>
        <p:spPr bwMode="auto">
          <a:xfrm>
            <a:off x="1466046" y="768286"/>
            <a:ext cx="6530465" cy="450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565" y="1821040"/>
            <a:ext cx="2484095" cy="240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21536" y="583620"/>
            <a:ext cx="378308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800" b="1" kern="1200" dirty="0" smtClean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СТАТИЧЕСКИЕ УПРАЖНЕНИЯ</a:t>
            </a:r>
            <a:endParaRPr lang="ru-RU" sz="1800" b="1" kern="1200" dirty="0">
              <a:ln/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DF5327"/>
                </a:solidFill>
                <a:latin typeface="Euphemia"/>
              </a:rPr>
              <a:t>Окошечко</a:t>
            </a:r>
            <a:endParaRPr lang="ru-RU" sz="2600" b="1" i="0" dirty="0">
              <a:solidFill>
                <a:srgbClr val="DF5327"/>
              </a:solidFill>
              <a:latin typeface="Euphem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87542" y="4583187"/>
            <a:ext cx="3632662" cy="1900739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Рот приоткрою я немножко, 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000" dirty="0">
                <a:solidFill>
                  <a:srgbClr val="595959"/>
                </a:solidFill>
                <a:latin typeface="Euphemia"/>
              </a:rPr>
              <a:t>Г</a:t>
            </a: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убы сделаю окошком.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Зубки рядышком стоят 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И в окошечко глядят.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1" y="1671034"/>
            <a:ext cx="2186801" cy="24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mg-fotki.yandex.ru/get/6513/86441892.38f/0_a9565_6476497f_X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2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DF5327"/>
                </a:solidFill>
                <a:latin typeface="Euphemia"/>
              </a:rPr>
              <a:t>Трубочка</a:t>
            </a: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90560" y="4583187"/>
            <a:ext cx="3735976" cy="1767737"/>
          </a:xfrm>
        </p:spPr>
        <p:txBody>
          <a:bodyPr>
            <a:normAutofit fontScale="25000" lnSpcReduction="20000"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8000" b="0" i="0" dirty="0" smtClean="0">
                <a:solidFill>
                  <a:srgbClr val="595959"/>
                </a:solidFill>
                <a:latin typeface="Euphemia"/>
              </a:rPr>
              <a:t>Я слегка прикрою рот,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8000" dirty="0" smtClean="0">
                <a:solidFill>
                  <a:srgbClr val="595959"/>
                </a:solidFill>
                <a:latin typeface="Euphemia"/>
              </a:rPr>
              <a:t>Губы - «трубочкой» вперёд.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8000" b="0" i="0" dirty="0" smtClean="0">
                <a:solidFill>
                  <a:srgbClr val="595959"/>
                </a:solidFill>
                <a:latin typeface="Euphemia"/>
              </a:rPr>
              <a:t>Далеко я их тяну,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8000" dirty="0" smtClean="0">
                <a:solidFill>
                  <a:srgbClr val="595959"/>
                </a:solidFill>
                <a:latin typeface="Euphemia"/>
              </a:rPr>
              <a:t>Как при долгом звуке у-у-у.</a:t>
            </a:r>
            <a:endParaRPr lang="ru-RU" sz="8000" b="0" i="0" dirty="0" smtClean="0">
              <a:solidFill>
                <a:srgbClr val="595959"/>
              </a:solidFill>
              <a:latin typeface="Euphemia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endParaRPr lang="ru-RU" sz="1400" b="0" i="0" dirty="0">
              <a:solidFill>
                <a:srgbClr val="595959"/>
              </a:solidFill>
              <a:latin typeface="Euphemia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610" y="1780845"/>
            <a:ext cx="2233657" cy="230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16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7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DF5327"/>
                </a:solidFill>
                <a:latin typeface="Euphemia"/>
              </a:rPr>
              <a:t>Блинчик</a:t>
            </a: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81852" y="4509164"/>
            <a:ext cx="4206240" cy="2348836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Испекли блинов немножко,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Осудили на окошке.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</a:rPr>
              <a:t>Есть их будем со сметаной,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000" dirty="0" smtClean="0">
                <a:solidFill>
                  <a:srgbClr val="595959"/>
                </a:solidFill>
                <a:latin typeface="Euphemia"/>
              </a:rPr>
              <a:t>Пригласим к обеду маму.</a:t>
            </a:r>
            <a:endParaRPr lang="ru-RU" sz="2000" b="0" i="0" dirty="0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1" y="1368974"/>
            <a:ext cx="2243472" cy="26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lib.convdocs.org/pars_docs/refs/79/78039/78039_html_65ad9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2" y="597477"/>
            <a:ext cx="6629400" cy="467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DF5327"/>
                </a:solidFill>
                <a:latin typeface="Euphemia"/>
              </a:rPr>
              <a:t>Чашечка</a:t>
            </a: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37665" y="4583187"/>
            <a:ext cx="3524597" cy="1131813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  <a:ea typeface="+mn-ea"/>
                <a:cs typeface="+mn-cs"/>
              </a:rPr>
              <a:t>А теперь чаёк попьем,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  <a:ea typeface="+mn-ea"/>
                <a:cs typeface="+mn-cs"/>
              </a:rPr>
              <a:t>Чай мы в чашечку нальём.</a:t>
            </a:r>
            <a:endParaRPr lang="ru-RU" sz="2000" b="0" i="0" dirty="0">
              <a:solidFill>
                <a:srgbClr val="595959"/>
              </a:solidFill>
              <a:latin typeface="Euphemia"/>
              <a:ea typeface="+mn-ea"/>
              <a:cs typeface="+mn-cs"/>
            </a:endParaRPr>
          </a:p>
        </p:txBody>
      </p:sp>
      <p:pic>
        <p:nvPicPr>
          <p:cNvPr id="5" name="Picture 4" descr="http://paint-net.ru/img5/img52/52236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53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644" y="1860315"/>
            <a:ext cx="1953596" cy="23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2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с играющимися детьми (рисованное широкоэкранное изображение)</Template>
  <TotalTime>0</TotalTime>
  <Words>435</Words>
  <Application>Microsoft Office PowerPoint</Application>
  <PresentationFormat>Широкоэкранный</PresentationFormat>
  <Paragraphs>116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Euphemia</vt:lpstr>
      <vt:lpstr>Wingdings</vt:lpstr>
      <vt:lpstr>Children Happy 16x9</vt:lpstr>
      <vt:lpstr>Артикуляционная гимнастика как средство формирования правильного звукопроизношения  у детей</vt:lpstr>
      <vt:lpstr>Артикуляционная гимнастика необходима для:</vt:lpstr>
      <vt:lpstr>Как правильно проводить  артикуляционную гимнастику? </vt:lpstr>
      <vt:lpstr>Артикуляционные упражнения бывают</vt:lpstr>
      <vt:lpstr>Заборчик</vt:lpstr>
      <vt:lpstr>Окошечко</vt:lpstr>
      <vt:lpstr>Трубочка</vt:lpstr>
      <vt:lpstr>Блинчик</vt:lpstr>
      <vt:lpstr>Чашечка</vt:lpstr>
      <vt:lpstr>Иголочка</vt:lpstr>
      <vt:lpstr>  Горка</vt:lpstr>
      <vt:lpstr>Парус</vt:lpstr>
      <vt:lpstr>ЧАСИКИ</vt:lpstr>
      <vt:lpstr>КАЧЕЛИ</vt:lpstr>
      <vt:lpstr>ЗМЕЙКА</vt:lpstr>
      <vt:lpstr>ЧИСТИМ ЗУБКИ</vt:lpstr>
      <vt:lpstr>ВКУСНОЕ ВАРЕНЬЕ</vt:lpstr>
      <vt:lpstr>МАЛЯР</vt:lpstr>
      <vt:lpstr>ЛОШАДКА</vt:lpstr>
      <vt:lpstr>БАРАБАНЩИК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2015-10-12T14:17:56Z</dcterms:created>
  <dcterms:modified xsi:type="dcterms:W3CDTF">2015-11-10T04:30:24Z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