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11.05.2011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800000"/>
                </a:solidFill>
              </a:rPr>
              <a:t>Органический мир Владимирской области</a:t>
            </a:r>
            <a:endParaRPr lang="ru-RU" dirty="0">
              <a:solidFill>
                <a:srgbClr val="8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373216"/>
            <a:ext cx="6400800" cy="1224136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Подготовила учитель географии МОУ «Боголюбовская СОШ» Агеева А. А.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800000"/>
                </a:solidFill>
                <a:latin typeface="Monotype Corsiva" pitchFamily="66" charset="0"/>
              </a:rPr>
              <a:t>Охраняемые животные области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00200"/>
            <a:ext cx="4320480" cy="4709160"/>
          </a:xfrm>
        </p:spPr>
        <p:txBody>
          <a:bodyPr/>
          <a:lstStyle/>
          <a:p>
            <a:pPr algn="just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  </a:t>
            </a:r>
            <a:r>
              <a:rPr lang="ru-RU" b="1" dirty="0" err="1" smtClean="0">
                <a:solidFill>
                  <a:srgbClr val="002060"/>
                </a:solidFill>
              </a:rPr>
              <a:t>Краснокнижные</a:t>
            </a:r>
            <a:r>
              <a:rPr lang="ru-RU" b="1" dirty="0" smtClean="0">
                <a:solidFill>
                  <a:srgbClr val="002060"/>
                </a:solidFill>
              </a:rPr>
              <a:t> беспозвоночные: жук-олень, </a:t>
            </a:r>
            <a:r>
              <a:rPr lang="ru-RU" b="1" dirty="0" err="1" smtClean="0">
                <a:solidFill>
                  <a:srgbClr val="002060"/>
                </a:solidFill>
              </a:rPr>
              <a:t>восковик-отшельник</a:t>
            </a:r>
            <a:r>
              <a:rPr lang="ru-RU" b="1" dirty="0" smtClean="0">
                <a:solidFill>
                  <a:srgbClr val="002060"/>
                </a:solidFill>
              </a:rPr>
              <a:t>, махаон, </a:t>
            </a:r>
            <a:r>
              <a:rPr lang="ru-RU" b="1" dirty="0" err="1" smtClean="0">
                <a:solidFill>
                  <a:srgbClr val="002060"/>
                </a:solidFill>
              </a:rPr>
              <a:t>апполон</a:t>
            </a:r>
            <a:r>
              <a:rPr lang="ru-RU" b="1" dirty="0" smtClean="0">
                <a:solidFill>
                  <a:srgbClr val="002060"/>
                </a:solidFill>
              </a:rPr>
              <a:t>, ленточница голубая, </a:t>
            </a:r>
            <a:r>
              <a:rPr lang="ru-RU" b="1" dirty="0" err="1" smtClean="0">
                <a:solidFill>
                  <a:srgbClr val="002060"/>
                </a:solidFill>
              </a:rPr>
              <a:t>подалирий</a:t>
            </a:r>
            <a:r>
              <a:rPr lang="ru-RU" b="1" dirty="0" smtClean="0">
                <a:solidFill>
                  <a:srgbClr val="002060"/>
                </a:solidFill>
              </a:rPr>
              <a:t>, поликсена, шмель моховой.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8434" name="Picture 2" descr="http://im0-tub.yandex.net/i?id=348241953-03-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908720"/>
            <a:ext cx="2339752" cy="1747017"/>
          </a:xfrm>
          <a:prstGeom prst="rect">
            <a:avLst/>
          </a:prstGeom>
          <a:noFill/>
        </p:spPr>
      </p:pic>
      <p:pic>
        <p:nvPicPr>
          <p:cNvPr id="18436" name="Picture 4" descr="http://im8-tub.yandex.net/i?id=99842543-18-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772816"/>
            <a:ext cx="2624588" cy="1872208"/>
          </a:xfrm>
          <a:prstGeom prst="rect">
            <a:avLst/>
          </a:prstGeom>
          <a:noFill/>
        </p:spPr>
      </p:pic>
      <p:pic>
        <p:nvPicPr>
          <p:cNvPr id="18438" name="Picture 6" descr="http://im4-tub.yandex.net/i?id=177219203-01-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2924944"/>
            <a:ext cx="2376264" cy="1774278"/>
          </a:xfrm>
          <a:prstGeom prst="rect">
            <a:avLst/>
          </a:prstGeom>
          <a:noFill/>
        </p:spPr>
      </p:pic>
      <p:pic>
        <p:nvPicPr>
          <p:cNvPr id="18440" name="Picture 8" descr="http://im5-tub.yandex.net/i?id=65594338-23-2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789040"/>
            <a:ext cx="2376264" cy="1774060"/>
          </a:xfrm>
          <a:prstGeom prst="rect">
            <a:avLst/>
          </a:prstGeom>
          <a:noFill/>
        </p:spPr>
      </p:pic>
      <p:pic>
        <p:nvPicPr>
          <p:cNvPr id="18442" name="Picture 10" descr="http://im7-tub.yandex.net/i?id=54160699-19-2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5046780"/>
            <a:ext cx="2088232" cy="1600979"/>
          </a:xfrm>
          <a:prstGeom prst="rect">
            <a:avLst/>
          </a:prstGeom>
          <a:noFill/>
        </p:spPr>
      </p:pic>
      <p:pic>
        <p:nvPicPr>
          <p:cNvPr id="18444" name="Picture 12" descr="http://im2-tub.yandex.net/i?id=48745897-19-2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43808" y="5013176"/>
            <a:ext cx="2448272" cy="1648503"/>
          </a:xfrm>
          <a:prstGeom prst="rect">
            <a:avLst/>
          </a:prstGeom>
          <a:noFill/>
        </p:spPr>
      </p:pic>
      <p:pic>
        <p:nvPicPr>
          <p:cNvPr id="18446" name="Picture 14" descr="http://im7-tub.yandex.net/i?id=102363007-02-2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88224" y="4941168"/>
            <a:ext cx="2232248" cy="16816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800000"/>
                </a:solidFill>
                <a:latin typeface="Monotype Corsiva" pitchFamily="66" charset="0"/>
                <a:cs typeface="Andalus" pitchFamily="18" charset="-78"/>
              </a:rPr>
              <a:t>Немного истории</a:t>
            </a:r>
            <a:endParaRPr lang="ru-RU" sz="5400" dirty="0">
              <a:solidFill>
                <a:srgbClr val="800000"/>
              </a:solidFill>
              <a:latin typeface="Monotype Corsiva" pitchFamily="66" charset="0"/>
              <a:cs typeface="Andalus" pitchFamily="18" charset="-78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00200"/>
            <a:ext cx="4464496" cy="4925144"/>
          </a:xfrm>
        </p:spPr>
        <p:txBody>
          <a:bodyPr>
            <a:normAutofit fontScale="92500"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До 10 века территория области была покрыта густыми </a:t>
            </a:r>
            <a:r>
              <a:rPr lang="ru-RU" b="1" dirty="0" smtClean="0">
                <a:solidFill>
                  <a:srgbClr val="002060"/>
                </a:solidFill>
              </a:rPr>
              <a:t>д</a:t>
            </a:r>
            <a:r>
              <a:rPr lang="ru-RU" b="1" dirty="0" smtClean="0">
                <a:solidFill>
                  <a:srgbClr val="002060"/>
                </a:solidFill>
              </a:rPr>
              <a:t>ремучими</a:t>
            </a:r>
            <a:r>
              <a:rPr lang="ru-RU" b="1" dirty="0" smtClean="0">
                <a:solidFill>
                  <a:srgbClr val="002060"/>
                </a:solidFill>
              </a:rPr>
              <a:t>, в основном сосновыми лесами. Еловые, елово-широколиственные леса и дубравы занимали наибольшие площади. В настоящее время их практически не стало из-за деятельности человека.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http://im0-tub.yandex.net/i?id=217232596-15-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1340768"/>
            <a:ext cx="3024336" cy="2258173"/>
          </a:xfrm>
          <a:prstGeom prst="rect">
            <a:avLst/>
          </a:prstGeom>
          <a:noFill/>
        </p:spPr>
      </p:pic>
      <p:pic>
        <p:nvPicPr>
          <p:cNvPr id="2054" name="Picture 6" descr="http://im6-tub.yandex.net/i?id=29965773-15-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4581128"/>
            <a:ext cx="3024336" cy="2016224"/>
          </a:xfrm>
          <a:prstGeom prst="rect">
            <a:avLst/>
          </a:prstGeom>
          <a:noFill/>
        </p:spPr>
      </p:pic>
      <p:pic>
        <p:nvPicPr>
          <p:cNvPr id="7" name="Picture 4" descr="http://im4-tub.yandex.net/i?id=182382175-22-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2564904"/>
            <a:ext cx="1944216" cy="30522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800000"/>
                </a:solidFill>
                <a:latin typeface="Monotype Corsiva" pitchFamily="66" charset="0"/>
              </a:rPr>
              <a:t>Растительный мир</a:t>
            </a:r>
            <a:endParaRPr lang="ru-RU" sz="5400" dirty="0">
              <a:solidFill>
                <a:srgbClr val="80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00200"/>
            <a:ext cx="4392488" cy="4709160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     </a:t>
            </a:r>
            <a:r>
              <a:rPr lang="ru-RU" b="1" dirty="0" smtClean="0">
                <a:solidFill>
                  <a:srgbClr val="002060"/>
                </a:solidFill>
              </a:rPr>
              <a:t>В настоящее время флора области насчитывает более 1100 видов сосудистых растений (102 семейства). Чаще всего встречаются растения семейств сложноцветные, осоковые, розоцветные, бобовые и крестоцветные.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http://im3-tub.yandex.net/i?id=256873697-15-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1340768"/>
            <a:ext cx="1944216" cy="2580818"/>
          </a:xfrm>
          <a:prstGeom prst="rect">
            <a:avLst/>
          </a:prstGeom>
          <a:noFill/>
        </p:spPr>
      </p:pic>
      <p:pic>
        <p:nvPicPr>
          <p:cNvPr id="1028" name="Picture 4" descr="http://im5-tub.yandex.net/i?id=70755886-12-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340768"/>
            <a:ext cx="1944216" cy="2604181"/>
          </a:xfrm>
          <a:prstGeom prst="rect">
            <a:avLst/>
          </a:prstGeom>
          <a:noFill/>
        </p:spPr>
      </p:pic>
      <p:pic>
        <p:nvPicPr>
          <p:cNvPr id="1030" name="Picture 6" descr="http://im4-tub.yandex.net/i?id=34520495-13-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4211706"/>
            <a:ext cx="3312368" cy="24842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800000"/>
                </a:solidFill>
                <a:latin typeface="Monotype Corsiva" pitchFamily="66" charset="0"/>
              </a:rPr>
              <a:t>Растительный мир</a:t>
            </a:r>
            <a:endParaRPr lang="ru-RU" sz="5400" dirty="0">
              <a:solidFill>
                <a:srgbClr val="80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00200"/>
            <a:ext cx="4320480" cy="4709160"/>
          </a:xfrm>
        </p:spPr>
        <p:txBody>
          <a:bodyPr/>
          <a:lstStyle/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Разнообразен видовой состав мхов, лишайников, грибов и водорослей области, велика их роль в формировании растительного покрова.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6386" name="Picture 2" descr="http://im7-tub.yandex.net/i?id=49002108-11-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1196752"/>
            <a:ext cx="1944216" cy="1993230"/>
          </a:xfrm>
          <a:prstGeom prst="rect">
            <a:avLst/>
          </a:prstGeom>
          <a:noFill/>
        </p:spPr>
      </p:pic>
      <p:pic>
        <p:nvPicPr>
          <p:cNvPr id="16388" name="Picture 4" descr="http://im3-tub.yandex.net/i?id=342863106-16-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268760"/>
            <a:ext cx="1584176" cy="2121664"/>
          </a:xfrm>
          <a:prstGeom prst="rect">
            <a:avLst/>
          </a:prstGeom>
          <a:noFill/>
        </p:spPr>
      </p:pic>
      <p:pic>
        <p:nvPicPr>
          <p:cNvPr id="16390" name="Picture 6" descr="http://im7-tub.yandex.net/i?id=104064386-22-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3068960"/>
            <a:ext cx="2304256" cy="1720513"/>
          </a:xfrm>
          <a:prstGeom prst="rect">
            <a:avLst/>
          </a:prstGeom>
          <a:noFill/>
        </p:spPr>
      </p:pic>
      <p:pic>
        <p:nvPicPr>
          <p:cNvPr id="16392" name="Picture 8" descr="http://im0-tub.yandex.net/i?id=33852043-19-2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83760" y="4869160"/>
            <a:ext cx="2160240" cy="1627788"/>
          </a:xfrm>
          <a:prstGeom prst="rect">
            <a:avLst/>
          </a:prstGeom>
          <a:noFill/>
        </p:spPr>
      </p:pic>
      <p:pic>
        <p:nvPicPr>
          <p:cNvPr id="16394" name="Picture 10" descr="http://im0-tub.yandex.net/i?id=129810052-13-2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1880" y="3789040"/>
            <a:ext cx="2232248" cy="1785800"/>
          </a:xfrm>
          <a:prstGeom prst="rect">
            <a:avLst/>
          </a:prstGeom>
          <a:noFill/>
        </p:spPr>
      </p:pic>
      <p:pic>
        <p:nvPicPr>
          <p:cNvPr id="16396" name="Picture 12" descr="http://im6-tub.yandex.net/i?id=171162106-10-2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88024" y="5157192"/>
            <a:ext cx="2088232" cy="15592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800000"/>
                </a:solidFill>
                <a:latin typeface="Monotype Corsiva" pitchFamily="66" charset="0"/>
              </a:rPr>
              <a:t>Охраняемые растения области</a:t>
            </a:r>
            <a:endParaRPr lang="ru-RU" sz="5400" dirty="0">
              <a:solidFill>
                <a:srgbClr val="80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00200"/>
            <a:ext cx="4104456" cy="499715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Ряд растений Владимирской области занесен в Красную книгу, а некоторые подлежат охране на областной уровне. </a:t>
            </a:r>
            <a:r>
              <a:rPr lang="ru-RU" b="1" dirty="0" err="1" smtClean="0">
                <a:solidFill>
                  <a:srgbClr val="002060"/>
                </a:solidFill>
              </a:rPr>
              <a:t>Краснокнижные</a:t>
            </a:r>
            <a:r>
              <a:rPr lang="ru-RU" b="1" dirty="0" smtClean="0">
                <a:solidFill>
                  <a:srgbClr val="002060"/>
                </a:solidFill>
              </a:rPr>
              <a:t> растения: башмачок настоящий, рогульник плавающий, борец Флерова, меч трава обыкновенная, </a:t>
            </a:r>
            <a:r>
              <a:rPr lang="ru-RU" b="1" dirty="0" err="1" smtClean="0">
                <a:solidFill>
                  <a:srgbClr val="002060"/>
                </a:solidFill>
              </a:rPr>
              <a:t>полушник</a:t>
            </a:r>
            <a:r>
              <a:rPr lang="ru-RU" b="1" dirty="0" smtClean="0">
                <a:solidFill>
                  <a:srgbClr val="002060"/>
                </a:solidFill>
              </a:rPr>
              <a:t> щетинистый, </a:t>
            </a:r>
            <a:r>
              <a:rPr lang="ru-RU" b="1" dirty="0" err="1" smtClean="0">
                <a:solidFill>
                  <a:srgbClr val="002060"/>
                </a:solidFill>
              </a:rPr>
              <a:t>полушник</a:t>
            </a:r>
            <a:r>
              <a:rPr lang="ru-RU" b="1" dirty="0" smtClean="0">
                <a:solidFill>
                  <a:srgbClr val="002060"/>
                </a:solidFill>
              </a:rPr>
              <a:t> озерный.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3554" name="Picture 2" descr="http://im7-tub.yandex.net/i?id=94073126-11-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6" y="836712"/>
            <a:ext cx="1728192" cy="2314543"/>
          </a:xfrm>
          <a:prstGeom prst="rect">
            <a:avLst/>
          </a:prstGeom>
          <a:noFill/>
        </p:spPr>
      </p:pic>
      <p:pic>
        <p:nvPicPr>
          <p:cNvPr id="23556" name="Picture 4" descr="http://im6-tub.yandex.net/i?id=27324500-11-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628800"/>
            <a:ext cx="2232248" cy="1681628"/>
          </a:xfrm>
          <a:prstGeom prst="rect">
            <a:avLst/>
          </a:prstGeom>
          <a:noFill/>
        </p:spPr>
      </p:pic>
      <p:pic>
        <p:nvPicPr>
          <p:cNvPr id="23558" name="Picture 6" descr="http://im5-tub.yandex.net/i?id=2040317-20-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304" y="3429000"/>
            <a:ext cx="1584176" cy="2140778"/>
          </a:xfrm>
          <a:prstGeom prst="rect">
            <a:avLst/>
          </a:prstGeom>
          <a:noFill/>
        </p:spPr>
      </p:pic>
      <p:pic>
        <p:nvPicPr>
          <p:cNvPr id="23560" name="Picture 8" descr="http://im7-tub.yandex.net/i?id=63618287-13-2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2780928"/>
            <a:ext cx="1440160" cy="2160240"/>
          </a:xfrm>
          <a:prstGeom prst="rect">
            <a:avLst/>
          </a:prstGeom>
          <a:noFill/>
        </p:spPr>
      </p:pic>
      <p:pic>
        <p:nvPicPr>
          <p:cNvPr id="23562" name="Picture 10" descr="http://im4-tub.yandex.net/i?id=19430276-18-2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7984" y="3789040"/>
            <a:ext cx="1944216" cy="1464644"/>
          </a:xfrm>
          <a:prstGeom prst="rect">
            <a:avLst/>
          </a:prstGeom>
          <a:noFill/>
        </p:spPr>
      </p:pic>
      <p:pic>
        <p:nvPicPr>
          <p:cNvPr id="23564" name="Picture 12" descr="http://im6-tub.yandex.net/i?id=231826296-21-2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64088" y="5085184"/>
            <a:ext cx="2160240" cy="16018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800000"/>
                </a:solidFill>
                <a:latin typeface="Monotype Corsiva" pitchFamily="66" charset="0"/>
              </a:rPr>
              <a:t>Животный мир</a:t>
            </a:r>
            <a:endParaRPr lang="ru-RU" sz="5400" dirty="0">
              <a:solidFill>
                <a:srgbClr val="80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00200"/>
            <a:ext cx="8136904" cy="4997152"/>
          </a:xfrm>
        </p:spPr>
        <p:txBody>
          <a:bodyPr>
            <a:normAutofit/>
          </a:bodyPr>
          <a:lstStyle/>
          <a:p>
            <a:pPr algn="just"/>
            <a:r>
              <a:rPr lang="ru-RU" sz="3600" b="1" dirty="0" smtClean="0">
                <a:solidFill>
                  <a:srgbClr val="002060"/>
                </a:solidFill>
              </a:rPr>
              <a:t>В настоящее время в области обитает более 50 видов млекопитающих, более 200 видов птиц гнездятся, зимуют и бывают пролетом, в реках и озерах обитает около 40 видов рыб. В области водятся пресмыкающиеся, земноводные и беспозвоночные.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800000"/>
                </a:solidFill>
                <a:latin typeface="Monotype Corsiva" pitchFamily="66" charset="0"/>
              </a:rPr>
              <a:t>Акклиматизированные животные</a:t>
            </a:r>
            <a:endParaRPr lang="ru-RU" sz="5400" dirty="0">
              <a:solidFill>
                <a:srgbClr val="80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042792" cy="470916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В области ведется работа по акклиматизации различных видов животных из других регионов. Например: ондатра, зубр, благородный олень, кабан, пятнистый олень, енотовидная собака.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1506" name="Picture 2" descr="http://im4-tub.yandex.net/i?id=118244249-10-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1628800"/>
            <a:ext cx="2088232" cy="1587056"/>
          </a:xfrm>
          <a:prstGeom prst="rect">
            <a:avLst/>
          </a:prstGeom>
          <a:noFill/>
        </p:spPr>
      </p:pic>
      <p:pic>
        <p:nvPicPr>
          <p:cNvPr id="21508" name="Picture 4" descr="http://im7-tub.yandex.net/i?id=319964483-01-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1009531"/>
            <a:ext cx="2088232" cy="1670587"/>
          </a:xfrm>
          <a:prstGeom prst="rect">
            <a:avLst/>
          </a:prstGeom>
          <a:noFill/>
        </p:spPr>
      </p:pic>
      <p:pic>
        <p:nvPicPr>
          <p:cNvPr id="21510" name="Picture 6" descr="http://im5-tub.yandex.net/i?id=74268420-05-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140968"/>
            <a:ext cx="1872208" cy="1772357"/>
          </a:xfrm>
          <a:prstGeom prst="rect">
            <a:avLst/>
          </a:prstGeom>
          <a:noFill/>
        </p:spPr>
      </p:pic>
      <p:pic>
        <p:nvPicPr>
          <p:cNvPr id="21512" name="Picture 8" descr="http://im4-tub.yandex.net/i?id=346454824-11-2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76256" y="2771926"/>
            <a:ext cx="1944216" cy="2025226"/>
          </a:xfrm>
          <a:prstGeom prst="rect">
            <a:avLst/>
          </a:prstGeom>
          <a:noFill/>
        </p:spPr>
      </p:pic>
      <p:pic>
        <p:nvPicPr>
          <p:cNvPr id="21514" name="Picture 10" descr="http://im0-tub.yandex.net/i?id=123550413-13-2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9992" y="4869160"/>
            <a:ext cx="2376264" cy="1790121"/>
          </a:xfrm>
          <a:prstGeom prst="rect">
            <a:avLst/>
          </a:prstGeom>
          <a:noFill/>
        </p:spPr>
      </p:pic>
      <p:pic>
        <p:nvPicPr>
          <p:cNvPr id="21516" name="Picture 12" descr="http://im8-tub.yandex.net/i?id=91594509-10-2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76256" y="4653136"/>
            <a:ext cx="2016224" cy="18482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800000"/>
                </a:solidFill>
                <a:latin typeface="Monotype Corsiva" pitchFamily="66" charset="0"/>
              </a:rPr>
              <a:t>Охраняемые животные области</a:t>
            </a:r>
            <a:endParaRPr lang="ru-RU" sz="5400" dirty="0">
              <a:solidFill>
                <a:srgbClr val="80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00200"/>
            <a:ext cx="4608512" cy="4997152"/>
          </a:xfrm>
        </p:spPr>
        <p:txBody>
          <a:bodyPr>
            <a:normAutofit fontScale="92500"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В Красную книгу России занесен 31 вид животных, обитающих на территории области, а ряд других охраняется на областном уровне. </a:t>
            </a:r>
            <a:r>
              <a:rPr lang="ru-RU" b="1" dirty="0" err="1" smtClean="0">
                <a:solidFill>
                  <a:srgbClr val="002060"/>
                </a:solidFill>
              </a:rPr>
              <a:t>Краснокнижные</a:t>
            </a:r>
            <a:r>
              <a:rPr lang="ru-RU" b="1" dirty="0" smtClean="0">
                <a:solidFill>
                  <a:srgbClr val="002060"/>
                </a:solidFill>
              </a:rPr>
              <a:t> млекопитающие и рыбы: гигантская вечерница, выхухоль, зубр, шип, подкаменщик обыкновенный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Picture 8" descr="http://im5-tub.yandex.net/i?id=29811401-10-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2492896"/>
            <a:ext cx="2483768" cy="1929836"/>
          </a:xfrm>
          <a:prstGeom prst="rect">
            <a:avLst/>
          </a:prstGeom>
          <a:noFill/>
        </p:spPr>
      </p:pic>
      <p:pic>
        <p:nvPicPr>
          <p:cNvPr id="5" name="Picture 6" descr="http://im3-tub.yandex.net/i?id=219260229-17-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67736" y="3140968"/>
            <a:ext cx="2376264" cy="1778159"/>
          </a:xfrm>
          <a:prstGeom prst="rect">
            <a:avLst/>
          </a:prstGeom>
          <a:noFill/>
        </p:spPr>
      </p:pic>
      <p:pic>
        <p:nvPicPr>
          <p:cNvPr id="20482" name="Picture 2" descr="http://im4-tub.yandex.net/i?id=326141766-01-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1052736"/>
            <a:ext cx="2411760" cy="1913332"/>
          </a:xfrm>
          <a:prstGeom prst="rect">
            <a:avLst/>
          </a:prstGeom>
          <a:noFill/>
        </p:spPr>
      </p:pic>
      <p:pic>
        <p:nvPicPr>
          <p:cNvPr id="20484" name="Picture 4" descr="http://im2-tub.yandex.net/i?id=21557532-03-2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4725144"/>
            <a:ext cx="2016224" cy="1801160"/>
          </a:xfrm>
          <a:prstGeom prst="rect">
            <a:avLst/>
          </a:prstGeom>
          <a:noFill/>
        </p:spPr>
      </p:pic>
      <p:pic>
        <p:nvPicPr>
          <p:cNvPr id="20486" name="Picture 6" descr="http://im5-tub.yandex.net/i?id=67545555-17-2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04248" y="5230213"/>
            <a:ext cx="2160240" cy="16277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800000"/>
                </a:solidFill>
                <a:latin typeface="Monotype Corsiva" pitchFamily="66" charset="0"/>
              </a:rPr>
              <a:t>Охраняемые животные области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628800"/>
            <a:ext cx="3610744" cy="4969768"/>
          </a:xfrm>
        </p:spPr>
        <p:txBody>
          <a:bodyPr>
            <a:normAutofit/>
          </a:bodyPr>
          <a:lstStyle/>
          <a:p>
            <a:pPr marL="651510" indent="-51435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   </a:t>
            </a:r>
            <a:r>
              <a:rPr lang="ru-RU" b="1" dirty="0" err="1" smtClean="0">
                <a:solidFill>
                  <a:srgbClr val="002060"/>
                </a:solidFill>
              </a:rPr>
              <a:t>Краснокнижные</a:t>
            </a:r>
            <a:r>
              <a:rPr lang="ru-RU" b="1" dirty="0" smtClean="0">
                <a:solidFill>
                  <a:srgbClr val="002060"/>
                </a:solidFill>
              </a:rPr>
              <a:t>: птицы: аист черный, скопа, </a:t>
            </a:r>
            <a:r>
              <a:rPr lang="ru-RU" b="1" dirty="0" err="1" smtClean="0">
                <a:solidFill>
                  <a:srgbClr val="002060"/>
                </a:solidFill>
              </a:rPr>
              <a:t>орлан-белохвост</a:t>
            </a:r>
            <a:r>
              <a:rPr lang="ru-RU" b="1" dirty="0" smtClean="0">
                <a:solidFill>
                  <a:srgbClr val="002060"/>
                </a:solidFill>
              </a:rPr>
              <a:t>, змееяд, подорлик большой, кулик-сорока, филин.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Picture 3" descr="C:\Users\Анастасия\Documents\Агеева\день птиц\фотографии\птенец ушастой сов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3140968"/>
            <a:ext cx="1656184" cy="2458158"/>
          </a:xfrm>
          <a:prstGeom prst="rect">
            <a:avLst/>
          </a:prstGeom>
          <a:noFill/>
        </p:spPr>
      </p:pic>
      <p:pic>
        <p:nvPicPr>
          <p:cNvPr id="19459" name="Picture 3" descr="http://im0-tub.yandex.net/i?id=60301125-10-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908720"/>
            <a:ext cx="1979712" cy="2394813"/>
          </a:xfrm>
          <a:prstGeom prst="rect">
            <a:avLst/>
          </a:prstGeom>
          <a:noFill/>
        </p:spPr>
      </p:pic>
      <p:pic>
        <p:nvPicPr>
          <p:cNvPr id="19461" name="Picture 5" descr="http://im7-tub.yandex.net/i?id=107102698-05-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1628800"/>
            <a:ext cx="1728192" cy="2294060"/>
          </a:xfrm>
          <a:prstGeom prst="rect">
            <a:avLst/>
          </a:prstGeom>
          <a:noFill/>
        </p:spPr>
      </p:pic>
      <p:pic>
        <p:nvPicPr>
          <p:cNvPr id="19463" name="Picture 7" descr="http://im4-tub.yandex.net/i?id=239817540-12-2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5616" y="4869160"/>
            <a:ext cx="1732512" cy="1767870"/>
          </a:xfrm>
          <a:prstGeom prst="rect">
            <a:avLst/>
          </a:prstGeom>
          <a:noFill/>
        </p:spPr>
      </p:pic>
      <p:pic>
        <p:nvPicPr>
          <p:cNvPr id="19465" name="Picture 9" descr="http://im5-tub.yandex.net/i?id=67510519-07-2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3928" y="3140968"/>
            <a:ext cx="2160240" cy="2016226"/>
          </a:xfrm>
          <a:prstGeom prst="rect">
            <a:avLst/>
          </a:prstGeom>
          <a:noFill/>
        </p:spPr>
      </p:pic>
      <p:pic>
        <p:nvPicPr>
          <p:cNvPr id="19467" name="Picture 11" descr="http://im3-tub.yandex.net/i?id=209809852-19-2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24128" y="3933365"/>
            <a:ext cx="1584176" cy="2924635"/>
          </a:xfrm>
          <a:prstGeom prst="rect">
            <a:avLst/>
          </a:prstGeom>
          <a:noFill/>
        </p:spPr>
      </p:pic>
      <p:pic>
        <p:nvPicPr>
          <p:cNvPr id="19469" name="Picture 13" descr="http://im3-tub.yandex.net/i?id=39816460-15-2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03848" y="4797152"/>
            <a:ext cx="2232248" cy="19048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138</TotalTime>
  <Words>318</Words>
  <Application>Microsoft Office PowerPoint</Application>
  <PresentationFormat>Экран (4:3)</PresentationFormat>
  <Paragraphs>20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Апекс</vt:lpstr>
      <vt:lpstr>Органический мир Владимирской области</vt:lpstr>
      <vt:lpstr>Немного истории</vt:lpstr>
      <vt:lpstr>Растительный мир</vt:lpstr>
      <vt:lpstr>Растительный мир</vt:lpstr>
      <vt:lpstr>Охраняемые растения области</vt:lpstr>
      <vt:lpstr>Животный мир</vt:lpstr>
      <vt:lpstr>Акклиматизированные животные</vt:lpstr>
      <vt:lpstr>Охраняемые животные области</vt:lpstr>
      <vt:lpstr>Охраняемые животные области</vt:lpstr>
      <vt:lpstr>Охраняемые животные области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Органический мир Владимирской области</dc:title>
  <dc:creator>Анастасия</dc:creator>
  <cp:lastModifiedBy>Анастасия</cp:lastModifiedBy>
  <cp:revision>16</cp:revision>
  <dcterms:created xsi:type="dcterms:W3CDTF">2011-05-11T15:31:57Z</dcterms:created>
  <dcterms:modified xsi:type="dcterms:W3CDTF">2011-05-11T18:04:14Z</dcterms:modified>
</cp:coreProperties>
</file>