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F2D9-A418-4D5E-A653-2944A7B35146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1649-10AC-4A74-8C43-BFD405C22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5183-E83F-4941-80A0-1C001A7D936B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BEC5-9A56-4553-897C-583E55B8D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4A39-027D-4316-99FB-7074CAE9226A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5164C-C3BE-4423-AA5B-329A06F40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14DFC-E2B6-4BB1-9430-214E54C06EFD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31CD-B9B1-443B-BC6F-11D41D5DD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50EED-1A87-46DE-99BB-A67F50329F4A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7325-0BEC-47C2-9A9D-13C5FBD56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4AA3F-C727-45EA-8D56-1EA6609A4607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04FC-8112-4017-8185-D516683B2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6D3AF-2CA1-4441-AB27-154D441D8F89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6C8E-0F30-4136-8E03-43EE32D5C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5752-0936-428F-85DF-BB2D6BF02ACB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4A782-CCE7-4324-B47F-43EA25BE7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23F2A-5187-4411-B4D8-FD2EA8FEF370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C352-8F28-491B-8FB4-3295FCA80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470E-8D76-4AEA-91B6-0955D4261506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FF94-F12C-4405-8F84-6DFE27396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EBC0-0064-4001-A036-7AB596D63C21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DA4A-1923-4C3B-8C60-49B185B60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9D61A7-EBC2-466C-9240-D33CC3F8B008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BD78D-0F38-4BC5-A0B2-F655958B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6672"/>
            <a:ext cx="5303766" cy="1008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2060"/>
                </a:solidFill>
              </a:rPr>
              <a:t>ГБОУ СОШ № 37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060575"/>
            <a:ext cx="8135938" cy="4608513"/>
          </a:xfrm>
        </p:spPr>
        <p:txBody>
          <a:bodyPr/>
          <a:lstStyle/>
          <a:p>
            <a:r>
              <a:rPr lang="ru-RU" sz="4000" b="1" smtClean="0"/>
              <a:t>Научно-исследовательская деятельность школьников как один из способов развития лингвистической компетенции учащихся и их наставников</a:t>
            </a:r>
          </a:p>
          <a:p>
            <a:pPr algn="r"/>
            <a:r>
              <a:rPr lang="ru-RU" b="1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smtClean="0">
                <a:solidFill>
                  <a:srgbClr val="002060"/>
                </a:solidFill>
              </a:rPr>
              <a:t>Елена Геннадьевна Федосеева</a:t>
            </a:r>
          </a:p>
        </p:txBody>
      </p:sp>
      <p:pic>
        <p:nvPicPr>
          <p:cNvPr id="3076" name="Рисунок 3" descr="Рисунок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2352675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2060"/>
                </a:solidFill>
              </a:rPr>
              <a:t>Задачи конференции: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algn="just"/>
            <a:r>
              <a:rPr lang="ru-RU" b="1" smtClean="0"/>
              <a:t>вовлечение школьников в исследовательскую, изобретательскую и иную творческую деятельность;</a:t>
            </a:r>
          </a:p>
          <a:p>
            <a:pPr algn="just"/>
            <a:r>
              <a:rPr lang="ru-RU" b="1" smtClean="0"/>
              <a:t>формирование у школьников устойчивого познавательного интереса к фундаментальным и прикладным наукам;</a:t>
            </a:r>
          </a:p>
          <a:p>
            <a:pPr algn="just"/>
            <a:r>
              <a:rPr lang="ru-RU" b="1" smtClean="0"/>
              <a:t>выявление талантливых, одаренных учащихся, увлеченных научным творчеством для подготовки их к участию в конференциях и конкурсах проектных и исследовательских работ окружного, городского всероссийского и международного уровней.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7862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>ТЕМЫ научно-исследовательских работ на конференции в 2008-2009 учебном году: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*</a:t>
            </a:r>
            <a:r>
              <a:rPr lang="ru-RU" sz="4400" b="1" smtClean="0"/>
              <a:t> «Нью-Йорк»</a:t>
            </a:r>
          </a:p>
          <a:p>
            <a:pPr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*</a:t>
            </a:r>
            <a:r>
              <a:rPr lang="ru-RU" sz="4400" b="1" smtClean="0"/>
              <a:t> «Сан-Франциско»</a:t>
            </a:r>
          </a:p>
          <a:p>
            <a:pPr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*</a:t>
            </a:r>
            <a:r>
              <a:rPr lang="ru-RU" sz="4400" b="1" smtClean="0"/>
              <a:t> «Голливуд»</a:t>
            </a:r>
          </a:p>
          <a:p>
            <a:pPr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*</a:t>
            </a:r>
            <a:r>
              <a:rPr lang="ru-RU" sz="4400" b="1" smtClean="0"/>
              <a:t> «Дом в котором я живу»</a:t>
            </a:r>
          </a:p>
          <a:p>
            <a:pPr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*</a:t>
            </a:r>
            <a:r>
              <a:rPr lang="ru-RU" sz="4400" b="1" smtClean="0"/>
              <a:t> «Экология»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51216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>ТЕМЫ научно-исследовательских работ на конференции в 2009-2010 учебном году:</a:t>
            </a:r>
            <a:endParaRPr lang="ru-RU" sz="36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«Сравнение английских и русских имен в составе фразеологических единиц»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«Образ животных в английских и русских пословицах, поговорках, идиомах»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«Использование названий цвета в идиоматических выражениях русского и французского языках»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«Английские и русские идиомы в различных социокультурных аспектах»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>ТЕМЫ научно-исследовательских работ на конференции в 2010-2011 учебном году: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*</a:t>
            </a:r>
            <a:r>
              <a:rPr lang="ru-RU" b="1" dirty="0" smtClean="0"/>
              <a:t> « Письма в отсутствии письменности. Предметное письмо».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*</a:t>
            </a:r>
            <a:r>
              <a:rPr lang="ru-RU" b="1" dirty="0" smtClean="0"/>
              <a:t> «Как появились и живут разные языки на земле».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*</a:t>
            </a:r>
            <a:r>
              <a:rPr lang="ru-RU" b="1" dirty="0" smtClean="0"/>
              <a:t> «Жанр порицания как элемент речевого поведения родителей и учителей в русской и английской </a:t>
            </a:r>
            <a:r>
              <a:rPr lang="ru-RU" b="1" dirty="0" err="1" smtClean="0"/>
              <a:t>лингвокультурах</a:t>
            </a:r>
            <a:r>
              <a:rPr lang="ru-RU" b="1" dirty="0" smtClean="0"/>
              <a:t> 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*</a:t>
            </a:r>
            <a:r>
              <a:rPr lang="ru-RU" b="1" dirty="0" smtClean="0"/>
              <a:t> «Жаргон-язык общения школьников в мировой паутине. Сравнение стилей общения русскоговорящих и </a:t>
            </a:r>
            <a:r>
              <a:rPr lang="ru-RU" b="1" dirty="0" err="1" smtClean="0"/>
              <a:t>англоговорящих</a:t>
            </a:r>
            <a:r>
              <a:rPr lang="ru-RU" b="1" dirty="0" smtClean="0"/>
              <a:t> детей на социальных сайтах».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*</a:t>
            </a:r>
            <a:r>
              <a:rPr lang="ru-RU" b="1" dirty="0" smtClean="0"/>
              <a:t> «Английский лингвистический компонент языка СМИ на примере рекламы».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dirty="0" smtClean="0">
                <a:solidFill>
                  <a:srgbClr val="002060"/>
                </a:solidFill>
              </a:rPr>
              <a:t>Высокие результаты- это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</a:t>
            </a:r>
            <a:r>
              <a:rPr lang="ru-RU" sz="4800" b="1" smtClean="0"/>
              <a:t>рост стремления учащихся изучать и исследовать различные области науки, находить пути решения той или иной проблематики.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938" y="1600200"/>
            <a:ext cx="5122862" cy="470852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dirty="0" smtClean="0"/>
              <a:t>   « Один опыт я ставлю выше, чем тысячу мнений, рожденных только воображением »</a:t>
            </a:r>
          </a:p>
          <a:p>
            <a:pPr marL="548640" indent="-41148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600" b="1" dirty="0" smtClean="0"/>
          </a:p>
          <a:p>
            <a:pPr marL="548640" indent="-41148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600" b="1" dirty="0" smtClean="0"/>
          </a:p>
          <a:p>
            <a:pPr marL="548640" indent="-41148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dirty="0" smtClean="0"/>
              <a:t>М. В. Ломоносов</a:t>
            </a:r>
            <a:endParaRPr lang="ru-RU" sz="3600" b="1" dirty="0"/>
          </a:p>
        </p:txBody>
      </p:sp>
      <p:pic>
        <p:nvPicPr>
          <p:cNvPr id="17412" name="Рисунок 3" descr="1297022976_lomonosov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30575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4400" b="1" smtClean="0"/>
          </a:p>
          <a:p>
            <a:pPr algn="ctr">
              <a:buFont typeface="Wingdings 2" pitchFamily="18" charset="2"/>
              <a:buNone/>
            </a:pPr>
            <a:r>
              <a:rPr lang="ru-RU" sz="4400" b="1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2902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Научное общество учащихся «Эрудит»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основано в сентябре 2008 года и функционирует на основе  Положения о  НОУ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099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133600"/>
            <a:ext cx="2339975" cy="2384425"/>
          </a:xfrm>
        </p:spPr>
      </p:pic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2771775" y="2492375"/>
            <a:ext cx="59039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Девиз научного общества «Эрудит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»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«Знаешь о незнании – </a:t>
            </a:r>
            <a:r>
              <a:rPr lang="ru-RU" sz="2800" b="1" i="1" smtClean="0">
                <a:solidFill>
                  <a:srgbClr val="002060"/>
                </a:solidFill>
                <a:latin typeface="Times New Roman" pitchFamily="18" charset="0"/>
              </a:rPr>
              <a:t>ДЕЙСТВУЙ</a:t>
            </a:r>
            <a:r>
              <a:rPr lang="ru-RU" sz="2800" b="1" i="1" smtClean="0">
                <a:solidFill>
                  <a:srgbClr val="002060"/>
                </a:solidFill>
                <a:latin typeface="Times New Roman" pitchFamily="18" charset="0"/>
              </a:rPr>
              <a:t>!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</a:rPr>
              <a:t>Ты – у истока знания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!»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4101" name="Рисунок 5" descr="Рисунок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968750"/>
            <a:ext cx="17097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03350" y="4813300"/>
            <a:ext cx="5454650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>
                <a:solidFill>
                  <a:srgbClr val="002060"/>
                </a:solidFill>
                <a:latin typeface="+mn-lt"/>
                <a:cs typeface="+mn-cs"/>
              </a:rPr>
              <a:t>Эмблема НОУ и нагрудный знак действительного члена научного общества «Эрудит»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243428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kern="0" dirty="0" smtClean="0">
                <a:solidFill>
                  <a:schemeClr val="tx1"/>
                </a:solidFill>
              </a:rPr>
              <a:t>Научное общество учащихся «Эрудит»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2852738"/>
            <a:ext cx="3538538" cy="3455987"/>
          </a:xfrm>
        </p:spPr>
        <p:txBody>
          <a:bodyPr/>
          <a:lstStyle/>
          <a:p>
            <a:r>
              <a:rPr lang="ru-RU" b="1" smtClean="0"/>
              <a:t>в июне 2011 года включено в Общероссийский реестр научных объединений учащихся </a:t>
            </a:r>
            <a:br>
              <a:rPr lang="ru-RU" b="1" smtClean="0"/>
            </a:br>
            <a:r>
              <a:rPr lang="ru-RU" b="1" smtClean="0"/>
              <a:t>под № П-2011/58</a:t>
            </a:r>
            <a:endParaRPr lang="ru-RU" smtClean="0"/>
          </a:p>
        </p:txBody>
      </p:sp>
      <p:pic>
        <p:nvPicPr>
          <p:cNvPr id="5124" name="Рисунок 3" descr="Рисунок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260350"/>
            <a:ext cx="4365625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2617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002060"/>
                </a:solidFill>
              </a:rPr>
              <a:t>Цель создания школьного НОУ:</a:t>
            </a:r>
            <a:endParaRPr lang="ru-RU" sz="4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79950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sz="3200" b="1" dirty="0" smtClean="0"/>
              <a:t>Развитие способностей и компетентностей учащихся   посредством разработки и внедрения новых моделей и форм организации работ с учащимися  на основе расширения  сфер взаимодействия с ВУЗами, учреждениями дополнительного образования, другими образовательными, культурными и просветительскими структурами.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2060"/>
                </a:solidFill>
              </a:rPr>
              <a:t>ЗАДАЧИ НОУ: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Развивать индивидуальные творческие способности учащихся в процессе учебной, проектной  и исследовательской деятельности.</a:t>
            </a:r>
            <a:br>
              <a:rPr lang="ru-RU" b="1" smtClean="0"/>
            </a:b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Знакомить с методами освоения новых знаний и научного поиска.</a:t>
            </a:r>
            <a:br>
              <a:rPr lang="ru-RU" b="1" smtClean="0"/>
            </a:b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Содействовать повышению престижа и популяризации научных знаний.</a:t>
            </a:r>
            <a:br>
              <a:rPr lang="ru-RU" b="1" smtClean="0"/>
            </a:br>
            <a:r>
              <a:rPr lang="ru-RU" b="1" smtClean="0">
                <a:solidFill>
                  <a:srgbClr val="002060"/>
                </a:solidFill>
              </a:rPr>
              <a:t>*</a:t>
            </a:r>
            <a:r>
              <a:rPr lang="ru-RU" b="1" smtClean="0"/>
              <a:t> Способствовать профессиональному самоопределению учащихся.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Структура научного общества учащихся «Эрудит»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5" name="Содержимое 3" descr="Рисунок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557338"/>
            <a:ext cx="8353425" cy="5040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Школьная научно-практическая конференция проектных и исследовательских работ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032250"/>
          </a:xfrm>
        </p:spPr>
        <p:txBody>
          <a:bodyPr>
            <a:normAutofit fontScale="92500" lnSpcReduction="2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000" b="1" dirty="0" smtClean="0"/>
              <a:t>     Является частью образовательной программы школы №37 и формой организации исследовательской деятельности учащихся. Участниками Конференции могут быть учащиеся 1-11 классов школы.</a:t>
            </a:r>
          </a:p>
          <a:p>
            <a:pPr marL="54864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3000" b="1" dirty="0" smtClean="0"/>
          </a:p>
          <a:p>
            <a:pPr marL="54864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000" b="1" dirty="0" smtClean="0"/>
              <a:t>Первая Конференция проектных и исследовательских работ была проведена в 2008/2009 учебном году и с тех пор проводится в школе ежегодно, с 2009 – как Конференция НОУ «Эрудит»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Членами НОУ «Эрудит» являются учащиеся 1-11 классов, изъявившие желание участвовать в работе одной - двух секций общества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43" name="Содержимое 3" descr="Рисунок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133600"/>
            <a:ext cx="4868862" cy="3240088"/>
          </a:xfrm>
        </p:spPr>
      </p:pic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5651500" y="2205038"/>
          <a:ext cx="3168650" cy="296227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65512"/>
                <a:gridCol w="1602840"/>
              </a:tblGrid>
              <a:tr h="133144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Состав корпуса действительных членов НОУ «Эрудит»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008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2009/10 учебный год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2010/11 учебный год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6236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 учащихся</a:t>
                      </a:r>
                      <a:endParaRPr lang="ru-RU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55 учащихся</a:t>
                      </a:r>
                      <a:endParaRPr lang="ru-RU" b="1" dirty="0">
                        <a:solidFill>
                          <a:srgbClr val="3333CC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850" y="5516563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21 участник  Конференции – 2011, в том числе 2 школьника из   дружественной    Белоруссии:    </a:t>
            </a:r>
            <a:r>
              <a:rPr lang="ru-RU" sz="2000" b="1" kern="0" dirty="0" err="1">
                <a:solidFill>
                  <a:srgbClr val="002060"/>
                </a:solidFill>
                <a:latin typeface="+mn-lt"/>
                <a:cs typeface="+mn-cs"/>
              </a:rPr>
              <a:t>Верченко</a:t>
            </a: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  Александра и  </a:t>
            </a:r>
            <a:r>
              <a:rPr lang="ru-RU" sz="2000" b="1" kern="0" dirty="0" err="1">
                <a:solidFill>
                  <a:srgbClr val="002060"/>
                </a:solidFill>
                <a:latin typeface="+mn-lt"/>
                <a:cs typeface="+mn-cs"/>
              </a:rPr>
              <a:t>Крукович</a:t>
            </a:r>
            <a:r>
              <a:rPr lang="ru-RU" sz="2000" b="1" kern="0" dirty="0">
                <a:solidFill>
                  <a:srgbClr val="002060"/>
                </a:solidFill>
                <a:latin typeface="+mn-lt"/>
                <a:cs typeface="+mn-cs"/>
              </a:rPr>
              <a:t> Дмитрий стали действительными членами НОУ и удостоены звания «Эрудит»,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2060"/>
                </a:solidFill>
              </a:rPr>
              <a:t>Цель Конференции: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50403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300" b="1" smtClean="0"/>
              <a:t>   интеллектуальное и творческое развитие школьников через организацию практической, исследовательской, проектной деятельности в образовательном учреждении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</TotalTime>
  <Words>572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ГБОУ СОШ № 37</vt:lpstr>
      <vt:lpstr>Научное общество учащихся «Эрудит» основано в сентябре 2008 года и функционирует на основе  Положения о  НОУ </vt:lpstr>
      <vt:lpstr>Научное общество учащихся «Эрудит»</vt:lpstr>
      <vt:lpstr>Цель создания школьного НОУ:</vt:lpstr>
      <vt:lpstr>ЗАДАЧИ НОУ:</vt:lpstr>
      <vt:lpstr>Структура научного общества учащихся «Эрудит» </vt:lpstr>
      <vt:lpstr>Школьная научно-практическая конференция проектных и исследовательских работ</vt:lpstr>
      <vt:lpstr>Членами НОУ «Эрудит» являются учащиеся 1-11 классов, изъявившие желание участвовать в работе одной - двух секций общества</vt:lpstr>
      <vt:lpstr>Цель Конференции:</vt:lpstr>
      <vt:lpstr>Задачи конференции:</vt:lpstr>
      <vt:lpstr>ТЕМЫ научно-исследовательских работ на конференции в 2008-2009 учебном году:</vt:lpstr>
      <vt:lpstr>ТЕМЫ научно-исследовательских работ на конференции в 2009-2010 учебном году:</vt:lpstr>
      <vt:lpstr>ТЕМЫ научно-исследовательских работ на конференции в 2010-2011 учебном году:</vt:lpstr>
      <vt:lpstr>Высокие результаты- это 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19</cp:revision>
  <dcterms:created xsi:type="dcterms:W3CDTF">2011-11-29T18:09:41Z</dcterms:created>
  <dcterms:modified xsi:type="dcterms:W3CDTF">2011-11-30T19:26:51Z</dcterms:modified>
</cp:coreProperties>
</file>