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58" r:id="rId3"/>
    <p:sldId id="279" r:id="rId4"/>
    <p:sldId id="281" r:id="rId5"/>
    <p:sldId id="260" r:id="rId6"/>
    <p:sldId id="261" r:id="rId7"/>
    <p:sldId id="280" r:id="rId8"/>
    <p:sldId id="282" r:id="rId9"/>
    <p:sldId id="283" r:id="rId10"/>
    <p:sldId id="263" r:id="rId11"/>
    <p:sldId id="264" r:id="rId12"/>
    <p:sldId id="265" r:id="rId13"/>
    <p:sldId id="266" r:id="rId14"/>
    <p:sldId id="270" r:id="rId15"/>
    <p:sldId id="271" r:id="rId16"/>
    <p:sldId id="274" r:id="rId17"/>
    <p:sldId id="284" r:id="rId18"/>
    <p:sldId id="268" r:id="rId19"/>
    <p:sldId id="269" r:id="rId20"/>
    <p:sldId id="277" r:id="rId21"/>
    <p:sldId id="276" r:id="rId22"/>
    <p:sldId id="278" r:id="rId23"/>
    <p:sldId id="272" r:id="rId24"/>
    <p:sldId id="25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D5EC-DE0F-4BDF-B668-9456A3CD15C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4D38DA-E3E3-4F15-8064-81D1985AF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D5EC-DE0F-4BDF-B668-9456A3CD15C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38DA-E3E3-4F15-8064-81D1985AF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D5EC-DE0F-4BDF-B668-9456A3CD15C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38DA-E3E3-4F15-8064-81D1985AF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D5EC-DE0F-4BDF-B668-9456A3CD15C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4D38DA-E3E3-4F15-8064-81D1985AF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D5EC-DE0F-4BDF-B668-9456A3CD15C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38DA-E3E3-4F15-8064-81D1985AF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D5EC-DE0F-4BDF-B668-9456A3CD15C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38DA-E3E3-4F15-8064-81D1985AF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D5EC-DE0F-4BDF-B668-9456A3CD15C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4D38DA-E3E3-4F15-8064-81D1985AF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D5EC-DE0F-4BDF-B668-9456A3CD15C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38DA-E3E3-4F15-8064-81D1985AF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D5EC-DE0F-4BDF-B668-9456A3CD15C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38DA-E3E3-4F15-8064-81D1985AF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D5EC-DE0F-4BDF-B668-9456A3CD15C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38DA-E3E3-4F15-8064-81D1985AF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D5EC-DE0F-4BDF-B668-9456A3CD15C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38DA-E3E3-4F15-8064-81D1985AF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E7D5EC-DE0F-4BDF-B668-9456A3CD15C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4D38DA-E3E3-4F15-8064-81D1985AF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imege.ru/search/morskie-korally-foto" TargetMode="External"/><Relationship Id="rId2" Type="http://schemas.openxmlformats.org/officeDocument/2006/relationships/hyperlink" Target="http://animalreader.ru/kto-takaya-meduza-krestovik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imege.ru/search/kletki-entodermy-gidry" TargetMode="External"/><Relationship Id="rId4" Type="http://schemas.openxmlformats.org/officeDocument/2006/relationships/hyperlink" Target="http://animalphotos.ru/jivotnoe-gidra-foto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714375" y="428625"/>
            <a:ext cx="7791450" cy="1403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7200" b="1" i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Кишечнополостные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608467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Урок - путешествие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1FD29-4C1E-4142-8132-68359A7FF6C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098" name="Picture 2" descr="C:\Documents and Settings\Пользователь\Мои документы\Работа\Биология\Рисунки по биологии\Зоология\Кишечнополостные\Клетки тела\Схема поперечного среза кишечнополостных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6429420" cy="3567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0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Кишечная полость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0050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Тело гидры имеет вид мешочка, из двух слоев клеток – наружного </a:t>
            </a:r>
            <a:r>
              <a:rPr lang="ru-RU" sz="4000" b="1" i="1" dirty="0" smtClean="0"/>
              <a:t>(</a:t>
            </a:r>
            <a:r>
              <a:rPr lang="ru-RU" sz="4000" b="1" i="1" dirty="0" smtClean="0">
                <a:solidFill>
                  <a:srgbClr val="C00000"/>
                </a:solidFill>
              </a:rPr>
              <a:t>эктодермы</a:t>
            </a:r>
            <a:r>
              <a:rPr lang="ru-RU" sz="4000" b="1" i="1" dirty="0" smtClean="0"/>
              <a:t>) </a:t>
            </a:r>
            <a:r>
              <a:rPr lang="ru-RU" sz="4000" b="1" dirty="0" smtClean="0"/>
              <a:t>и внутреннего </a:t>
            </a:r>
            <a:r>
              <a:rPr lang="ru-RU" sz="4000" b="1" i="1" dirty="0" smtClean="0"/>
              <a:t>(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энтодермы</a:t>
            </a:r>
            <a:r>
              <a:rPr lang="ru-RU" sz="4000" b="1" i="1" dirty="0" smtClean="0"/>
              <a:t>). </a:t>
            </a:r>
            <a:endParaRPr lang="ru-RU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can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4225" cy="6561138"/>
          </a:xfrm>
          <a:prstGeom prst="rect">
            <a:avLst/>
          </a:prstGeom>
          <a:noFill/>
        </p:spPr>
      </p:pic>
      <p:sp>
        <p:nvSpPr>
          <p:cNvPr id="25603" name="AutoShape 3"/>
          <p:cNvSpPr>
            <a:spLocks/>
          </p:cNvSpPr>
          <p:nvPr/>
        </p:nvSpPr>
        <p:spPr bwMode="auto">
          <a:xfrm>
            <a:off x="5791200" y="533400"/>
            <a:ext cx="457200" cy="25146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>
            <a:off x="5867400" y="3048000"/>
            <a:ext cx="381000" cy="2133600"/>
          </a:xfrm>
          <a:prstGeom prst="rightBrace">
            <a:avLst>
              <a:gd name="adj1" fmla="val 4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929322" y="1600200"/>
            <a:ext cx="32146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/>
              <a:t>Эктодерма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143636" y="3857628"/>
            <a:ext cx="32146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/>
              <a:t>Энтодерма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/>
      <p:bldP spid="256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an0005"/>
          <p:cNvPicPr>
            <a:picLocks noChangeAspect="1" noChangeArrowheads="1"/>
          </p:cNvPicPr>
          <p:nvPr/>
        </p:nvPicPr>
        <p:blipFill>
          <a:blip r:embed="rId2">
            <a:lum bright="-14000" contrast="34000"/>
          </a:blip>
          <a:srcRect/>
          <a:stretch>
            <a:fillRect/>
          </a:stretch>
        </p:blipFill>
        <p:spPr bwMode="auto">
          <a:xfrm>
            <a:off x="4500562" y="1357298"/>
            <a:ext cx="4060832" cy="5500702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Кожно-мускульные клетки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V="1">
            <a:off x="3000364" y="4143379"/>
            <a:ext cx="2214578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0" y="3429000"/>
            <a:ext cx="321467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/>
              <a:t>Мускульное волоконце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опия Scan0005"/>
          <p:cNvPicPr>
            <a:picLocks noChangeAspect="1" noChangeArrowheads="1"/>
          </p:cNvPicPr>
          <p:nvPr/>
        </p:nvPicPr>
        <p:blipFill>
          <a:blip r:embed="rId2">
            <a:lum bright="-12000" contrast="32000"/>
          </a:blip>
          <a:srcRect/>
          <a:stretch>
            <a:fillRect/>
          </a:stretch>
        </p:blipFill>
        <p:spPr bwMode="auto">
          <a:xfrm>
            <a:off x="2895600" y="1828800"/>
            <a:ext cx="5029200" cy="2532063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Нервные  клетки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V="1">
            <a:off x="2362200" y="25146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0" y="2819400"/>
            <a:ext cx="2667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/>
              <a:t>Отростки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2362200" y="30480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V="1">
            <a:off x="4724400" y="3200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581400" y="4419600"/>
            <a:ext cx="3276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/>
              <a:t>Тело нервной клетки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/>
      <p:bldP spid="52230" grpId="0" animBg="1"/>
      <p:bldP spid="52231" grpId="0" animBg="1"/>
      <p:bldP spid="522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can0004"/>
          <p:cNvPicPr>
            <a:picLocks noChangeAspect="1" noChangeArrowheads="1"/>
          </p:cNvPicPr>
          <p:nvPr/>
        </p:nvPicPr>
        <p:blipFill>
          <a:blip r:embed="rId2">
            <a:lum bright="-18000" contrast="40000"/>
          </a:blip>
          <a:srcRect/>
          <a:stretch>
            <a:fillRect/>
          </a:stretch>
        </p:blipFill>
        <p:spPr bwMode="auto">
          <a:xfrm>
            <a:off x="1371600" y="500042"/>
            <a:ext cx="5562600" cy="5451496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</a:rPr>
              <a:t>Стрекательные клетки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 flipH="1" flipV="1">
            <a:off x="6705600" y="4953000"/>
            <a:ext cx="1152548" cy="14763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286116" y="6150114"/>
            <a:ext cx="61103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Чувствительный волосок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5638800" y="2895600"/>
            <a:ext cx="2133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934200" y="2209800"/>
            <a:ext cx="2209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Стрекательная капсула с ядом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1600200" y="33528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1600200" y="3810000"/>
            <a:ext cx="609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0" y="3429000"/>
            <a:ext cx="1981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/>
              <a:t>Стрекательная нить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/>
      <p:bldP spid="56326" grpId="0" animBg="1"/>
      <p:bldP spid="56327" grpId="0"/>
      <p:bldP spid="56328" grpId="0" animBg="1"/>
      <p:bldP spid="56329" grpId="0" animBg="1"/>
      <p:bldP spid="563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Промежуточные клетки</a:t>
            </a:r>
          </a:p>
        </p:txBody>
      </p:sp>
      <p:pic>
        <p:nvPicPr>
          <p:cNvPr id="57347" name="Picture 3" descr="Scan0002"/>
          <p:cNvPicPr>
            <a:picLocks noChangeAspect="1" noChangeArrowheads="1"/>
          </p:cNvPicPr>
          <p:nvPr/>
        </p:nvPicPr>
        <p:blipFill>
          <a:blip r:embed="rId2">
            <a:lum bright="-8000" contrast="18000"/>
          </a:blip>
          <a:srcRect l="60695" t="8289" r="26247" b="58018"/>
          <a:stretch>
            <a:fillRect/>
          </a:stretch>
        </p:blipFill>
        <p:spPr bwMode="auto">
          <a:xfrm>
            <a:off x="0" y="1600200"/>
            <a:ext cx="2857500" cy="4829196"/>
          </a:xfrm>
          <a:prstGeom prst="rect">
            <a:avLst/>
          </a:prstGeom>
          <a:noFill/>
          <a:ln w="63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57348" name="Line 4"/>
          <p:cNvSpPr>
            <a:spLocks noChangeShapeType="1"/>
          </p:cNvSpPr>
          <p:nvPr/>
        </p:nvSpPr>
        <p:spPr bwMode="auto">
          <a:xfrm flipH="1" flipV="1">
            <a:off x="2362200" y="28194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2209800" y="32004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886200" y="2971800"/>
            <a:ext cx="490064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/>
              <a:t>Промежуточные клетки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Пищеварительно-мускульные клетки</a:t>
            </a:r>
          </a:p>
        </p:txBody>
      </p:sp>
      <p:pic>
        <p:nvPicPr>
          <p:cNvPr id="17413" name="Picture 5" descr="Копия Scan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4800600" cy="2687638"/>
          </a:xfrm>
          <a:prstGeom prst="rect">
            <a:avLst/>
          </a:prstGeom>
          <a:noFill/>
        </p:spPr>
      </p:pic>
      <p:pic>
        <p:nvPicPr>
          <p:cNvPr id="17414" name="Picture 6" descr="Копия (2) Scan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357562"/>
            <a:ext cx="3357586" cy="2357454"/>
          </a:xfrm>
          <a:prstGeom prst="rect">
            <a:avLst/>
          </a:prstGeom>
          <a:noFill/>
        </p:spPr>
      </p:pic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2819400" y="3276600"/>
            <a:ext cx="76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57158" y="4800600"/>
            <a:ext cx="360524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/>
              <a:t>Кишечная полость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 flipV="1">
            <a:off x="5505456" y="4500570"/>
            <a:ext cx="709618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357686" y="4071942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Жгутики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429124" y="2857496"/>
            <a:ext cx="364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Ложноножки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 flipV="1">
            <a:off x="6072198" y="3357562"/>
            <a:ext cx="785818" cy="857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6572264" y="4714884"/>
            <a:ext cx="381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429124" y="5534561"/>
            <a:ext cx="3495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/>
              <a:t>Пищеварительные вакуоли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286512" y="1643050"/>
            <a:ext cx="31432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/>
              <a:t>Мускульное волоконце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 flipV="1">
            <a:off x="7858148" y="2786058"/>
            <a:ext cx="214314" cy="12144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620000" y="4191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Ядро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5" grpId="0" animBg="1"/>
      <p:bldP spid="17416" grpId="0"/>
      <p:bldP spid="17417" grpId="0" animBg="1"/>
      <p:bldP spid="17418" grpId="0"/>
      <p:bldP spid="17421" grpId="0"/>
      <p:bldP spid="17422" grpId="0" animBg="1"/>
      <p:bldP spid="17423" grpId="0" animBg="1"/>
      <p:bldP spid="17424" grpId="0"/>
      <p:bldP spid="17426" grpId="0"/>
      <p:bldP spid="17427" grpId="0" animBg="1"/>
      <p:bldP spid="174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ru-RU" dirty="0"/>
              <a:t>Остановка </a:t>
            </a:r>
            <a:r>
              <a:rPr lang="ru-RU" dirty="0" smtClean="0"/>
              <a:t>«физиологическая»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12088" cy="54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Используя материал учебника, изучите особенности жизнедеятельности гидры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гидра питается? Как она охотится? Какие особенности строения помогают добывать пищу?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объяснить, что 1/200 часть гидры может восстановиться до целого организма?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Почему гидра изменяет форму тела, если к ней прикоснуться соломинкой?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гидры могут размножаться?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4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can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275" y="1219200"/>
            <a:ext cx="2868613" cy="3581400"/>
          </a:xfrm>
          <a:prstGeom prst="rect">
            <a:avLst/>
          </a:prstGeom>
          <a:noFill/>
        </p:spPr>
      </p:pic>
      <p:pic>
        <p:nvPicPr>
          <p:cNvPr id="54275" name="Picture 3" descr="Копия Scan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538" y="1143000"/>
            <a:ext cx="2862262" cy="3597275"/>
          </a:xfrm>
          <a:prstGeom prst="rect">
            <a:avLst/>
          </a:prstGeom>
          <a:noFill/>
        </p:spPr>
      </p:pic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600">
                <a:solidFill>
                  <a:schemeClr val="accent2"/>
                </a:solidFill>
              </a:rPr>
              <a:t>Рефлекс</a:t>
            </a:r>
          </a:p>
        </p:txBody>
      </p:sp>
      <p:pic>
        <p:nvPicPr>
          <p:cNvPr id="54277" name="Picture 5" descr="Копия (2) Scan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438400"/>
            <a:ext cx="1804988" cy="259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086600" cy="1447800"/>
          </a:xfrm>
        </p:spPr>
        <p:txBody>
          <a:bodyPr/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Рефлекс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– это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9144000" cy="40576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5400" b="1" dirty="0"/>
              <a:t>   ответная реакция организма на раздражение, осуществляемая и контролируемая нервной системой.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Задачи урока: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сформировать знания обучающихся о симметрии тела животных в связи с их образом жизни;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сформировать представление  о жизненных формах кишечнополостных на примере полипов и медуз и умение различать эти жизненные формы;</a:t>
            </a:r>
          </a:p>
          <a:p>
            <a:endParaRPr lang="ru-RU" sz="2800" dirty="0" smtClean="0"/>
          </a:p>
          <a:p>
            <a:r>
              <a:rPr lang="ru-RU" sz="2800" dirty="0" smtClean="0"/>
              <a:t>раскрыть особенности среды обитания, внешнего и внутреннего строения, процессов жизнедеятельности  гидры как низшего многоклеточного животного;</a:t>
            </a:r>
          </a:p>
          <a:p>
            <a:endParaRPr lang="ru-RU" sz="2800" dirty="0" smtClean="0"/>
          </a:p>
          <a:p>
            <a:r>
              <a:rPr lang="ru-RU" sz="2800" dirty="0" smtClean="0"/>
              <a:t>раскрыть особенности размножения и развития гидры;</a:t>
            </a:r>
            <a:endParaRPr lang="ru-RU" sz="2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35721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Размножение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6600"/>
                </a:solidFill>
              </a:rPr>
              <a:t>Половое</a:t>
            </a:r>
            <a:r>
              <a:rPr lang="ru-RU" sz="4000" b="1" dirty="0"/>
              <a:t> – с помощью гамет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62000" y="2590800"/>
            <a:ext cx="647700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7030A0"/>
                </a:solidFill>
              </a:rPr>
              <a:t>Мужские гаметы – сперматозоиды.</a:t>
            </a:r>
          </a:p>
          <a:p>
            <a:pPr>
              <a:spcBef>
                <a:spcPct val="50000"/>
              </a:spcBef>
            </a:pPr>
            <a:endParaRPr lang="ru-RU" sz="28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Женские гаметы – яйцеклетки.</a:t>
            </a:r>
          </a:p>
        </p:txBody>
      </p:sp>
      <p:pic>
        <p:nvPicPr>
          <p:cNvPr id="15367" name="Picture 7" descr="Копия (3) Scan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362200"/>
            <a:ext cx="2386002" cy="1709742"/>
          </a:xfrm>
          <a:prstGeom prst="rect">
            <a:avLst/>
          </a:prstGeom>
          <a:noFill/>
        </p:spPr>
      </p:pic>
      <p:pic>
        <p:nvPicPr>
          <p:cNvPr id="15368" name="Picture 8" descr="Копия (2) Scan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226050"/>
            <a:ext cx="2286000" cy="1631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Размножение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Бесполое</a:t>
            </a:r>
            <a:r>
              <a:rPr lang="ru-RU"/>
              <a:t> - почкование</a:t>
            </a:r>
          </a:p>
        </p:txBody>
      </p:sp>
      <p:pic>
        <p:nvPicPr>
          <p:cNvPr id="14340" name="Picture 4" descr="{3677F709-12CA-43A8-915B-175077FBFE64}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133600"/>
            <a:ext cx="4049713" cy="472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Размножение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6600"/>
                </a:solidFill>
              </a:rPr>
              <a:t>Половое</a:t>
            </a:r>
            <a:r>
              <a:rPr lang="ru-RU" sz="4000" b="1" dirty="0"/>
              <a:t> – с помощью гамет</a:t>
            </a:r>
          </a:p>
        </p:txBody>
      </p:sp>
      <p:pic>
        <p:nvPicPr>
          <p:cNvPr id="34824" name="Picture 8" descr="Копия Scan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2486025" cy="5643578"/>
          </a:xfrm>
          <a:prstGeom prst="rect">
            <a:avLst/>
          </a:prstGeom>
          <a:noFill/>
        </p:spPr>
      </p:pic>
      <p:pic>
        <p:nvPicPr>
          <p:cNvPr id="34823" name="Picture 7" descr="Копия (2) Scan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000504"/>
            <a:ext cx="1271606" cy="1571636"/>
          </a:xfrm>
          <a:prstGeom prst="rect">
            <a:avLst/>
          </a:prstGeom>
          <a:noFill/>
        </p:spPr>
      </p:pic>
      <p:pic>
        <p:nvPicPr>
          <p:cNvPr id="34825" name="Picture 9" descr="Копия Scan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714356"/>
            <a:ext cx="2486025" cy="2986088"/>
          </a:xfrm>
          <a:prstGeom prst="rect">
            <a:avLst/>
          </a:prstGeom>
          <a:noFill/>
        </p:spPr>
      </p:pic>
      <p:pic>
        <p:nvPicPr>
          <p:cNvPr id="34822" name="Picture 6" descr="Копия (3) Scan0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428868"/>
            <a:ext cx="1624018" cy="1179520"/>
          </a:xfrm>
          <a:prstGeom prst="rect">
            <a:avLst/>
          </a:prstGeom>
          <a:noFill/>
        </p:spPr>
      </p:pic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5572132" y="2714620"/>
            <a:ext cx="1357322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7" name="Arc 11"/>
          <p:cNvSpPr>
            <a:spLocks/>
          </p:cNvSpPr>
          <p:nvPr/>
        </p:nvSpPr>
        <p:spPr bwMode="auto">
          <a:xfrm flipH="1">
            <a:off x="2971800" y="3143248"/>
            <a:ext cx="1528762" cy="112395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Arc 12"/>
          <p:cNvSpPr>
            <a:spLocks/>
          </p:cNvSpPr>
          <p:nvPr/>
        </p:nvSpPr>
        <p:spPr bwMode="auto">
          <a:xfrm rot="14811185" flipH="1">
            <a:off x="3314707" y="5026605"/>
            <a:ext cx="871511" cy="94819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829" name="Picture 13" descr="{391C463D-B63D-4A39-A958-23598D628C38}"/>
          <p:cNvPicPr>
            <a:picLocks noChangeAspect="1" noChangeArrowheads="1"/>
          </p:cNvPicPr>
          <p:nvPr/>
        </p:nvPicPr>
        <p:blipFill>
          <a:blip r:embed="rId6">
            <a:lum bright="-16000" contrast="62000"/>
          </a:blip>
          <a:srcRect l="4295" t="3635" r="4295" b="3635"/>
          <a:stretch>
            <a:fillRect/>
          </a:stretch>
        </p:blipFill>
        <p:spPr bwMode="auto">
          <a:xfrm>
            <a:off x="3714744" y="5000636"/>
            <a:ext cx="2000264" cy="1219189"/>
          </a:xfrm>
          <a:prstGeom prst="rect">
            <a:avLst/>
          </a:prstGeom>
          <a:noFill/>
        </p:spPr>
      </p:pic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581400" y="6019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Яйцо зимует</a:t>
            </a:r>
          </a:p>
        </p:txBody>
      </p:sp>
      <p:pic>
        <p:nvPicPr>
          <p:cNvPr id="34831" name="Picture 15" descr="Рисунок1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rcRect/>
          <a:stretch>
            <a:fillRect/>
          </a:stretch>
        </p:blipFill>
        <p:spPr bwMode="auto">
          <a:xfrm>
            <a:off x="6000760" y="4071937"/>
            <a:ext cx="2667005" cy="2786063"/>
          </a:xfrm>
          <a:prstGeom prst="rect">
            <a:avLst/>
          </a:prstGeom>
          <a:noFill/>
        </p:spPr>
      </p:pic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4953000" y="5867400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6" grpId="0" animBg="1"/>
      <p:bldP spid="34826" grpId="1" animBg="1"/>
      <p:bldP spid="34827" grpId="0" animBg="1"/>
      <p:bldP spid="34827" grpId="1" animBg="1"/>
      <p:bldP spid="34828" grpId="0" animBg="1"/>
      <p:bldP spid="34828" grpId="1" animBg="1"/>
      <p:bldP spid="34830" grpId="0"/>
      <p:bldP spid="348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Регенерация</a:t>
            </a:r>
            <a:r>
              <a:rPr lang="ru-RU" b="1" dirty="0">
                <a:solidFill>
                  <a:srgbClr val="C00000"/>
                </a:solidFill>
              </a:rPr>
              <a:t> – это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85860"/>
            <a:ext cx="8929718" cy="44291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6000" b="1" dirty="0"/>
              <a:t>   способность к восстановлению утраченных и поврежденных частей тела.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79928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animalreader.ru/kto-takaya-meduza-krestovik.html</a:t>
            </a:r>
            <a:endParaRPr lang="ru-RU" sz="2800" dirty="0" smtClean="0"/>
          </a:p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mimege.ru/search/morskie-korally-foto</a:t>
            </a:r>
            <a:endParaRPr lang="ru-RU" sz="2800" dirty="0" smtClean="0"/>
          </a:p>
          <a:p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animalphotos.ru/jivotnoe-gidra-foto.html#5</a:t>
            </a:r>
            <a:endParaRPr lang="ru-RU" sz="2800" dirty="0" smtClean="0"/>
          </a:p>
          <a:p>
            <a:r>
              <a:rPr lang="en-US" sz="2800" dirty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mimege.ru/search/kletki-entodermy-gidry</a:t>
            </a:r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24148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Использованные ресурсы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785794"/>
          </a:xfrm>
        </p:spPr>
        <p:txBody>
          <a:bodyPr/>
          <a:lstStyle/>
          <a:p>
            <a:r>
              <a:rPr lang="ru-RU" dirty="0" smtClean="0"/>
              <a:t>Вспомним!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48756" cy="5572164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/>
              <a:t>Какие современные животные являются наиболее примитивными многоклеточными организмами?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Губки </a:t>
            </a:r>
          </a:p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От каких организмов произошли губки?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От колониальных жгутиковых</a:t>
            </a:r>
          </a:p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На какие группы делят многоклеточные организмы?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Беспозвоночные и хордовые</a:t>
            </a:r>
          </a:p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К какой группе относятся губки?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Двухслойные беспозвоночные</a:t>
            </a: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dirty="0" smtClean="0"/>
              <a:t>Остановка «Морфологическая»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Используя материал учебника и презентации, отметьте особенности внешнего строения полипа гидры как представителя типа «Кишечнополостные»</a:t>
            </a:r>
          </a:p>
          <a:p>
            <a:r>
              <a:rPr lang="ru-RU" dirty="0" smtClean="0"/>
              <a:t>Используя трафарет, зарисуйте схему строения гидры и подпишите ее части.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7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1FD29-4C1E-4142-8132-68359A7FF6C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00496" y="571480"/>
            <a:ext cx="51435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 озерах, речках, прудах с чистой, прозрачной водой встречается маленькое (5 – 7 мм) полупрозрачное животное – </a:t>
            </a:r>
            <a:r>
              <a:rPr lang="ru-RU" sz="4400" b="1" i="1" dirty="0" smtClean="0">
                <a:solidFill>
                  <a:srgbClr val="C00000"/>
                </a:solidFill>
              </a:rPr>
              <a:t>полип гидра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28726" y="-214338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 обитания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4" y="980728"/>
            <a:ext cx="36766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1FD29-4C1E-4142-8132-68359A7FF6C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-214338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строение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428604"/>
            <a:ext cx="58578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Тело гидры имеет почти правильную цилиндрическую форму. На одном конце находится </a:t>
            </a:r>
            <a:r>
              <a:rPr lang="ru-RU" sz="4400" b="1" i="1" dirty="0" smtClean="0"/>
              <a:t>рот</a:t>
            </a:r>
            <a:r>
              <a:rPr lang="ru-RU" sz="4400" dirty="0" smtClean="0"/>
              <a:t>, окруженный 5 – 12 </a:t>
            </a:r>
            <a:r>
              <a:rPr lang="ru-RU" sz="4400" b="1" i="1" dirty="0" smtClean="0"/>
              <a:t>щупальцами</a:t>
            </a:r>
            <a:r>
              <a:rPr lang="ru-RU" sz="4400" dirty="0" smtClean="0"/>
              <a:t>, другой конец с </a:t>
            </a:r>
            <a:r>
              <a:rPr lang="ru-RU" sz="4400" b="1" i="1" dirty="0" smtClean="0"/>
              <a:t>подошвой</a:t>
            </a:r>
            <a:r>
              <a:rPr lang="ru-RU" sz="4400" dirty="0" smtClean="0"/>
              <a:t> на конце</a:t>
            </a:r>
            <a:endParaRPr lang="ru-RU" sz="4400" dirty="0"/>
          </a:p>
        </p:txBody>
      </p:sp>
      <p:pic>
        <p:nvPicPr>
          <p:cNvPr id="2051" name="Picture 3" descr="C:\Documents and Settings\Пользователь\Мои документы\Работа\Биология\Рисунки по биологии\Зоология\Кишечнополостные\Гидра\Внешнее строение гидры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3357554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6" y="3068960"/>
            <a:ext cx="5738121" cy="3543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78" y="208283"/>
            <a:ext cx="86409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В фауне наших дальневосточных морей встречается медуза крестовик, при соприкосновении с которой у человека возникает серьезное заболевание. Ее размеры невелики, всего 15-25 мм. Держатся они обычно на мелководье. Замечено, что в дождливые годы их почти нет, зато в конце засушливого лета крестовики появляются у берегов тысячами. 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36776" y="3501008"/>
            <a:ext cx="32072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Предложите свое объяснение этому факту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79" y="836712"/>
            <a:ext cx="3600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Какова форма тела и размеры гидры</a:t>
            </a:r>
            <a:r>
              <a:rPr lang="ru-RU" sz="2800" dirty="0" smtClean="0"/>
              <a:t>?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Какая симметрия тела называется лучевой</a:t>
            </a:r>
            <a:r>
              <a:rPr lang="ru-RU" sz="2800" dirty="0" smtClean="0"/>
              <a:t>?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Где обитает гидра</a:t>
            </a:r>
            <a:r>
              <a:rPr lang="ru-RU" sz="2800" dirty="0" smtClean="0"/>
              <a:t>?</a:t>
            </a:r>
          </a:p>
          <a:p>
            <a:pPr>
              <a:buFont typeface="Wingdings" pitchFamily="2" charset="2"/>
              <a:buChar char="ü"/>
            </a:pP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Чем питается</a:t>
            </a:r>
            <a:r>
              <a:rPr lang="ru-RU" sz="2800" dirty="0" smtClean="0"/>
              <a:t>?</a:t>
            </a:r>
          </a:p>
          <a:p>
            <a:pPr>
              <a:buFont typeface="Wingdings" pitchFamily="2" charset="2"/>
              <a:buChar char="ü"/>
            </a:pP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6671" y="1167706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3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ru-RU" dirty="0" smtClean="0"/>
              <a:t>Остановка «Анатомическая»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472608"/>
          </a:xfrm>
        </p:spPr>
        <p:txBody>
          <a:bodyPr/>
          <a:lstStyle/>
          <a:p>
            <a:r>
              <a:rPr lang="ru-RU" dirty="0"/>
              <a:t>Используя материал учебника и презентации, отметьте особенности внешнего строения полипа гидры как представителя типа «Кишечнополостные»</a:t>
            </a:r>
          </a:p>
          <a:p>
            <a:r>
              <a:rPr lang="ru-RU" dirty="0" smtClean="0"/>
              <a:t>Используя полученные данные, заполните таблицу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532748"/>
              </p:ext>
            </p:extLst>
          </p:nvPr>
        </p:nvGraphicFramePr>
        <p:xfrm>
          <a:off x="251521" y="4869160"/>
          <a:ext cx="8712966" cy="15840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904322"/>
                <a:gridCol w="2904322"/>
                <a:gridCol w="2904322"/>
              </a:tblGrid>
              <a:tr h="792000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Слой тела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Название клеток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Функции клеток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413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390</TotalTime>
  <Words>455</Words>
  <Application>Microsoft Office PowerPoint</Application>
  <PresentationFormat>Экран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Презентация PowerPoint</vt:lpstr>
      <vt:lpstr>Задачи урока:</vt:lpstr>
      <vt:lpstr>Вспомним!</vt:lpstr>
      <vt:lpstr>Остановка «Морфологическая»</vt:lpstr>
      <vt:lpstr>Презентация PowerPoint</vt:lpstr>
      <vt:lpstr>Презентация PowerPoint</vt:lpstr>
      <vt:lpstr>Презентация PowerPoint</vt:lpstr>
      <vt:lpstr>Презентация PowerPoint</vt:lpstr>
      <vt:lpstr>Остановка «Анатомическая»</vt:lpstr>
      <vt:lpstr>Презентация PowerPoint</vt:lpstr>
      <vt:lpstr>Презентация PowerPoint</vt:lpstr>
      <vt:lpstr>Кожно-мускульные клетки</vt:lpstr>
      <vt:lpstr>Нервные  клетки</vt:lpstr>
      <vt:lpstr>Стрекательные клетки</vt:lpstr>
      <vt:lpstr>Промежуточные клетки</vt:lpstr>
      <vt:lpstr>Пищеварительно-мускульные клетки</vt:lpstr>
      <vt:lpstr>Остановка «физиологическая»</vt:lpstr>
      <vt:lpstr>Рефлекс</vt:lpstr>
      <vt:lpstr>Рефлекс – это </vt:lpstr>
      <vt:lpstr>Размножение</vt:lpstr>
      <vt:lpstr>Размножение</vt:lpstr>
      <vt:lpstr>Размножение</vt:lpstr>
      <vt:lpstr>Регенерация – это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Никиш</dc:creator>
  <cp:lastModifiedBy>User</cp:lastModifiedBy>
  <cp:revision>21</cp:revision>
  <dcterms:created xsi:type="dcterms:W3CDTF">2011-09-19T17:38:16Z</dcterms:created>
  <dcterms:modified xsi:type="dcterms:W3CDTF">2015-12-12T12:11:31Z</dcterms:modified>
</cp:coreProperties>
</file>