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9" r:id="rId8"/>
    <p:sldId id="306" r:id="rId9"/>
    <p:sldId id="264" r:id="rId10"/>
    <p:sldId id="265" r:id="rId11"/>
    <p:sldId id="267" r:id="rId12"/>
    <p:sldId id="266" r:id="rId13"/>
    <p:sldId id="270" r:id="rId14"/>
    <p:sldId id="272" r:id="rId15"/>
    <p:sldId id="282" r:id="rId16"/>
    <p:sldId id="273" r:id="rId17"/>
    <p:sldId id="326" r:id="rId18"/>
    <p:sldId id="325" r:id="rId19"/>
    <p:sldId id="308" r:id="rId20"/>
    <p:sldId id="30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722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3967386021191841E-2"/>
          <c:y val="4.4861391929187304E-2"/>
          <c:w val="0.84649253912705358"/>
          <c:h val="0.7437791692066417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контр. группа</c:v>
                </c:pt>
                <c:pt idx="1">
                  <c:v>эксперим. Группа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контр. группа</c:v>
                </c:pt>
                <c:pt idx="1">
                  <c:v>эксперим. Группа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контр. группа</c:v>
                </c:pt>
                <c:pt idx="1">
                  <c:v>эксперим. Группа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</c:numCache>
            </c:numRef>
          </c:val>
        </c:ser>
        <c:axId val="81057664"/>
        <c:axId val="81059200"/>
      </c:barChart>
      <c:catAx>
        <c:axId val="81057664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81059200"/>
        <c:crosses val="autoZero"/>
        <c:auto val="1"/>
        <c:lblAlgn val="ctr"/>
        <c:lblOffset val="100"/>
      </c:catAx>
      <c:valAx>
        <c:axId val="81059200"/>
        <c:scaling>
          <c:orientation val="minMax"/>
        </c:scaling>
        <c:axPos val="l"/>
        <c:majorGridlines/>
        <c:numFmt formatCode="General" sourceLinked="1"/>
        <c:tickLblPos val="nextTo"/>
        <c:crossAx val="81057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0300622144457"/>
          <c:y val="8.5737554637543484E-2"/>
          <c:w val="0.22896993778555474"/>
          <c:h val="0.51705526536562496"/>
        </c:manualLayout>
      </c:layout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Ольга\Desktop\фон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2575" y="-177982"/>
            <a:ext cx="9756576" cy="728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Ольга\Desktop\Шестова\1. Фото Шестовой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54424" y="-183596"/>
            <a:ext cx="402335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68934" y="0"/>
            <a:ext cx="525153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all" dirty="0">
                <a:solidFill>
                  <a:schemeClr val="bg2"/>
                </a:solidFill>
                <a:cs typeface="Aharoni" panose="02010803020104030203" pitchFamily="2" charset="-79"/>
              </a:rPr>
              <a:t>«МЕТАПРЕДМЕТНЫЕ СВЯЗИ НА УРОКАХ МУЗЫКИ как средство </a:t>
            </a:r>
            <a:r>
              <a:rPr lang="ru-RU" sz="3600" b="1" cap="all" dirty="0" smtClean="0">
                <a:solidFill>
                  <a:schemeClr val="bg2"/>
                </a:solidFill>
                <a:cs typeface="Aharoni" panose="02010803020104030203" pitchFamily="2" charset="-79"/>
              </a:rPr>
              <a:t>формирования эстетической культуры </a:t>
            </a:r>
            <a:r>
              <a:rPr lang="ru-RU" sz="3600" b="1" cap="all" dirty="0">
                <a:solidFill>
                  <a:schemeClr val="bg2"/>
                </a:solidFill>
                <a:cs typeface="Aharoni" panose="02010803020104030203" pitchFamily="2" charset="-79"/>
              </a:rPr>
              <a:t>школьников»</a:t>
            </a:r>
            <a:endParaRPr lang="ru-RU" sz="3600" dirty="0">
              <a:solidFill>
                <a:schemeClr val="bg2"/>
              </a:solidFill>
              <a:cs typeface="Aharoni" panose="02010803020104030203" pitchFamily="2" charset="-79"/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37266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фон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741" y="-55596"/>
            <a:ext cx="9250741" cy="69135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Задачи: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42918"/>
            <a:ext cx="8686800" cy="54832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300" dirty="0"/>
              <a:t>1. Раскрыть сущность и содержание метапредметных связей как средства формирования эстетической культуры </a:t>
            </a:r>
            <a:r>
              <a:rPr lang="ru-RU" sz="3300" dirty="0" smtClean="0"/>
              <a:t>школьников</a:t>
            </a:r>
            <a:endParaRPr lang="ru-RU" sz="3300" dirty="0"/>
          </a:p>
          <a:p>
            <a:pPr marL="0" indent="0">
              <a:buNone/>
            </a:pPr>
            <a:r>
              <a:rPr lang="ru-RU" sz="3300" dirty="0"/>
              <a:t>2. Обосновать и экспериментально проверить условия формирования эстетической культуры школьников на основе применения на уроках музыки метапредметных связей.  </a:t>
            </a:r>
          </a:p>
          <a:p>
            <a:pPr marL="0" indent="0">
              <a:buNone/>
            </a:pPr>
            <a:r>
              <a:rPr lang="ru-RU" sz="3300" dirty="0"/>
              <a:t>3. Определить параметры измерения (уровни, критерии и показатели) эстетической культуры школьников средствами музыкального искусства </a:t>
            </a:r>
          </a:p>
          <a:p>
            <a:pPr marL="0" indent="0">
              <a:buNone/>
            </a:pPr>
            <a:r>
              <a:rPr lang="ru-RU" sz="3300" dirty="0"/>
              <a:t>4. Разработать методический инструментарий </a:t>
            </a:r>
            <a:r>
              <a:rPr lang="ru-RU" sz="3300" dirty="0" smtClean="0"/>
              <a:t>эффективного </a:t>
            </a:r>
            <a:r>
              <a:rPr lang="ru-RU" sz="3300" dirty="0"/>
              <a:t>формирования эстетической культуры школьников на основе использования метапредметных связей на уроках музыки.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2678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фон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9219" y="26987"/>
            <a:ext cx="9610441" cy="718242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02624" cy="2376263"/>
          </a:xfrm>
        </p:spPr>
        <p:txBody>
          <a:bodyPr>
            <a:noAutofit/>
          </a:bodyPr>
          <a:lstStyle/>
          <a:p>
            <a:r>
              <a:rPr lang="ru-RU" sz="4000" b="1" dirty="0"/>
              <a:t>Объект исследования</a:t>
            </a:r>
            <a:r>
              <a:rPr lang="ru-RU" sz="4000" dirty="0"/>
              <a:t> – процесс музыкально-эстетического обучения </a:t>
            </a:r>
            <a:r>
              <a:rPr lang="ru-RU" sz="4000" dirty="0" smtClean="0"/>
              <a:t> школьников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571744"/>
            <a:ext cx="9144000" cy="3067056"/>
          </a:xfrm>
        </p:spPr>
        <p:txBody>
          <a:bodyPr>
            <a:normAutofit lnSpcReduction="1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Предмет исследования</a:t>
            </a:r>
            <a:r>
              <a:rPr lang="ru-RU" sz="4000" dirty="0">
                <a:solidFill>
                  <a:schemeClr val="tx1"/>
                </a:solidFill>
              </a:rPr>
              <a:t>: педагогические условия формирования эстетической </a:t>
            </a:r>
            <a:r>
              <a:rPr lang="ru-RU" sz="4000" dirty="0" smtClean="0">
                <a:solidFill>
                  <a:schemeClr val="tx1"/>
                </a:solidFill>
              </a:rPr>
              <a:t>культуры </a:t>
            </a:r>
            <a:r>
              <a:rPr lang="ru-RU" sz="4000" dirty="0">
                <a:solidFill>
                  <a:schemeClr val="tx1"/>
                </a:solidFill>
              </a:rPr>
              <a:t>школьников на основе использования метапредметных связей на уроках музыки.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2382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фон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8126"/>
            <a:ext cx="9821997" cy="734052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00090"/>
            <a:ext cx="8229600" cy="121444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Гипотеза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71480"/>
            <a:ext cx="9786974" cy="55546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/>
              <a:t>Формирование эстетической культуры учащихся </a:t>
            </a:r>
            <a:r>
              <a:rPr lang="ru-RU" b="1" dirty="0" smtClean="0"/>
              <a:t>на </a:t>
            </a:r>
            <a:r>
              <a:rPr lang="ru-RU" b="1" dirty="0"/>
              <a:t>основе использования на уроках музыки метапредметных связей будет эффективным, если: </a:t>
            </a:r>
          </a:p>
          <a:p>
            <a:pPr marL="0" indent="0">
              <a:buNone/>
            </a:pPr>
            <a:r>
              <a:rPr lang="ru-RU" b="1" dirty="0" smtClean="0"/>
              <a:t> - </a:t>
            </a:r>
            <a:r>
              <a:rPr lang="ru-RU" b="1" dirty="0"/>
              <a:t>в обучении учащихся </a:t>
            </a:r>
            <a:r>
              <a:rPr lang="ru-RU" b="1" dirty="0" smtClean="0"/>
              <a:t> </a:t>
            </a:r>
            <a:r>
              <a:rPr lang="ru-RU" b="1" dirty="0"/>
              <a:t>активно используется потенциал музыкального искусства; </a:t>
            </a:r>
          </a:p>
          <a:p>
            <a:pPr marL="0" indent="0">
              <a:buNone/>
            </a:pPr>
            <a:r>
              <a:rPr lang="ru-RU" b="1" dirty="0" smtClean="0"/>
              <a:t> - </a:t>
            </a:r>
            <a:r>
              <a:rPr lang="ru-RU" b="1" dirty="0"/>
              <a:t>обоснованы </a:t>
            </a:r>
            <a:r>
              <a:rPr lang="ru-RU" b="1" dirty="0" smtClean="0"/>
              <a:t>условия </a:t>
            </a:r>
            <a:r>
              <a:rPr lang="ru-RU" b="1" dirty="0"/>
              <a:t>формирования эстетической культуры </a:t>
            </a:r>
            <a:r>
              <a:rPr lang="ru-RU" b="1" dirty="0" smtClean="0"/>
              <a:t>детей на </a:t>
            </a:r>
            <a:r>
              <a:rPr lang="ru-RU" b="1" dirty="0"/>
              <a:t>уроках музыки с использованием метапредметных связей; </a:t>
            </a:r>
          </a:p>
          <a:p>
            <a:pPr marL="0" indent="0">
              <a:buNone/>
            </a:pPr>
            <a:r>
              <a:rPr lang="ru-RU" b="1" dirty="0" smtClean="0"/>
              <a:t> - </a:t>
            </a:r>
            <a:r>
              <a:rPr lang="ru-RU" b="1" dirty="0"/>
              <a:t>разработаны параметры измерения </a:t>
            </a:r>
            <a:r>
              <a:rPr lang="ru-RU" b="1" dirty="0" smtClean="0"/>
              <a:t>эстетической </a:t>
            </a:r>
            <a:r>
              <a:rPr lang="ru-RU" b="1" dirty="0"/>
              <a:t>культуры школьников в процессе изучения музыкального </a:t>
            </a:r>
            <a:r>
              <a:rPr lang="ru-RU" b="1" dirty="0" smtClean="0"/>
              <a:t>материала;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102705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фон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38" y="-357188"/>
            <a:ext cx="9654283" cy="72151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428652"/>
            <a:ext cx="7931224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Используемые технологии: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57166"/>
            <a:ext cx="8291264" cy="5768997"/>
          </a:xfrm>
        </p:spPr>
        <p:txBody>
          <a:bodyPr/>
          <a:lstStyle/>
          <a:p>
            <a:pPr marL="0" indent="0">
              <a:buNone/>
            </a:pPr>
            <a:r>
              <a:rPr lang="en-US" sz="4800" b="1" u="sng" dirty="0" smtClean="0"/>
              <a:t>I.</a:t>
            </a:r>
            <a:r>
              <a:rPr lang="ru-RU" sz="4800" b="1" u="sng" dirty="0" smtClean="0"/>
              <a:t>Проблемно-диалогическая технология</a:t>
            </a:r>
          </a:p>
          <a:p>
            <a:r>
              <a:rPr lang="ru-RU" sz="3600" dirty="0" smtClean="0"/>
              <a:t>Метод монологической беседы с приёмами проблемного изложения;</a:t>
            </a:r>
          </a:p>
          <a:p>
            <a:r>
              <a:rPr lang="ru-RU" sz="3600" dirty="0" smtClean="0"/>
              <a:t>Диалогический метод;</a:t>
            </a:r>
          </a:p>
          <a:p>
            <a:r>
              <a:rPr lang="ru-RU" sz="3600" dirty="0" smtClean="0"/>
              <a:t>Эвристический метод;</a:t>
            </a:r>
          </a:p>
          <a:p>
            <a:r>
              <a:rPr lang="ru-RU" sz="3600" dirty="0" smtClean="0"/>
              <a:t>Исследовательский метод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743348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ьга\Desktop\фон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957" y="0"/>
            <a:ext cx="9175958" cy="685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211144" cy="62068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Используемые технологии: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система обучения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АСО)</a:t>
            </a:r>
          </a:p>
          <a:p>
            <a:pPr marL="0" indent="0">
              <a:buNone/>
            </a:pPr>
            <a:endParaRPr lang="ru-RU" sz="4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 групповой и индивидуальной работы</a:t>
            </a:r>
          </a:p>
          <a:p>
            <a:pPr marL="0" indent="0">
              <a:buNone/>
            </a:pP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xmlns="" val="2024722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ьга\Desktop\фон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229" y="-163093"/>
            <a:ext cx="9396536" cy="702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00811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Используемые технологии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IV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 технологии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83883"/>
            <a:ext cx="5728411" cy="437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77088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4543" y="-188913"/>
            <a:ext cx="9828282" cy="734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-188914"/>
            <a:ext cx="6563072" cy="73759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Используемые технологии: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КЕЙС- технологии</a:t>
            </a:r>
          </a:p>
          <a:p>
            <a:pPr marL="0" indent="0">
              <a:buNone/>
            </a:pPr>
            <a:endParaRPr lang="ru-RU" sz="4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ситуационного анализа;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игрового проектирования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44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3899968"/>
              </p:ext>
            </p:extLst>
          </p:nvPr>
        </p:nvGraphicFramePr>
        <p:xfrm>
          <a:off x="0" y="1600200"/>
          <a:ext cx="9144000" cy="7333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267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</a:t>
                      </a:r>
                      <a:endParaRPr lang="ru-RU" sz="4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Дается ряд готовых решений. Среди них и неправильные. </a:t>
                      </a:r>
                    </a:p>
                    <a:p>
                      <a:pPr marL="130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Надо выбрать правильное.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267290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Неожиданность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Вызывает удивление необычностью, парадоксальность.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267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Конфликт</a:t>
                      </a:r>
                      <a:endParaRPr lang="ru-RU" sz="4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Ситуация, рассматривающая противоположности.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267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Несоответствие</a:t>
                      </a:r>
                      <a:endParaRPr lang="ru-RU" sz="4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301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«вписывается» в уже имеющийся опыт и представления.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VI. </a:t>
            </a:r>
            <a:r>
              <a:rPr lang="ru-RU" b="1" dirty="0"/>
              <a:t>Технология создания  учебной ситуации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1559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Уровни </a:t>
            </a:r>
            <a:r>
              <a:rPr lang="ru-RU" altLang="ru-RU" b="1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lang="ru-RU" altLang="ru-RU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эстетической культуры обучающихся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6958539"/>
              </p:ext>
            </p:extLst>
          </p:nvPr>
        </p:nvGraphicFramePr>
        <p:xfrm>
          <a:off x="179512" y="1484784"/>
          <a:ext cx="8712968" cy="466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34178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льга\Desktop\фон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2004" y="0"/>
            <a:ext cx="9478539" cy="708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метапредметных связей на уроках музыки является эффективным средством формирования эстетической культуры детей.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500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Ольга\Desktop\фон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675456"/>
            <a:ext cx="10167787" cy="759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7"/>
            <a:ext cx="7486600" cy="290775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«Музыкальное воспитание-это не воспитание музыканта, а прежде всего человека».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71703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4000" dirty="0" err="1" smtClean="0">
                <a:solidFill>
                  <a:schemeClr val="tx1"/>
                </a:solidFill>
              </a:rPr>
              <a:t>В.А.Сухомлинский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7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льга\Desktop\фон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80014"/>
            <a:ext cx="9417217" cy="703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232248"/>
          </a:xfrm>
        </p:spPr>
        <p:txBody>
          <a:bodyPr/>
          <a:lstStyle/>
          <a:p>
            <a:r>
              <a:rPr lang="ru-RU" dirty="0" smtClean="0"/>
              <a:t>БЛАГОДАРЮ ЗА ВНИМАНИЕ 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664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ьга\Desktop\фон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4613" y="-557213"/>
            <a:ext cx="10343970" cy="773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3600" dirty="0" smtClean="0"/>
              <a:t>	Приоритетное </a:t>
            </a:r>
            <a:r>
              <a:rPr lang="ru-RU" altLang="ru-RU" sz="3600" dirty="0"/>
              <a:t>место в стратегических       направлениях модернизации российского образования отводится </a:t>
            </a:r>
            <a:r>
              <a:rPr lang="ru-RU" altLang="ru-RU" sz="3600" dirty="0" smtClean="0"/>
              <a:t>метапредметным компетентностям </a:t>
            </a:r>
            <a:r>
              <a:rPr lang="ru-RU" altLang="ru-RU" sz="3600" dirty="0"/>
              <a:t>учащихся, </a:t>
            </a:r>
            <a:r>
              <a:rPr lang="ru-RU" altLang="ru-RU" sz="3600" dirty="0" smtClean="0"/>
              <a:t>которые обеспечивают </a:t>
            </a:r>
            <a:r>
              <a:rPr lang="ru-RU" altLang="ru-RU" sz="3600" dirty="0"/>
              <a:t>успешную социализацию, адаптацию и самореализацию в современных условиях жизни.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76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льга\Desktop\фон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7879" y="-1395536"/>
            <a:ext cx="9786162" cy="82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95536"/>
            <a:ext cx="8229600" cy="139553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bg2"/>
                </a:solidFill>
              </a:rPr>
              <a:t>Противоречия </a:t>
            </a:r>
            <a:r>
              <a:rPr lang="ru-RU" sz="4900" b="1" dirty="0">
                <a:solidFill>
                  <a:schemeClr val="bg2"/>
                </a:solidFill>
              </a:rPr>
              <a:t>между: </a:t>
            </a:r>
            <a:r>
              <a:rPr lang="ru-RU" b="1" dirty="0">
                <a:solidFill>
                  <a:schemeClr val="bg2"/>
                </a:solidFill>
              </a:rPr>
              <a:t/>
            </a:r>
            <a:br>
              <a:rPr lang="ru-RU" b="1" dirty="0">
                <a:solidFill>
                  <a:schemeClr val="bg2"/>
                </a:solidFill>
              </a:rPr>
            </a:b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47879" y="-459432"/>
            <a:ext cx="9691879" cy="56166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Социальным 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заказом общества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недостаточной научной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разработанностью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сущности и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метапредметных связей; 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потребностью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совершенствовании процесса формирования эстетической культуры школьников и неразработанностью параметров измерения (уровней, критериев и показателей) эстетической грамотности учащихся; </a:t>
            </a:r>
          </a:p>
          <a:p>
            <a:pPr marL="0" indent="0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необходимостью практического использования метапредметных связей на уроках музыкального искусства и недостаточной исследовательностью их методических особенностей.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42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C:\Users\Ольга\Desktop\фон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7014" y="3175"/>
            <a:ext cx="9371013" cy="700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	Каковы условия </a:t>
            </a:r>
            <a:r>
              <a:rPr lang="ru-RU" sz="3600" dirty="0"/>
              <a:t>формирования эстетической культуры младших школьников на основе использования метапредметных связей на уроках </a:t>
            </a:r>
            <a:r>
              <a:rPr lang="ru-RU" sz="3600" dirty="0" smtClean="0"/>
              <a:t>музыки?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4523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Ольга\Desktop\фон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382588"/>
            <a:ext cx="10244636" cy="741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 </a:t>
            </a:r>
            <a:r>
              <a:rPr lang="ru-RU" sz="4000" dirty="0"/>
              <a:t>«Метапредметные связи на уроках музыки как средство формирования эстетической </a:t>
            </a:r>
            <a:r>
              <a:rPr lang="ru-RU" sz="4000" dirty="0" smtClean="0"/>
              <a:t>культуры школьников</a:t>
            </a:r>
            <a:r>
              <a:rPr lang="ru-RU" sz="4000" dirty="0"/>
              <a:t>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04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Ольга\Desktop\фон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74"/>
            <a:ext cx="9402289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19" y="692696"/>
            <a:ext cx="91507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/>
              <a:t>Метапредметная связь</a:t>
            </a:r>
            <a:r>
              <a:rPr lang="ru-RU" sz="3200" dirty="0"/>
              <a:t> – это такая логически выстроенная структура урока, которая интегрирует как можно больше учебных предметов на основе мыследеятельностного подхода к обучению. Метапредметные связи решают проблему разобщенности, расколотости, оторванности друг от друга разных дисциплин и, как следствие, учебных предметов и приводят к целостному образному восприятию мира. </a:t>
            </a:r>
          </a:p>
        </p:txBody>
      </p:sp>
    </p:spTree>
    <p:extLst>
      <p:ext uri="{BB962C8B-B14F-4D97-AF65-F5344CB8AC3E}">
        <p14:creationId xmlns:p14="http://schemas.microsoft.com/office/powerpoint/2010/main" xmlns="" val="382273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26698" y="-871333"/>
            <a:ext cx="10342234" cy="772933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Теоретико-методологические основы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err="1" smtClean="0"/>
              <a:t>И.Артюхова</a:t>
            </a:r>
            <a:r>
              <a:rPr lang="ru-RU" sz="3600" dirty="0"/>
              <a:t>, </a:t>
            </a:r>
            <a:r>
              <a:rPr lang="ru-RU" sz="3600" dirty="0" err="1"/>
              <a:t>Л.Байбородова</a:t>
            </a:r>
            <a:r>
              <a:rPr lang="ru-RU" sz="3600" dirty="0"/>
              <a:t>, </a:t>
            </a:r>
            <a:r>
              <a:rPr lang="ru-RU" sz="3600" dirty="0" err="1"/>
              <a:t>А.Баранников</a:t>
            </a:r>
            <a:r>
              <a:rPr lang="ru-RU" sz="3600" dirty="0"/>
              <a:t>, </a:t>
            </a:r>
            <a:r>
              <a:rPr lang="ru-RU" sz="3600" dirty="0" err="1"/>
              <a:t>Л.Березовская</a:t>
            </a:r>
            <a:r>
              <a:rPr lang="ru-RU" sz="3600" dirty="0"/>
              <a:t>, </a:t>
            </a:r>
            <a:r>
              <a:rPr lang="ru-RU" sz="3600" dirty="0" err="1"/>
              <a:t>К.Варнавский</a:t>
            </a:r>
            <a:r>
              <a:rPr lang="ru-RU" sz="3600" dirty="0"/>
              <a:t>, </a:t>
            </a:r>
            <a:r>
              <a:rPr lang="ru-RU" sz="3600" dirty="0" err="1"/>
              <a:t>В.Гузеев</a:t>
            </a:r>
            <a:r>
              <a:rPr lang="ru-RU" sz="3600" dirty="0"/>
              <a:t>, </a:t>
            </a:r>
            <a:r>
              <a:rPr lang="ru-RU" sz="3600" dirty="0" err="1"/>
              <a:t>А.Исайко</a:t>
            </a:r>
            <a:r>
              <a:rPr lang="ru-RU" sz="3600" dirty="0"/>
              <a:t>, </a:t>
            </a:r>
            <a:r>
              <a:rPr lang="ru-RU" sz="3600" dirty="0" err="1"/>
              <a:t>Л.Кузнецова</a:t>
            </a:r>
            <a:r>
              <a:rPr lang="ru-RU" sz="3600" dirty="0"/>
              <a:t>, </a:t>
            </a:r>
            <a:r>
              <a:rPr lang="ru-RU" sz="3600" dirty="0" err="1"/>
              <a:t>П.Лернер</a:t>
            </a:r>
            <a:r>
              <a:rPr lang="ru-RU" sz="3600" dirty="0"/>
              <a:t>, </a:t>
            </a:r>
            <a:r>
              <a:rPr lang="ru-RU" sz="3600" dirty="0" err="1" smtClean="0"/>
              <a:t>В.Орлов</a:t>
            </a:r>
            <a:r>
              <a:rPr lang="ru-RU" sz="3600" dirty="0"/>
              <a:t>,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err="1" smtClean="0"/>
              <a:t>Т.Гордиенко</a:t>
            </a:r>
            <a:r>
              <a:rPr lang="ru-RU" sz="3600" dirty="0"/>
              <a:t>, </a:t>
            </a:r>
            <a:r>
              <a:rPr lang="ru-RU" sz="3600" dirty="0" err="1"/>
              <a:t>Л.Гриневич</a:t>
            </a:r>
            <a:r>
              <a:rPr lang="ru-RU" sz="3600" dirty="0"/>
              <a:t>, </a:t>
            </a:r>
            <a:r>
              <a:rPr lang="ru-RU" sz="3600" dirty="0" err="1"/>
              <a:t>Л.Макарова</a:t>
            </a:r>
            <a:r>
              <a:rPr lang="ru-RU" sz="3600" dirty="0"/>
              <a:t>, </a:t>
            </a:r>
            <a:r>
              <a:rPr lang="ru-RU" sz="3600" dirty="0" err="1"/>
              <a:t>М.Пищалковська</a:t>
            </a:r>
            <a:r>
              <a:rPr lang="ru-RU" sz="3600" dirty="0"/>
              <a:t>, </a:t>
            </a:r>
            <a:r>
              <a:rPr lang="ru-RU" sz="3600" dirty="0" err="1"/>
              <a:t>Н.Шутова</a:t>
            </a:r>
            <a:r>
              <a:rPr lang="ru-RU" sz="36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74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9510"/>
            <a:ext cx="9403162" cy="70275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обосновать и экспериментально проверить педагогические </a:t>
            </a:r>
            <a:r>
              <a:rPr lang="ru-RU" sz="4000" dirty="0"/>
              <a:t>условия формирования эстетической культуры учащихся на уроках музыки средствами метапредметных связей</a:t>
            </a:r>
          </a:p>
        </p:txBody>
      </p:sp>
    </p:spTree>
    <p:extLst>
      <p:ext uri="{BB962C8B-B14F-4D97-AF65-F5344CB8AC3E}">
        <p14:creationId xmlns:p14="http://schemas.microsoft.com/office/powerpoint/2010/main" xmlns="" val="4776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495</Words>
  <Application>Microsoft Office PowerPoint</Application>
  <PresentationFormat>Экран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«Музыкальное воспитание-это не воспитание музыканта, а прежде всего человека».</vt:lpstr>
      <vt:lpstr>Актуальность</vt:lpstr>
      <vt:lpstr>Противоречия между:  </vt:lpstr>
      <vt:lpstr>Проблема</vt:lpstr>
      <vt:lpstr>Тема:</vt:lpstr>
      <vt:lpstr>Слайд 7</vt:lpstr>
      <vt:lpstr>Теоретико-методологические основы </vt:lpstr>
      <vt:lpstr>Цель работы</vt:lpstr>
      <vt:lpstr>Задачи:</vt:lpstr>
      <vt:lpstr>Объект исследования – процесс музыкально-эстетического обучения  школьников</vt:lpstr>
      <vt:lpstr>Гипотеза</vt:lpstr>
      <vt:lpstr>Используемые технологии:</vt:lpstr>
      <vt:lpstr>Используемые технологии:</vt:lpstr>
      <vt:lpstr>Используемые технологии:</vt:lpstr>
      <vt:lpstr>Используемые технологии:</vt:lpstr>
      <vt:lpstr>VI. Технология создания  учебной ситуации </vt:lpstr>
      <vt:lpstr>Уровни сформированности эстетической культуры обучающихся </vt:lpstr>
      <vt:lpstr>ВЫВОДЫ:</vt:lpstr>
      <vt:lpstr>БЛАГОДАРЮ ЗА ВНИМАНИЕ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User</cp:lastModifiedBy>
  <cp:revision>90</cp:revision>
  <dcterms:created xsi:type="dcterms:W3CDTF">2015-10-27T16:03:16Z</dcterms:created>
  <dcterms:modified xsi:type="dcterms:W3CDTF">2015-12-06T18:39:47Z</dcterms:modified>
</cp:coreProperties>
</file>