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87" r:id="rId5"/>
    <p:sldId id="259" r:id="rId6"/>
    <p:sldId id="261" r:id="rId7"/>
    <p:sldId id="262" r:id="rId8"/>
    <p:sldId id="285" r:id="rId9"/>
    <p:sldId id="266" r:id="rId10"/>
    <p:sldId id="288" r:id="rId11"/>
    <p:sldId id="289" r:id="rId12"/>
    <p:sldId id="268" r:id="rId13"/>
    <p:sldId id="269" r:id="rId14"/>
    <p:sldId id="271" r:id="rId15"/>
    <p:sldId id="272" r:id="rId16"/>
    <p:sldId id="274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>
        <p:scale>
          <a:sx n="81" d="100"/>
          <a:sy n="81" d="100"/>
        </p:scale>
        <p:origin x="-2472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C58FF4-70A7-4026-8964-0400D50EA692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B5F73C5-9466-4022-809B-D265F6B5A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5691-82B6-4FA6-AC36-EBFA4718B5B0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A1B90-D6D4-4F50-9B9B-0E678FDEE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7834-157F-4AAC-A818-5938BBB0E920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1099-25EA-4816-81FF-ACA301D5B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5E7D-DC07-40F7-822E-DB5BEE679BBA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42C68-41B3-4C6E-AC3E-6E5ECFCF0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26BB-147B-4F74-A51B-8C623A2E50D2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8CF9-BE5D-4579-9D53-2B0D56DA0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D523-01B9-48D9-AE09-1295F49C7354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416C-F7F7-48AA-8062-5F7E841CE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7591F-A43A-4755-88AF-91A370E79AFD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01B7-8113-4737-A36B-8D4039BD6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1577-E5E2-4FCC-8BB5-BB394A2CA2AF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7207-13CA-4887-AA89-4ED5FBFB8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C1B44-9353-4825-8284-0D4B9A41CAF2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B669-E570-4A73-89B4-439CDC96B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0D97-5573-406E-9C31-041D449C8F46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79A25-AA32-4815-B776-4505E3422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17515-36A4-4F93-83C6-23E8DE722EAE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EBF8-60C9-4826-9A7A-CE37A4190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C4DB-5A93-47EE-94D8-5CB2AA2FA35D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0F88-98AD-40E9-8833-721F09B1E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C5E59F-6CE7-4DD4-8F50-97DEB62CFEB5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041EC7-9F7C-4C11-8C01-FFC70F879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6" descr="104763745_1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068638"/>
            <a:ext cx="5002212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1926" y="987078"/>
            <a:ext cx="7848872" cy="240369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музыкальной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предметно-развивающей среды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группах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детского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сада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5600" y="3860800"/>
            <a:ext cx="3273425" cy="792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консультация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для воспитателей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724525" y="5516563"/>
            <a:ext cx="34194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Работу подготовила: </a:t>
            </a:r>
          </a:p>
          <a:p>
            <a:r>
              <a:rPr lang="ru-RU" sz="1600" b="1">
                <a:latin typeface="Calibri" pitchFamily="34" charset="0"/>
              </a:rPr>
              <a:t>музыкальный руководитель</a:t>
            </a:r>
            <a:r>
              <a:rPr lang="ru-RU" sz="1600" b="1"/>
              <a:t>Обшарова М.В.</a:t>
            </a:r>
          </a:p>
          <a:p>
            <a:endParaRPr lang="ru-RU" sz="16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" y="188913"/>
            <a:ext cx="8785225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МЛАДШИЕ ГРУППЫ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Ванька – </a:t>
            </a:r>
            <a:r>
              <a:rPr lang="ru-RU" sz="1400" dirty="0" err="1">
                <a:latin typeface="+mn-lt"/>
                <a:cs typeface="+mn-cs"/>
              </a:rPr>
              <a:t>встанька</a:t>
            </a:r>
            <a:endParaRPr lang="ru-RU" sz="1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Музыкальные «поющие» или «танцующие» игрушки (петушок, котик, зайка и т. д.)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Музыкальные инструменты с фиксированным звуком — органчики, шарманки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Шумовые инструменты: погремушки, колокольчики, бубен, барабан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err="1">
                <a:latin typeface="+mn-lt"/>
                <a:cs typeface="+mn-cs"/>
              </a:rPr>
              <a:t>Неозвученные</a:t>
            </a:r>
            <a:r>
              <a:rPr lang="ru-RU" sz="1400" dirty="0">
                <a:latin typeface="+mn-lt"/>
                <a:cs typeface="+mn-cs"/>
              </a:rPr>
              <a:t> бутафорские музыкальные инструментов (гармошки, дудочки, балалайки и т. д.)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Атрибуты к музыкальным подвижным играм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Флажки, султанчики, платочки, яркие ленточки с колечками, погремушки, осенние листочки, снежинки для детского танцевального творчества (пополняется по необходимости)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Ширма настольная с перчаточными игрушками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Магнитофон и набор программных аудиозаписей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Музыкальные картинки к песням, которые могут быть выполнены на кубе, в виде альбома или отдельные красочные иллюстрации.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3141663"/>
            <a:ext cx="8964612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СРЕДНЯЯ ГРУППА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Целесообразно пособия, атрибуты и музыкальные инструменты оставить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         с младшей группы и добавить: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400" dirty="0">
                <a:latin typeface="+mn-lt"/>
                <a:cs typeface="+mn-cs"/>
              </a:rPr>
              <a:t>Металлофон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400" dirty="0">
                <a:latin typeface="+mn-lt"/>
                <a:cs typeface="+mn-cs"/>
              </a:rPr>
              <a:t>Шумовые инструменты для детского оркестра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400" dirty="0">
                <a:latin typeface="+mn-lt"/>
                <a:cs typeface="+mn-cs"/>
              </a:rPr>
              <a:t>Книжки «Наши песни» (каждая книжка иллюстрирует знакомую детям песню)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400" dirty="0" err="1">
                <a:latin typeface="+mn-lt"/>
                <a:cs typeface="+mn-cs"/>
              </a:rPr>
              <a:t>Фланелеграф</a:t>
            </a:r>
            <a:r>
              <a:rPr lang="ru-RU" sz="1400" dirty="0">
                <a:latin typeface="+mn-lt"/>
                <a:cs typeface="+mn-cs"/>
              </a:rPr>
              <a:t> или магнитная доска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400" dirty="0">
                <a:latin typeface="+mn-lt"/>
                <a:cs typeface="+mn-cs"/>
              </a:rPr>
              <a:t>Музыкально-дидактические игры: «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400" dirty="0">
                <a:latin typeface="+mn-lt"/>
                <a:cs typeface="+mn-cs"/>
              </a:rPr>
              <a:t>Музыкальные инструменты», «Звонкие ладошки», «Ритмические палочки» и др.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400" dirty="0">
                <a:latin typeface="+mn-lt"/>
                <a:cs typeface="+mn-cs"/>
              </a:rPr>
              <a:t>Атрибуты к подвижным музыкальным играм: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400" dirty="0">
                <a:latin typeface="+mn-lt"/>
                <a:cs typeface="+mn-cs"/>
              </a:rPr>
              <a:t>         «Кошка и котята», «Заинька», «Зайцы и медведь», «Лётчики» и др.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400" dirty="0">
                <a:latin typeface="+mn-lt"/>
                <a:cs typeface="+mn-cs"/>
              </a:rPr>
              <a:t>Музыкальные лесенки (трехступенчатая, на которых находятся маленькая и большая птички или маленькая и большая матрешка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400" dirty="0">
                <a:latin typeface="+mn-lt"/>
                <a:cs typeface="+mn-cs"/>
              </a:rPr>
              <a:t>Ленточки, цветные платочки, султанчики и т. п. (атрибуты к танцевальным импровизациям но сезону)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400" dirty="0">
                <a:latin typeface="+mn-lt"/>
                <a:cs typeface="+mn-cs"/>
              </a:rPr>
              <a:t>Ширма настольная и набор игрушек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400" dirty="0">
                <a:latin typeface="+mn-lt"/>
                <a:cs typeface="+mn-cs"/>
              </a:rPr>
              <a:t>Магнитофон и набор программных аудиозаписей</a:t>
            </a:r>
          </a:p>
        </p:txBody>
      </p:sp>
      <p:pic>
        <p:nvPicPr>
          <p:cNvPr id="26627" name="Рисунок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9525" y="0"/>
            <a:ext cx="15144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4" descr="0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3068638"/>
            <a:ext cx="14001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333375"/>
            <a:ext cx="8785225" cy="3322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СТАРШАЯ ГРУППА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Дополнительно к оборудованию музыкального уголка средней группы используется следующее: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Погремушки, бубны, барабаны, треугольники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Музыкальные игрушки-инструменты с хроматическим и диатоническим звуком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         (металлофон, пианино, баян, аккордеон, флейта)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sz="1400" dirty="0">
                <a:latin typeface="+mn-lt"/>
                <a:cs typeface="+mn-cs"/>
              </a:rPr>
              <a:t>Иллюстрации по теме: «Времена года»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sz="1400" dirty="0">
                <a:latin typeface="+mn-lt"/>
                <a:cs typeface="+mn-cs"/>
              </a:rPr>
              <a:t>Музыкальные игрушки-самоделки (Дети с удовольствием примут участие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         в изготовление инструментов для шумового оркестра)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sz="1400" dirty="0">
                <a:latin typeface="+mn-lt"/>
                <a:cs typeface="+mn-cs"/>
              </a:rPr>
              <a:t>Музыкально-дидактические игры: «Узнай песенку по двум звукам», «Бубенчики», «Музыкальная лесенка», «Ритмическое лото» и др.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sz="1400" dirty="0">
                <a:latin typeface="+mn-lt"/>
                <a:cs typeface="+mn-cs"/>
              </a:rPr>
              <a:t>Атрибуты к подвижным играм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sz="1400" dirty="0">
                <a:latin typeface="+mn-lt"/>
                <a:cs typeface="+mn-cs"/>
              </a:rPr>
              <a:t>Рисунки детей к песенкам и знакомым музыкальным произведениям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sz="1400" dirty="0">
                <a:latin typeface="+mn-lt"/>
                <a:cs typeface="+mn-cs"/>
              </a:rPr>
              <a:t>Настольная ширма и ширма по росту детей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sz="1400" dirty="0">
                <a:latin typeface="+mn-lt"/>
                <a:cs typeface="+mn-cs"/>
              </a:rPr>
              <a:t>Музыкальные лесенки пятиступенчатая и </a:t>
            </a:r>
            <a:r>
              <a:rPr lang="ru-RU" sz="1400" dirty="0" err="1">
                <a:latin typeface="+mn-lt"/>
                <a:cs typeface="+mn-cs"/>
              </a:rPr>
              <a:t>семиступенчатая</a:t>
            </a:r>
            <a:endParaRPr lang="ru-RU" sz="1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sz="1400" dirty="0">
                <a:latin typeface="+mn-lt"/>
                <a:cs typeface="+mn-cs"/>
              </a:rPr>
              <a:t>Атрибуты для детского танцевального творчества: элементы костюмов к знакомым народным танцам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388" y="3716338"/>
            <a:ext cx="8713787" cy="289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ПОДГОТОВИТЕЛЬНАЯ ГРУППА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Дополнительно к материалу, использованному в старшей группе, добавляется: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Музыкальные инструменты: маракасы, бубны, арфа, детское пианино,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         металлофон, колокольчики, треугольники, флейты, барабаны.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sz="1400" dirty="0">
                <a:latin typeface="+mn-lt"/>
                <a:cs typeface="+mn-cs"/>
              </a:rPr>
              <a:t>Портреты композиторов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sz="1400" dirty="0">
                <a:latin typeface="+mn-lt"/>
                <a:cs typeface="+mn-cs"/>
              </a:rPr>
              <a:t>Папки-альбомы: «Мы рисуем песенку» с рисунками детей, в которых они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         отображают эмоции и чувства о прослушанных музыкальных произведениях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         и полюбившихся песнях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u-RU" sz="1400" dirty="0">
                <a:latin typeface="+mn-lt"/>
                <a:cs typeface="+mn-cs"/>
              </a:rPr>
              <a:t>Пособие «Эмоции» (карточки, на которых изображены лица с разными эмоциональными настроениями) для определения характера мелодии при слушании музыки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u-RU" sz="1400" dirty="0">
                <a:latin typeface="+mn-lt"/>
                <a:cs typeface="+mn-cs"/>
              </a:rPr>
              <a:t>Наглядные пособия: «Симфонический оркестр», "Народные инструменты»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u-RU" sz="1400" dirty="0">
                <a:latin typeface="+mn-lt"/>
                <a:cs typeface="+mn-cs"/>
              </a:rPr>
              <a:t>Самодельные инструменты для шумового оркестра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u-RU" sz="1400" dirty="0">
                <a:latin typeface="+mn-lt"/>
                <a:cs typeface="+mn-cs"/>
              </a:rPr>
              <a:t>Музыкально-дидактические игры</a:t>
            </a:r>
          </a:p>
        </p:txBody>
      </p:sp>
      <p:pic>
        <p:nvPicPr>
          <p:cNvPr id="27651" name="Рисунок 7" descr="two-girl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4575" y="3644900"/>
            <a:ext cx="17494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8" descr="4106161-thum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692150"/>
            <a:ext cx="171767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692696"/>
            <a:ext cx="8712968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Материал для творческих сюжетно-ролевых игр: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мягкие игрушки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мягкие музыкальные игрушки;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куклы -  неваляшки,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образные музыкальные «поющие» или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«танцующие» игрушки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28674" name="Рисунок 3" descr="шзщш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11255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260648"/>
            <a:ext cx="853938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 МУЗЫКАЛЬНЫХ УГОЛКАХ ДОЛЖНЫ НАХОДИТЬСЯ :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8676" name="Рисунок 10" descr="57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1052513"/>
            <a:ext cx="962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http://www.lavatoys.ru/media/images/products/2013/10/LA851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1412875"/>
            <a:ext cx="12969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http://lh6.googleusercontent.com/-PHAAgBmNZvQ/AAAAAAAAAAI/AAAAAAAAAPE/EL33vn8QAXY/phot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1052513"/>
            <a:ext cx="11112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79512" y="2492896"/>
            <a:ext cx="590465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Музыкально-дидактические игры:</a:t>
            </a:r>
          </a:p>
        </p:txBody>
      </p:sp>
      <p:pic>
        <p:nvPicPr>
          <p:cNvPr id="16" name="Рисунок 15" descr="big_teacherPic_a21c3f33ad484c6ba383daebdb971fb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25" y="3068638"/>
            <a:ext cx="2365375" cy="177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big_teacherPic_ff0d33798dc447aea8fe550abced14f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25" y="4581525"/>
            <a:ext cx="2420938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141611886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663" y="2997200"/>
            <a:ext cx="244792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59d7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513" y="4581525"/>
            <a:ext cx="2430462" cy="182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260648"/>
            <a:ext cx="3555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Образные пособия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29698" name="Прямоугольник 8"/>
          <p:cNvSpPr>
            <a:spLocks noChangeArrowheads="1"/>
          </p:cNvSpPr>
          <p:nvPr/>
        </p:nvSpPr>
        <p:spPr bwMode="auto">
          <a:xfrm>
            <a:off x="179388" y="836613"/>
            <a:ext cx="8640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buFontTx/>
              <a:buAutoNum type="arabicParenR"/>
            </a:pPr>
            <a:r>
              <a:rPr lang="ru-RU" sz="2000">
                <a:latin typeface="Calibri" pitchFamily="34" charset="0"/>
              </a:rPr>
              <a:t>Портреты композиторов (произведения которого дети поют или слушают)</a:t>
            </a:r>
          </a:p>
        </p:txBody>
      </p:sp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268760"/>
            <a:ext cx="179011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http://hayasanews.com/wp-content/uploads/2012/04/34bec4b8d5c018df5f9b3b3880969d0413351619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1268760"/>
            <a:ext cx="1800200" cy="2402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http://img1.liveinternet.ru/images/attach/c/2/73/634/73634007_4000491_prok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96651" y="1268760"/>
            <a:ext cx="183153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702" name="TextBox 13"/>
          <p:cNvSpPr txBox="1">
            <a:spLocks noChangeArrowheads="1"/>
          </p:cNvSpPr>
          <p:nvPr/>
        </p:nvSpPr>
        <p:spPr bwMode="auto">
          <a:xfrm>
            <a:off x="250825" y="3716338"/>
            <a:ext cx="1728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Чайковский П.И.</a:t>
            </a:r>
          </a:p>
        </p:txBody>
      </p:sp>
      <p:sp>
        <p:nvSpPr>
          <p:cNvPr id="29703" name="TextBox 14"/>
          <p:cNvSpPr txBox="1">
            <a:spLocks noChangeArrowheads="1"/>
          </p:cNvSpPr>
          <p:nvPr/>
        </p:nvSpPr>
        <p:spPr bwMode="auto">
          <a:xfrm>
            <a:off x="2339975" y="3716338"/>
            <a:ext cx="172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Чайковский Д.Б.</a:t>
            </a:r>
          </a:p>
        </p:txBody>
      </p:sp>
      <p:sp>
        <p:nvSpPr>
          <p:cNvPr id="29704" name="TextBox 15"/>
          <p:cNvSpPr txBox="1">
            <a:spLocks noChangeArrowheads="1"/>
          </p:cNvSpPr>
          <p:nvPr/>
        </p:nvSpPr>
        <p:spPr bwMode="auto">
          <a:xfrm>
            <a:off x="4356100" y="3716338"/>
            <a:ext cx="1728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Прокофьев С.С.</a:t>
            </a:r>
          </a:p>
        </p:txBody>
      </p:sp>
      <p:pic>
        <p:nvPicPr>
          <p:cNvPr id="15368" name="Picture 8" descr="http://pomnirossiu.ru/upload/image/sootechestvennik/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1268760"/>
            <a:ext cx="187220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706" name="TextBox 17"/>
          <p:cNvSpPr txBox="1">
            <a:spLocks noChangeArrowheads="1"/>
          </p:cNvSpPr>
          <p:nvPr/>
        </p:nvSpPr>
        <p:spPr bwMode="auto">
          <a:xfrm>
            <a:off x="6516688" y="3716338"/>
            <a:ext cx="172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Рахманинов С.В.</a:t>
            </a:r>
          </a:p>
        </p:txBody>
      </p:sp>
      <p:sp>
        <p:nvSpPr>
          <p:cNvPr id="29707" name="Прямоугольник 18"/>
          <p:cNvSpPr>
            <a:spLocks noChangeArrowheads="1"/>
          </p:cNvSpPr>
          <p:nvPr/>
        </p:nvSpPr>
        <p:spPr bwMode="auto">
          <a:xfrm>
            <a:off x="179388" y="4076700"/>
            <a:ext cx="5761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2) Иллюстрации - пособия типа «Лото»: карточки </a:t>
            </a:r>
          </a:p>
          <a:p>
            <a:r>
              <a:rPr lang="ru-RU">
                <a:latin typeface="Calibri" pitchFamily="34" charset="0"/>
              </a:rPr>
              <a:t>с нарисованными или наклеенными на них картинками</a:t>
            </a:r>
          </a:p>
        </p:txBody>
      </p:sp>
      <p:pic>
        <p:nvPicPr>
          <p:cNvPr id="20" name="Рисунок 19" descr="5370-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795963" y="4005263"/>
            <a:ext cx="3024187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0" name="Picture 10" descr="http://cdn.vseinet.ru/products/983/983148/1_28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4719638"/>
            <a:ext cx="3311525" cy="187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8"/>
          <p:cNvSpPr>
            <a:spLocks noChangeArrowheads="1"/>
          </p:cNvSpPr>
          <p:nvPr/>
        </p:nvSpPr>
        <p:spPr bwMode="auto">
          <a:xfrm>
            <a:off x="179388" y="620713"/>
            <a:ext cx="673258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Книжки-малютки «Мы поем»,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Музыкальные картинки к песням, которые могут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быть выполнены в виде большого альбома или отдельные красочные иллюстрации, 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Иллюстрации по теме «Времена года»,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Иллюстрации музыкальных инструментов, 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Картинки с  изображением животных поющих, танцующих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или играющих на музыкальных инструментах,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Альбомы «Мы рисуем песенку»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Альбомы для рассматривания: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«Симфонический оркестр»,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«Народные инструменты»,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«Танцы народов мира»,  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Графическое пособие «Эмоции»</a:t>
            </a:r>
          </a:p>
        </p:txBody>
      </p:sp>
      <p:pic>
        <p:nvPicPr>
          <p:cNvPr id="30722" name="Picture 2" descr="http://img1.liveinternet.ru/images/attach/c/8/104/763/104763797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581525"/>
            <a:ext cx="2952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53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д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88" y="1052513"/>
            <a:ext cx="2376487" cy="178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zolotaja_osenx_akw_kop_s_kart_i._lewitana_mww_19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88" y="2997200"/>
            <a:ext cx="2357437" cy="163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188640"/>
            <a:ext cx="4623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Всевозможные  картинки: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12" name="Рисунок 11" descr="m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688" y="4868863"/>
            <a:ext cx="2339975" cy="165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8" name="AutoShape 4" descr="http://soltechenergies.net/wp-content/plugins/featured-content-gallery/emotions-clipart-8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9" name="AutoShape 6" descr="http://soltechenergies.net/wp-content/plugins/featured-content-gallery/emotions-clipart-8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0" name="AutoShape 8" descr="http://soltechenergies.net/wp-content/plugins/featured-content-gallery/emotions-clipart-8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2298" name="Picture 10" descr="http://www.studerasmart.nu/wp-content/uploads/2012/04/personlighetstester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581525"/>
            <a:ext cx="3098800" cy="208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78497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Не озвученные детские музыкальные игрушки  и инструменты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564904"/>
            <a:ext cx="896448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Озвученные музыкальные инструменты и игрушки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31747" name="Рисунок 8" descr="ксилофон-2832277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797425"/>
            <a:ext cx="26638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9" descr="57941_660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1463" y="4837113"/>
            <a:ext cx="1252537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http://drumsound.net/img/sna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614863"/>
            <a:ext cx="24892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http://www.dolphinmusic.co.uk/shop_image/uploads/Image/25%20Key%20MIDI%20Controller%20Keyboar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268413"/>
            <a:ext cx="2879725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12" descr="dsc_250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2060575"/>
            <a:ext cx="2809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Прямоугольник 13"/>
          <p:cNvSpPr>
            <a:spLocks noChangeArrowheads="1"/>
          </p:cNvSpPr>
          <p:nvPr/>
        </p:nvSpPr>
        <p:spPr bwMode="auto">
          <a:xfrm>
            <a:off x="250825" y="3068638"/>
            <a:ext cx="67691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игрушки-инструменты со звуком неопределённый высот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игрушки-инструменты, издающие только один звук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игрушки-инструменты с фиксированной мелодией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игрушки-инструменты с диатоническими и хроматическими звукорядом для творческого музицирования</a:t>
            </a:r>
          </a:p>
        </p:txBody>
      </p:sp>
      <p:pic>
        <p:nvPicPr>
          <p:cNvPr id="31753" name="Picture 6" descr="http://timosha.in.ua/image/cache/data/tovari/bino/papka2/big_e478ff7da4_34-600x60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724400"/>
            <a:ext cx="276383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http://gigabaza.ru/images/44/87403/40f67c12.jpg"/>
          <p:cNvPicPr>
            <a:picLocks noChangeAspect="1" noChangeArrowheads="1"/>
          </p:cNvPicPr>
          <p:nvPr/>
        </p:nvPicPr>
        <p:blipFill>
          <a:blip r:embed="rId8">
            <a:lum bright="8000"/>
          </a:blip>
          <a:srcRect/>
          <a:stretch>
            <a:fillRect/>
          </a:stretch>
        </p:blipFill>
        <p:spPr bwMode="auto">
          <a:xfrm>
            <a:off x="3492500" y="642938"/>
            <a:ext cx="2592388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5" name="Рисунок 16" descr="113727475_large_0_f9f13_169a404b_XL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549275"/>
            <a:ext cx="2663825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4"/>
          <p:cNvSpPr>
            <a:spLocks noChangeArrowheads="1"/>
          </p:cNvSpPr>
          <p:nvPr/>
        </p:nvSpPr>
        <p:spPr bwMode="auto">
          <a:xfrm>
            <a:off x="179388" y="692150"/>
            <a:ext cx="849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Желательно в каждой группе иметь магнитофон и оформить  фонотеку дисков с музыкальным репертуаром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3911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Технические средства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32771" name="Рисунок 7" descr="45471_html_1a08662c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565400"/>
            <a:ext cx="223043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http://cdn.tehnosklad.com/f4/945140/508317da398d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1268413"/>
            <a:ext cx="4287837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4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4" name="AutoShape 6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5" name="AutoShape 8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6" name="AutoShape 10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7" name="AutoShape 12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8" name="AutoShape 14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232" name="Picture 16" descr="http://www.golddisk.ru/goods_img/62/621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076700"/>
            <a:ext cx="2767012" cy="248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34" name="Picture 18" descr="http://s4.pic4you.ru/y2015/04-21/34526/501202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076700"/>
            <a:ext cx="2665413" cy="251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81" name="Рисунок 17" descr="product.TEQUAL118.video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412875"/>
            <a:ext cx="1428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6" descr="4104bi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412875"/>
            <a:ext cx="13684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7" descr="karnavalnyiie-ushki-kot-87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1125538"/>
            <a:ext cx="1535113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188640"/>
            <a:ext cx="8208912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АТРИБУТЫ </a:t>
            </a:r>
            <a:r>
              <a:rPr lang="ru-RU" sz="2800" dirty="0">
                <a:latin typeface="+mn-lt"/>
                <a:cs typeface="+mn-cs"/>
              </a:rPr>
              <a:t>к подвижным музыкальным играм и  для детского танцевального творчества</a:t>
            </a: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33796" name="Picture 2" descr="http://www.sportdetstvo.ru/products_pictures/large_flazh_resize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221163"/>
            <a:ext cx="345598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http://parta1.com/_data/files.thumb/1/a/1af238cb7151503_2613.ac7144f0a2_p-middl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628775"/>
            <a:ext cx="18002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http://otlichniktk.ru/uploads/product/12555/vkh8887_thumb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581525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http://gelios-kids.ru/upload/iblock/c94/c94688cb3414135d31cd02a7b97c38b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1628775"/>
            <a:ext cx="424815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404664"/>
            <a:ext cx="1598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Театры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836613"/>
            <a:ext cx="51847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Times New Roman" pitchFamily="18" charset="0"/>
              </a:rPr>
              <a:t>Виды  театров: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Театр картинок (</a:t>
            </a:r>
            <a:r>
              <a:rPr lang="ru-RU" sz="2400" dirty="0" err="1">
                <a:latin typeface="+mn-lt"/>
                <a:cs typeface="Times New Roman" pitchFamily="18" charset="0"/>
              </a:rPr>
              <a:t>Фланелеграф</a:t>
            </a:r>
            <a:r>
              <a:rPr lang="ru-RU" sz="2400" dirty="0">
                <a:latin typeface="+mn-lt"/>
                <a:cs typeface="Times New Roman" pitchFamily="18" charset="0"/>
              </a:rPr>
              <a:t>)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Пальчиковый театр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Кукольный театр</a:t>
            </a:r>
          </a:p>
        </p:txBody>
      </p:sp>
      <p:pic>
        <p:nvPicPr>
          <p:cNvPr id="34819" name="Рисунок 9" descr="Kukolnii teatr derevjnniid17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0"/>
            <a:ext cx="3617912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10" descr="imgpreview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420938"/>
            <a:ext cx="30622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http://otlichniktk.ru/uploads/product/11469/palchikovyj_teatr_teremo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508500"/>
            <a:ext cx="2195513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420054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938" y="3789363"/>
            <a:ext cx="4681537" cy="286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3" name="Рисунок 14" descr="скачанные файлы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188913"/>
            <a:ext cx="22431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850" y="260350"/>
            <a:ext cx="8640763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РОЛЬ ВОСПИТАТЕЛЯ </a:t>
            </a:r>
            <a:r>
              <a:rPr lang="ru-RU" sz="2400" dirty="0">
                <a:latin typeface="+mn-lt"/>
                <a:cs typeface="Times New Roman" pitchFamily="18" charset="0"/>
              </a:rPr>
              <a:t>– побуждать детей применять навыки, полученные на музыкальных занятиях в повседневной жизни детского сада.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Станет ли эта среда развивающей, захочет и сможет ли ребёнок освоить её в своей деятельности зависит: </a:t>
            </a:r>
          </a:p>
          <a:p>
            <a:pPr indent="2682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от компетентности взрослого, </a:t>
            </a:r>
          </a:p>
          <a:p>
            <a:pPr indent="2682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его доброжелательности, </a:t>
            </a:r>
          </a:p>
          <a:p>
            <a:pPr indent="2682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заинтересованного отношения к детям,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Ребёнок и взрослый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действуют вместе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им обоим должно быть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комфортно в музыкальной среде.</a:t>
            </a:r>
          </a:p>
        </p:txBody>
      </p:sp>
      <p:pic>
        <p:nvPicPr>
          <p:cNvPr id="35842" name="Picture 2" descr="http://detki-kovrovo.ru/cons/image/consultacii_muz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8638" y="2924175"/>
            <a:ext cx="480536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5"/>
          <p:cNvSpPr>
            <a:spLocks noChangeArrowheads="1"/>
          </p:cNvSpPr>
          <p:nvPr/>
        </p:nvSpPr>
        <p:spPr bwMode="auto">
          <a:xfrm>
            <a:off x="250825" y="260350"/>
            <a:ext cx="4826000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8288">
              <a:buFont typeface="Wingdings" pitchFamily="2" charset="2"/>
              <a:buChar char="§"/>
            </a:pPr>
            <a:r>
              <a:rPr lang="ru-RU" sz="2100">
                <a:latin typeface="Calibri" pitchFamily="34" charset="0"/>
                <a:cs typeface="Times New Roman" pitchFamily="18" charset="0"/>
              </a:rPr>
              <a:t>Музыкальное развитие ребёнка обусловлено не только занятиями с педагогом, но и возможностью самостоятельно играть, экспериментировать с музыкальными игрушками, свободно заниматься творческим музицированием.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100">
                <a:latin typeface="Calibri" pitchFamily="34" charset="0"/>
                <a:cs typeface="Times New Roman" pitchFamily="18" charset="0"/>
              </a:rPr>
              <a:t>Самостоятельная творческая деятельность ребёнка возможна при условии создания специальной предметно-развивающей среды.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100">
                <a:latin typeface="Calibri" pitchFamily="34" charset="0"/>
                <a:cs typeface="Times New Roman" pitchFamily="18" charset="0"/>
              </a:rPr>
              <a:t>Для развития самостоятельной музыкальной деятельности детей очень большое значение имеет музыкальный уголок в группе (музыкальная зона).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100">
                <a:latin typeface="Calibri" pitchFamily="34" charset="0"/>
                <a:cs typeface="Times New Roman" pitchFamily="18" charset="0"/>
              </a:rPr>
              <a:t>Развитие творческого начала детей во многом зависит от оборудования и его привлекательности. </a:t>
            </a:r>
          </a:p>
        </p:txBody>
      </p:sp>
      <p:pic>
        <p:nvPicPr>
          <p:cNvPr id="7" name="Рисунок 6" descr="Музыкальный уголок.jpg"/>
          <p:cNvPicPr>
            <a:picLocks noChangeAspect="1"/>
          </p:cNvPicPr>
          <p:nvPr/>
        </p:nvPicPr>
        <p:blipFill>
          <a:blip r:embed="rId2">
            <a:lum bright="18000"/>
          </a:blip>
          <a:stretch>
            <a:fillRect/>
          </a:stretch>
        </p:blipFill>
        <p:spPr>
          <a:xfrm>
            <a:off x="5219700" y="908050"/>
            <a:ext cx="3784600" cy="534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1341438"/>
            <a:ext cx="525621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00FF"/>
                </a:solidFill>
                <a:latin typeface="Calibri" pitchFamily="34" charset="0"/>
              </a:rPr>
              <a:t>С П А С И Б О!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orea music clipart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4365625"/>
            <a:ext cx="277177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907704" y="260648"/>
            <a:ext cx="7056784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МУЗЫКАЛЬНЫЙ УГОЛОК </a:t>
            </a:r>
            <a:r>
              <a:rPr lang="ru-RU" sz="2800" dirty="0">
                <a:latin typeface="+mn-lt"/>
                <a:cs typeface="+mn-cs"/>
              </a:rPr>
              <a:t>– это место, где дети познают музыку и её красоту.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ЗАДАЧИ: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Творчески оформленный музыкальный уголок поможет: </a:t>
            </a:r>
          </a:p>
          <a:p>
            <a:pPr indent="177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>
                <a:latin typeface="+mn-lt"/>
                <a:cs typeface="+mn-cs"/>
              </a:rPr>
              <a:t>не только окунуться в мир музыки и расширить представления о ней, </a:t>
            </a:r>
          </a:p>
          <a:p>
            <a:pPr indent="177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>
                <a:latin typeface="+mn-lt"/>
                <a:cs typeface="+mn-cs"/>
              </a:rPr>
              <a:t>но и разовьет воображение детей,</a:t>
            </a:r>
          </a:p>
          <a:p>
            <a:pPr indent="177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>
                <a:latin typeface="+mn-lt"/>
                <a:cs typeface="+mn-cs"/>
              </a:rPr>
              <a:t>активизирует эмоциональную сферу, мышление, речь. </a:t>
            </a: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16387" name="Рисунок 11" descr="muzikaa-107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76250"/>
            <a:ext cx="17049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2" descr="muzikaa-34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797425"/>
            <a:ext cx="12239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66247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ТРЕБОВАНИЯ К МУЗЫКАЛЬНОМУ УГОЛКУ: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50825" y="692150"/>
            <a:ext cx="871378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alibri" pitchFamily="34" charset="0"/>
              </a:rPr>
              <a:t>Соответствие возрасту, требованиям Программы, ФГОС.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alibri" pitchFamily="34" charset="0"/>
              </a:rPr>
              <a:t>Рациональность расположения, доступность, подвижность.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alibri" pitchFamily="34" charset="0"/>
              </a:rPr>
              <a:t>Наличие фонотеки, аудиотеки с песнями, сказками, музыкой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alibri" pitchFamily="34" charset="0"/>
              </a:rPr>
              <a:t>Наличие атрибутов из бросового материала, нетрадиционного оборудования.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alibri" pitchFamily="34" charset="0"/>
              </a:rPr>
              <a:t>Наличие иллюстративного материала для ознакомления детей с разными видами музыкальных инструментов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alibri" pitchFamily="34" charset="0"/>
              </a:rPr>
              <a:t>Разнообразие детских музыкальных и шумовых инструментов.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alibri" pitchFamily="34" charset="0"/>
              </a:rPr>
              <a:t>Эстетика в оформлении оборудования и самого уголка.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alibri" pitchFamily="34" charset="0"/>
              </a:rPr>
              <a:t>Креативность (творчество) педагогов в дизайне уголка.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alibri" pitchFamily="34" charset="0"/>
              </a:rPr>
              <a:t>Безопасность оборудования и материалов уголка музыкальной деятельности;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alibri" pitchFamily="34" charset="0"/>
              </a:rPr>
              <a:t>Разнообразие дидактических игр по разным видам музыкальной деятельности и их соответствие возрастным особенностям детей;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alibri" pitchFamily="34" charset="0"/>
              </a:rPr>
              <a:t>Наличие и разнообразие иллюстративного материала по музыкальным произведениям;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latin typeface="Calibri" pitchFamily="34" charset="0"/>
              </a:rPr>
              <a:t>Наличие портретов известных музыкантов в соответствии с программой;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02359"/>
            <a:ext cx="4896544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Важно, </a:t>
            </a:r>
            <a:r>
              <a:rPr lang="ru-RU" sz="2800" dirty="0">
                <a:latin typeface="+mn-lt"/>
                <a:cs typeface="+mn-cs"/>
              </a:rPr>
              <a:t>чтобы музыкальный уголок находился: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>
                <a:latin typeface="+mn-lt"/>
                <a:cs typeface="+mn-cs"/>
              </a:rPr>
              <a:t>в освещенном, легкодоступном для детей месте;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>
                <a:latin typeface="+mn-lt"/>
                <a:cs typeface="+mn-cs"/>
              </a:rPr>
              <a:t> кроме того, он должен быть по возможности изолирован, так как, с одной стороны, музыкальные занятия и игры детей требуют сосредоточения слухового внимания, а с другой стороны, «звучащая» деятельность не должна мешать другим занятиям дошкольников.</a:t>
            </a: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2060575"/>
            <a:ext cx="87852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Музыкальная предметная среда должна быть соответствовать глазу, действиям руки, росту ребенка.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В музыкальном уголке должны стоять: </a:t>
            </a:r>
          </a:p>
          <a:p>
            <a:pPr indent="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шкаф, </a:t>
            </a:r>
          </a:p>
          <a:p>
            <a:pPr indent="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полки для музыкальных пособий, </a:t>
            </a:r>
          </a:p>
          <a:p>
            <a:pPr indent="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пару столов, </a:t>
            </a:r>
          </a:p>
          <a:p>
            <a:pPr indent="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стулья для дидактических игр.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Пособия развивающей среды должны быть: </a:t>
            </a:r>
          </a:p>
          <a:p>
            <a:pPr indent="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эстетичны, </a:t>
            </a:r>
          </a:p>
          <a:p>
            <a:pPr indent="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привлекательны, </a:t>
            </a:r>
          </a:p>
          <a:p>
            <a:pPr indent="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просты в обращении, </a:t>
            </a:r>
          </a:p>
          <a:p>
            <a:pPr indent="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вызывать желание действовать с ними. </a:t>
            </a: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179388" y="188913"/>
            <a:ext cx="87137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>
                <a:latin typeface="Calibri" pitchFamily="34" charset="0"/>
              </a:rPr>
              <a:t>При оформлении музыкального уголка нужно помнить о возрастных и индивидуальных возможностях детей. </a:t>
            </a:r>
          </a:p>
          <a:p>
            <a:pPr>
              <a:buFont typeface="Wingdings" pitchFamily="2" charset="2"/>
              <a:buChar char="§"/>
            </a:pPr>
            <a:r>
              <a:rPr lang="ru-RU" sz="2400">
                <a:latin typeface="Calibri" pitchFamily="34" charset="0"/>
              </a:rPr>
              <a:t>Так, для детей 3-5 лет оформление лучше строить на </a:t>
            </a:r>
            <a:r>
              <a:rPr lang="ru-RU" sz="2400" b="1">
                <a:latin typeface="Calibri" pitchFamily="34" charset="0"/>
              </a:rPr>
              <a:t>сюжетной основе</a:t>
            </a:r>
            <a:r>
              <a:rPr lang="ru-RU" sz="2400">
                <a:latin typeface="Calibri" pitchFamily="34" charset="0"/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ru-RU" sz="2400">
                <a:latin typeface="Calibri" pitchFamily="34" charset="0"/>
              </a:rPr>
              <a:t>Для детей более старшего возраста – на </a:t>
            </a:r>
            <a:r>
              <a:rPr lang="ru-RU" sz="2400" b="1">
                <a:latin typeface="Calibri" pitchFamily="34" charset="0"/>
              </a:rPr>
              <a:t>дидактической</a:t>
            </a:r>
            <a:r>
              <a:rPr lang="ru-RU" sz="24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738" y="3284538"/>
            <a:ext cx="5148262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В музыкальном уголке должны лежать игрушечные </a:t>
            </a:r>
            <a:r>
              <a:rPr lang="ru-RU" sz="2400" b="1" dirty="0">
                <a:latin typeface="+mn-lt"/>
                <a:cs typeface="+mn-cs"/>
              </a:rPr>
              <a:t>музыкальные инструменты: </a:t>
            </a:r>
          </a:p>
          <a:p>
            <a:pPr indent="2682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барабан, </a:t>
            </a:r>
          </a:p>
          <a:p>
            <a:pPr indent="2682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дудочка, </a:t>
            </a:r>
          </a:p>
          <a:p>
            <a:pPr indent="2682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миниатюрное пианино, </a:t>
            </a:r>
          </a:p>
          <a:p>
            <a:pPr indent="2682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металлофон, </a:t>
            </a:r>
          </a:p>
          <a:p>
            <a:pPr indent="2682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также музыкальные игрушки. </a:t>
            </a:r>
          </a:p>
        </p:txBody>
      </p:sp>
      <p:sp>
        <p:nvSpPr>
          <p:cNvPr id="22530" name="Прямоугольник 6"/>
          <p:cNvSpPr>
            <a:spLocks noChangeArrowheads="1"/>
          </p:cNvSpPr>
          <p:nvPr/>
        </p:nvSpPr>
        <p:spPr bwMode="auto">
          <a:xfrm>
            <a:off x="179388" y="188913"/>
            <a:ext cx="66960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 углу лучше поставить </a:t>
            </a:r>
            <a:r>
              <a:rPr lang="ru-RU" sz="2400" b="1">
                <a:latin typeface="Calibri" pitchFamily="34" charset="0"/>
              </a:rPr>
              <a:t>магнитофон,</a:t>
            </a:r>
            <a:r>
              <a:rPr lang="ru-RU" sz="2400">
                <a:latin typeface="Calibri" pitchFamily="34" charset="0"/>
              </a:rPr>
              <a:t> с помощью которого дети прослушают музыку,  а также мелодии, способствующие психологической релаксации и психическому расслаблению.</a:t>
            </a:r>
          </a:p>
        </p:txBody>
      </p:sp>
      <p:pic>
        <p:nvPicPr>
          <p:cNvPr id="8" name="Рисунок 7" descr="72d34851d31df0b30c3ded7066c4dc51.jpg.jpg"/>
          <p:cNvPicPr>
            <a:picLocks noChangeAspect="1"/>
          </p:cNvPicPr>
          <p:nvPr/>
        </p:nvPicPr>
        <p:blipFill>
          <a:blip r:embed="rId2">
            <a:lum bright="18000"/>
          </a:blip>
          <a:stretch>
            <a:fillRect/>
          </a:stretch>
        </p:blipFill>
        <p:spPr>
          <a:xfrm>
            <a:off x="179388" y="1844675"/>
            <a:ext cx="3622675" cy="484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Рисунок 8" descr="muzikaa-115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88913"/>
            <a:ext cx="17018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179011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339975" y="260350"/>
            <a:ext cx="6372225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Обычно на стенах музыкального уголка вывешивают стенды.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На них закрепляются: </a:t>
            </a:r>
          </a:p>
          <a:p>
            <a:pPr indent="2682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фотографии детских выступлений,</a:t>
            </a:r>
          </a:p>
          <a:p>
            <a:pPr indent="2682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портреты композиторов, </a:t>
            </a:r>
          </a:p>
          <a:p>
            <a:pPr indent="2682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красочные плакаты, </a:t>
            </a:r>
          </a:p>
          <a:p>
            <a:pPr indent="2682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картинки с музыкальными инструментами.</a:t>
            </a:r>
          </a:p>
        </p:txBody>
      </p:sp>
      <p:pic>
        <p:nvPicPr>
          <p:cNvPr id="23555" name="Рисунок 11" descr="Toy-Accordion_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508500"/>
            <a:ext cx="24717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2" descr="1304443717_195354921_1---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636838"/>
            <a:ext cx="1714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4" descr="image045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3284538"/>
            <a:ext cx="15954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5" descr="img36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3068638"/>
            <a:ext cx="4751387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388" y="1773238"/>
            <a:ext cx="8713787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Оборудование музыкального уголка разделяют на два уровня: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для воспитателя и для детей </a:t>
            </a:r>
          </a:p>
          <a:p>
            <a:pPr indent="2682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latin typeface="+mn-lt"/>
                <a:cs typeface="+mn-cs"/>
              </a:rPr>
              <a:t>На верхнюю полку </a:t>
            </a:r>
            <a:r>
              <a:rPr lang="ru-RU" sz="2400" dirty="0">
                <a:latin typeface="+mn-lt"/>
                <a:cs typeface="+mn-cs"/>
              </a:rPr>
              <a:t>помещают инструменты, которые используются детьми </a:t>
            </a:r>
            <a:r>
              <a:rPr lang="ru-RU" sz="2400" dirty="0" err="1">
                <a:latin typeface="+mn-lt"/>
                <a:cs typeface="+mn-cs"/>
              </a:rPr>
              <a:t>дозированно</a:t>
            </a:r>
            <a:r>
              <a:rPr lang="ru-RU" sz="2400" dirty="0">
                <a:latin typeface="+mn-lt"/>
                <a:cs typeface="+mn-cs"/>
              </a:rPr>
              <a:t> (например, металлофон), и те, с которыми дети могут заниматься только под контролем воспитателя, в соответствии с санитарно - эпидемиологическими нормами ДОУ</a:t>
            </a:r>
          </a:p>
          <a:p>
            <a:pPr indent="2682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latin typeface="+mn-lt"/>
                <a:cs typeface="+mn-cs"/>
              </a:rPr>
              <a:t>На нижней полке </a:t>
            </a:r>
            <a:r>
              <a:rPr lang="ru-RU" sz="2400" dirty="0">
                <a:latin typeface="+mn-lt"/>
                <a:cs typeface="+mn-cs"/>
              </a:rPr>
              <a:t>- барабаны, ложки, треугольники, маракасы. Необходимо уделять особое внимание качеству звучания музыкальных инструментов. Они должны быть хорошо настроены и издавать знакомые детям звуки. Не забывайте, что некачественное звучание калечит и засоряет слуховой опыт ребёнка!</a:t>
            </a:r>
          </a:p>
        </p:txBody>
      </p:sp>
      <p:pic>
        <p:nvPicPr>
          <p:cNvPr id="25602" name="Рисунок 5" descr="99f8f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0"/>
            <a:ext cx="81375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908</Words>
  <Application>Microsoft Office PowerPoint</Application>
  <PresentationFormat>Экран (4:3)</PresentationFormat>
  <Paragraphs>143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Arial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МБДОУ "ДС №8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уголок-оформление</dc:title>
  <dc:subject>музыкальное воспитание-выступление на РМО</dc:subject>
  <dc:creator>Сивоконь Ю.А.</dc:creator>
  <cp:lastModifiedBy>Наташа</cp:lastModifiedBy>
  <cp:revision>126</cp:revision>
  <dcterms:created xsi:type="dcterms:W3CDTF">2013-09-23T14:55:26Z</dcterms:created>
  <dcterms:modified xsi:type="dcterms:W3CDTF">2015-12-06T15:15:55Z</dcterms:modified>
  <cp:category>презентация</cp:category>
</cp:coreProperties>
</file>