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66" r:id="rId3"/>
    <p:sldId id="278" r:id="rId4"/>
    <p:sldId id="267" r:id="rId5"/>
    <p:sldId id="268" r:id="rId6"/>
    <p:sldId id="281" r:id="rId7"/>
    <p:sldId id="272" r:id="rId8"/>
    <p:sldId id="273" r:id="rId9"/>
    <p:sldId id="274" r:id="rId10"/>
    <p:sldId id="275" r:id="rId11"/>
    <p:sldId id="276" r:id="rId12"/>
    <p:sldId id="280" r:id="rId13"/>
    <p:sldId id="279" r:id="rId14"/>
    <p:sldId id="269" r:id="rId15"/>
    <p:sldId id="270" r:id="rId16"/>
    <p:sldId id="271" r:id="rId17"/>
    <p:sldId id="277" r:id="rId18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3366CC"/>
    <a:srgbClr val="006600"/>
    <a:srgbClr val="006666"/>
    <a:srgbClr val="10C021"/>
    <a:srgbClr val="0099CC"/>
    <a:srgbClr val="422C16"/>
    <a:srgbClr val="0C788E"/>
    <a:srgbClr val="660033"/>
    <a:srgbClr val="00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015" autoAdjust="0"/>
    <p:restoredTop sz="94574" autoAdjust="0"/>
  </p:normalViewPr>
  <p:slideViewPr>
    <p:cSldViewPr>
      <p:cViewPr varScale="1">
        <p:scale>
          <a:sx n="69" d="100"/>
          <a:sy n="69" d="100"/>
        </p:scale>
        <p:origin x="-131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C64935-3A1A-4536-BE95-3F99F7571CAC}" type="datetimeFigureOut">
              <a:rPr lang="ru-RU" smtClean="0"/>
              <a:pPr/>
              <a:t>12.12.2015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CB0502-3DFC-4DD2-A13A-3FCFB0198CC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D7DDD2-CD40-464E-BCB3-223DDAD687FC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C7A4B3-F2FE-46B5-8EDC-CC55D147B95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FB6DA0-3AE5-4C8A-B167-7F67B5E46D0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0B3C41-8252-4CE6-AE5D-13B6326D960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E95704-1695-47AA-B80E-9AD234717ACE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434D9B-80DB-4168-98AD-CF532CE9DD46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4EBC5D-3868-449B-A89D-35D5F006D205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D8A53E-7788-4B9E-A619-779A1A7F0982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204EAE-C510-4E95-9824-ED2845C26861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7BBF5D-FBBB-4877-AB97-E56DA4929B78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DF94DD-FB7A-4E34-9B72-0CF1C8253FA4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ABFDEE3-3E05-4A66-9B60-0A20B037DF6B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8" name="Rectangle 150"/>
          <p:cNvSpPr>
            <a:spLocks noGrp="1" noChangeArrowheads="1"/>
          </p:cNvSpPr>
          <p:nvPr>
            <p:ph type="ctrTitle"/>
          </p:nvPr>
        </p:nvSpPr>
        <p:spPr>
          <a:xfrm>
            <a:off x="214282" y="5000636"/>
            <a:ext cx="8572560" cy="1571636"/>
          </a:xfrm>
        </p:spPr>
        <p:txBody>
          <a:bodyPr/>
          <a:lstStyle/>
          <a:p>
            <a:r>
              <a:rPr lang="ru-RU" sz="2400" b="1" dirty="0" smtClean="0">
                <a:solidFill>
                  <a:srgbClr val="002060"/>
                </a:solidFill>
                <a:latin typeface="Algerian" pitchFamily="82" charset="0"/>
              </a:rPr>
              <a:t>Презентация из опыта работы воспитателя 2 младшей группы Сухачевой Татьяны Ивановны</a:t>
            </a:r>
            <a:endParaRPr lang="es-ES" sz="2400" b="1" dirty="0">
              <a:solidFill>
                <a:srgbClr val="002060"/>
              </a:solidFill>
              <a:latin typeface="Algerian" pitchFamily="82" charset="0"/>
            </a:endParaRPr>
          </a:p>
        </p:txBody>
      </p:sp>
      <p:pic>
        <p:nvPicPr>
          <p:cNvPr id="4" name="Рисунок 3" descr="P22500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94912" y="145165"/>
            <a:ext cx="3863367" cy="314095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57158" y="571480"/>
            <a:ext cx="400052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+mj-lt"/>
              </a:rPr>
              <a:t>Сотрудничество педагогов и родителей в деле приобщения ребенка к книге.</a:t>
            </a:r>
            <a:endParaRPr lang="ru-RU" sz="3600" b="1" dirty="0"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714356"/>
            <a:ext cx="35719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5. Организация совместных с родителями театрализованных праздников (по произведениям любимых сказок) </a:t>
            </a:r>
            <a:br>
              <a:rPr lang="ru-RU" sz="2800" b="1" dirty="0" smtClean="0">
                <a:solidFill>
                  <a:srgbClr val="0070C0"/>
                </a:solidFill>
              </a:rPr>
            </a:br>
            <a:r>
              <a:rPr lang="ru-RU" sz="2800" b="1" dirty="0" smtClean="0">
                <a:solidFill>
                  <a:srgbClr val="0070C0"/>
                </a:solidFill>
              </a:rPr>
              <a:t>6. Использование развивающих игр</a:t>
            </a:r>
            <a:endParaRPr lang="ru-RU" sz="2800" dirty="0"/>
          </a:p>
        </p:txBody>
      </p:sp>
      <p:pic>
        <p:nvPicPr>
          <p:cNvPr id="3" name="Рисунок 2" descr="P22500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4876" y="1209247"/>
            <a:ext cx="4000528" cy="3362762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500042"/>
            <a:ext cx="857256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Я работаю с детьми 3-4 лет, и во все режимные моменты стараюсь использовать детскую литературу: моем руки и умываемся - без </a:t>
            </a:r>
            <a:r>
              <a:rPr lang="ru-RU" sz="2400" b="1" dirty="0" err="1" smtClean="0">
                <a:solidFill>
                  <a:srgbClr val="0070C0"/>
                </a:solidFill>
              </a:rPr>
              <a:t>потешки</a:t>
            </a:r>
            <a:r>
              <a:rPr lang="ru-RU" sz="2400" b="1" dirty="0" smtClean="0">
                <a:solidFill>
                  <a:srgbClr val="0070C0"/>
                </a:solidFill>
              </a:rPr>
              <a:t>, прибаутки не обойтись; садимся есть - загадка, песенка; одеваемся- присказка - перевертыш, укладываю спать - колыбельную напеваю. </a:t>
            </a:r>
            <a:br>
              <a:rPr lang="ru-RU" sz="2400" b="1" dirty="0" smtClean="0">
                <a:solidFill>
                  <a:srgbClr val="0070C0"/>
                </a:solidFill>
              </a:rPr>
            </a:br>
            <a:r>
              <a:rPr lang="ru-RU" sz="2400" b="1" dirty="0" smtClean="0">
                <a:solidFill>
                  <a:srgbClr val="0070C0"/>
                </a:solidFill>
              </a:rPr>
              <a:t>Но воспитать любовь к книге без участия родителя невозможно, поэтому с ними провожу индивидуальные беседы, консультации, советую какие книги лучше для их малышей.</a:t>
            </a:r>
            <a:br>
              <a:rPr lang="ru-RU" sz="2400" b="1" dirty="0" smtClean="0">
                <a:solidFill>
                  <a:srgbClr val="0070C0"/>
                </a:solidFill>
              </a:rPr>
            </a:br>
            <a:endParaRPr lang="ru-RU" sz="2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22500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4414" y="642918"/>
            <a:ext cx="6500858" cy="413691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28596" y="466914"/>
            <a:ext cx="8429684" cy="4093428"/>
          </a:xfrm>
          <a:prstGeom prst="rect">
            <a:avLst/>
          </a:prstGeom>
          <a:solidFill>
            <a:srgbClr val="F1FB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49263"/>
            <a:r>
              <a:rPr lang="ru-RU" sz="3600" b="1" dirty="0" smtClean="0">
                <a:solidFill>
                  <a:srgbClr val="FF0000"/>
                </a:solidFill>
                <a:latin typeface="Calibri"/>
                <a:ea typeface="Calibri" pitchFamily="34" charset="0"/>
                <a:cs typeface="Arial" pitchFamily="34" charset="0"/>
              </a:rPr>
              <a:t>Советы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родителям</a:t>
            </a:r>
            <a:r>
              <a:rPr lang="ru-RU" sz="36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: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/>
            </a:r>
            <a:b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•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относиться к чтению как к серьезному и важному занятию с детьми;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/>
            </a:r>
            <a:b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•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создавать условия для слушания, не отвлекать ребенка;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/>
            </a:r>
            <a:b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•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читать выразительно, вызывая у ребенка интерес к чтению;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/>
            </a:r>
            <a:b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•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обсуждать прослушанное, рассматривать иллюстрации.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500042"/>
            <a:ext cx="821537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</a:rPr>
              <a:t>Памятка для родителей по приобщению дошкольников к чтению.</a:t>
            </a:r>
          </a:p>
          <a:p>
            <a:pPr lvl="0">
              <a:buFont typeface="Arial" pitchFamily="34" charset="0"/>
              <a:buChar char="•"/>
            </a:pPr>
            <a:r>
              <a:rPr lang="ru-RU" sz="2400" b="1" i="1" dirty="0" smtClean="0">
                <a:solidFill>
                  <a:srgbClr val="0070C0"/>
                </a:solidFill>
              </a:rPr>
              <a:t> Подавайте ребенку личный пример, читая книги, газеты, журналы.</a:t>
            </a:r>
          </a:p>
          <a:p>
            <a:pPr lvl="0">
              <a:buFont typeface="Arial" pitchFamily="34" charset="0"/>
              <a:buChar char="•"/>
            </a:pPr>
            <a:r>
              <a:rPr lang="ru-RU" sz="2400" b="1" i="1" dirty="0" smtClean="0">
                <a:solidFill>
                  <a:srgbClr val="0070C0"/>
                </a:solidFill>
              </a:rPr>
              <a:t>Учите малыша слушать и слышать: пойте колыбельные, играйте в </a:t>
            </a:r>
            <a:r>
              <a:rPr lang="ru-RU" sz="2400" b="1" i="1" dirty="0" err="1" smtClean="0">
                <a:solidFill>
                  <a:srgbClr val="0070C0"/>
                </a:solidFill>
              </a:rPr>
              <a:t>потешки</a:t>
            </a:r>
            <a:r>
              <a:rPr lang="ru-RU" sz="2400" b="1" i="1" dirty="0" smtClean="0">
                <a:solidFill>
                  <a:srgbClr val="0070C0"/>
                </a:solidFill>
              </a:rPr>
              <a:t>, рассказывайте сказки.</a:t>
            </a:r>
          </a:p>
          <a:p>
            <a:pPr lvl="0">
              <a:buFont typeface="Arial" pitchFamily="34" charset="0"/>
              <a:buChar char="•"/>
            </a:pPr>
            <a:r>
              <a:rPr lang="ru-RU" sz="2400" b="1" i="1" dirty="0" smtClean="0">
                <a:solidFill>
                  <a:srgbClr val="0070C0"/>
                </a:solidFill>
              </a:rPr>
              <a:t>Первые книги малыша должны быть достаточно прочными. Хороший тренажер перед началом серьезного чтения – семейный фотоальбом.</a:t>
            </a:r>
            <a:endParaRPr lang="ru-RU" sz="2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7158" y="428604"/>
            <a:ext cx="828680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Arial" pitchFamily="34" charset="0"/>
              <a:buChar char="•"/>
            </a:pPr>
            <a:endParaRPr lang="ru-RU" sz="2400" b="1" i="1" dirty="0" smtClean="0">
              <a:solidFill>
                <a:srgbClr val="FF0000"/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ru-RU" sz="2400" b="1" i="1" dirty="0" smtClean="0">
                <a:solidFill>
                  <a:srgbClr val="0070C0"/>
                </a:solidFill>
              </a:rPr>
              <a:t>Подбирайте книги по возрасту ребенка, чтобы они были понятны и интересны ему: про животных, об игрушках.</a:t>
            </a:r>
          </a:p>
          <a:p>
            <a:pPr lvl="0">
              <a:buFont typeface="Arial" pitchFamily="34" charset="0"/>
              <a:buChar char="•"/>
            </a:pPr>
            <a:r>
              <a:rPr lang="ru-RU" sz="2400" b="1" i="1" dirty="0" smtClean="0">
                <a:solidFill>
                  <a:srgbClr val="0070C0"/>
                </a:solidFill>
              </a:rPr>
              <a:t>Выбирая книгу, обращайте внимание на иллюстрации. Они должны быть крупными, без большого количества деталей, яркими и реалистичными.</a:t>
            </a:r>
          </a:p>
          <a:p>
            <a:pPr lvl="0">
              <a:buFont typeface="Arial" pitchFamily="34" charset="0"/>
              <a:buChar char="•"/>
            </a:pPr>
            <a:r>
              <a:rPr lang="ru-RU" sz="2400" b="1" i="1" dirty="0" smtClean="0">
                <a:solidFill>
                  <a:srgbClr val="0070C0"/>
                </a:solidFill>
              </a:rPr>
              <a:t>Не заставляйте малыша в период чтения все время сидеть рядом. Пусть он подходит и отходит.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500042"/>
            <a:ext cx="835824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sz="2400" b="1" i="1" dirty="0" smtClean="0">
                <a:solidFill>
                  <a:srgbClr val="0070C0"/>
                </a:solidFill>
              </a:rPr>
              <a:t>Маленькому ребенку трудно воспринимать чтение всего текста сразу, поэтому лучше пересказывайте сюжет, обращая внимание малыша на картинки.</a:t>
            </a:r>
          </a:p>
          <a:p>
            <a:pPr lvl="0">
              <a:buFont typeface="Arial" pitchFamily="34" charset="0"/>
              <a:buChar char="•"/>
            </a:pPr>
            <a:r>
              <a:rPr lang="ru-RU" sz="2400" b="1" i="1" dirty="0" smtClean="0">
                <a:solidFill>
                  <a:srgbClr val="0070C0"/>
                </a:solidFill>
              </a:rPr>
              <a:t>Чаще читайте малышу книжки-считалки, </a:t>
            </a:r>
            <a:r>
              <a:rPr lang="ru-RU" sz="2400" b="1" i="1" dirty="0" err="1" smtClean="0">
                <a:solidFill>
                  <a:srgbClr val="0070C0"/>
                </a:solidFill>
              </a:rPr>
              <a:t>потешки</a:t>
            </a:r>
            <a:r>
              <a:rPr lang="ru-RU" sz="2400" b="1" i="1" dirty="0" smtClean="0">
                <a:solidFill>
                  <a:srgbClr val="0070C0"/>
                </a:solidFill>
              </a:rPr>
              <a:t>, детские стишки с повторяющимися фразами, поощряя, заканчивать знакомые из них. Это поможет развитию речи и памяти.</a:t>
            </a:r>
          </a:p>
          <a:p>
            <a:pPr lvl="0">
              <a:buFont typeface="Arial" pitchFamily="34" charset="0"/>
              <a:buChar char="•"/>
            </a:pPr>
            <a:r>
              <a:rPr lang="ru-RU" sz="2400" b="1" i="1" dirty="0" smtClean="0">
                <a:solidFill>
                  <a:srgbClr val="0070C0"/>
                </a:solidFill>
              </a:rPr>
              <a:t>Помните, что чтение для дошкольника – это, прежде всего, общение с родителями. Во время чтения беседуйте с ребенком, задавайте вопросы, размышляйте вместе.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428604"/>
            <a:ext cx="850112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sz="2400" b="1" i="1" dirty="0" smtClean="0">
                <a:solidFill>
                  <a:srgbClr val="0070C0"/>
                </a:solidFill>
              </a:rPr>
              <a:t>Сопровождайте чтение элементами театрализации и игры.</a:t>
            </a:r>
          </a:p>
          <a:p>
            <a:pPr lvl="0">
              <a:buFont typeface="Arial" pitchFamily="34" charset="0"/>
              <a:buChar char="•"/>
            </a:pPr>
            <a:r>
              <a:rPr lang="ru-RU" sz="2400" b="1" i="1" dirty="0" smtClean="0">
                <a:solidFill>
                  <a:srgbClr val="0070C0"/>
                </a:solidFill>
              </a:rPr>
              <a:t>Сочиняйте вместе с ребенком свои истории и сказки, делайте по ним маленькие книжки.</a:t>
            </a:r>
          </a:p>
          <a:p>
            <a:pPr>
              <a:buFont typeface="Arial" pitchFamily="34" charset="0"/>
              <a:buChar char="•"/>
            </a:pPr>
            <a:r>
              <a:rPr lang="ru-RU" sz="2400" b="1" i="1" dirty="0" smtClean="0">
                <a:solidFill>
                  <a:srgbClr val="0070C0"/>
                </a:solidFill>
              </a:rPr>
              <a:t>Познакомьте ребенка с библиотекой задолго до школы: располагающая атмосфера и возможность самому выбирать книгу будут способствовать воспитанию маленького читателя.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2220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09" y="971817"/>
            <a:ext cx="3786215" cy="348633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929190" y="428604"/>
            <a:ext cx="392909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Во второй младшей </a:t>
            </a:r>
            <a:r>
              <a:rPr lang="ru-RU" sz="2400" b="1" dirty="0" smtClean="0">
                <a:solidFill>
                  <a:srgbClr val="FF0066"/>
                </a:solidFill>
              </a:rPr>
              <a:t>группе</a:t>
            </a:r>
            <a:r>
              <a:rPr lang="ru-RU" sz="2400" b="1" dirty="0" smtClean="0">
                <a:solidFill>
                  <a:srgbClr val="3366CC"/>
                </a:solidFill>
              </a:rPr>
              <a:t> продолжаем работу с учётом задач, поставленных в программе. Также как и в предыдущей группе, огромную роль отводим фольклору. Включаем произведения, которые вызывают у детей желание двигаться, играть, общаться, проявлять положительные эмоции</a:t>
            </a:r>
            <a:r>
              <a:rPr lang="ru-RU" sz="2400" b="1" dirty="0" smtClean="0"/>
              <a:t>. </a:t>
            </a:r>
            <a:endParaRPr lang="ru-RU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357166"/>
            <a:ext cx="864399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Проводим игры «Угадай героя по описанию», «Доскажи словечко», «Из какой сказки?», «Кто сказал?». Чтобы вызвать интерес к книгам с помощью игрушек разыгрываем сценки из произведений. Также продолжаем работу по анализу художественного текста путём постановки вопросов: Кто? Где? Как? Проводим рекомендательные  беседы и беседы о прочитанном.  В книжном уголке помещаем книги на разные  темы  и иллюстрации к ним.</a:t>
            </a:r>
            <a:endParaRPr lang="ru-RU" sz="28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22500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3042" y="1000721"/>
            <a:ext cx="6286544" cy="3872796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2220008.JPG"/>
          <p:cNvPicPr>
            <a:picLocks noChangeAspect="1"/>
          </p:cNvPicPr>
          <p:nvPr/>
        </p:nvPicPr>
        <p:blipFill>
          <a:blip r:embed="rId2" cstate="print"/>
          <a:srcRect l="60156"/>
          <a:stretch>
            <a:fillRect/>
          </a:stretch>
        </p:blipFill>
        <p:spPr>
          <a:xfrm>
            <a:off x="5429256" y="428604"/>
            <a:ext cx="3286148" cy="528641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4282" y="857232"/>
            <a:ext cx="528641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Дошкольный возраст-время активного становления ребенка как заинтересованного читателя. Это требует внимания и кропотливой совместной работы воспитателей и родителей</a:t>
            </a:r>
            <a:endParaRPr lang="ru-RU" sz="28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571480"/>
            <a:ext cx="864399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В таком важном процессе, как приобщение малыша к чтению книг, родители -основные проводники между ребенком и печатным художественным словом, задача же воспитателя -убедить родителей в пользе чтения детям, помочь научиться разбираться в огромном книжном рынке для детей. </a:t>
            </a:r>
            <a:br>
              <a:rPr lang="ru-RU" sz="2400" b="1" dirty="0" smtClean="0">
                <a:solidFill>
                  <a:srgbClr val="0070C0"/>
                </a:solidFill>
              </a:rPr>
            </a:br>
            <a:r>
              <a:rPr lang="ru-RU" sz="2400" b="1" dirty="0" smtClean="0">
                <a:solidFill>
                  <a:srgbClr val="0070C0"/>
                </a:solidFill>
              </a:rPr>
              <a:t>Работа воспитателей и семьи по приобщению детей к книге должна быть систематической, грамотно организованной, посвященной одной цели-воспитанию настоящего читателя. </a:t>
            </a:r>
            <a:endParaRPr lang="ru-RU" sz="2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428604"/>
            <a:ext cx="864399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Чтение книг расширяет кругозор детей, способствует развитию речи, развитию фонематического слуха, памяти, внимания, воображения, творческого мышления, коммуникативных компетенций детей, т.е., способствует тому, что дети проще общаются друг с другом, со взрослыми, позволяет детям свободнее выражать собственные мысли, переживания.</a:t>
            </a:r>
            <a:endParaRPr lang="ru-RU" sz="28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22500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4414" y="787690"/>
            <a:ext cx="6643734" cy="417438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474344"/>
            <a:ext cx="857256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Не забывайте чаще и выразительнее читать детям книги Для того чтобы приобщить дошкольника к миру детской литературы необходимо: </a:t>
            </a:r>
            <a:br>
              <a:rPr lang="ru-RU" sz="2400" b="1" dirty="0" smtClean="0">
                <a:solidFill>
                  <a:srgbClr val="0070C0"/>
                </a:solidFill>
              </a:rPr>
            </a:br>
            <a:r>
              <a:rPr lang="ru-RU" sz="2400" b="1" dirty="0" smtClean="0">
                <a:solidFill>
                  <a:srgbClr val="0070C0"/>
                </a:solidFill>
              </a:rPr>
              <a:t>1. Чаще, не только на занятиях, но и в свободные часы пересказывать художественные произведения </a:t>
            </a:r>
            <a:br>
              <a:rPr lang="ru-RU" sz="2400" b="1" dirty="0" smtClean="0">
                <a:solidFill>
                  <a:srgbClr val="0070C0"/>
                </a:solidFill>
              </a:rPr>
            </a:br>
            <a:r>
              <a:rPr lang="ru-RU" sz="2400" b="1" dirty="0" smtClean="0">
                <a:solidFill>
                  <a:srgbClr val="0070C0"/>
                </a:solidFill>
              </a:rPr>
              <a:t>2. Придумывание продолжения историй (сказок), которые происходят с героями художественных произведений </a:t>
            </a:r>
            <a:br>
              <a:rPr lang="ru-RU" sz="2400" b="1" dirty="0" smtClean="0">
                <a:solidFill>
                  <a:srgbClr val="0070C0"/>
                </a:solidFill>
              </a:rPr>
            </a:br>
            <a:r>
              <a:rPr lang="ru-RU" sz="2400" b="1" dirty="0" smtClean="0">
                <a:solidFill>
                  <a:srgbClr val="0070C0"/>
                </a:solidFill>
              </a:rPr>
              <a:t>3. В сюжетно-ролевых играх дети самостоятельно обыгрывают сюжет литературных произведений </a:t>
            </a:r>
            <a:br>
              <a:rPr lang="ru-RU" sz="2400" b="1" dirty="0" smtClean="0">
                <a:solidFill>
                  <a:srgbClr val="0070C0"/>
                </a:solidFill>
              </a:rPr>
            </a:br>
            <a:r>
              <a:rPr lang="ru-RU" sz="2400" b="1" dirty="0" smtClean="0">
                <a:solidFill>
                  <a:srgbClr val="0070C0"/>
                </a:solidFill>
              </a:rPr>
              <a:t>4. Инсценирование сказок, кукольный и пальчиковый театр </a:t>
            </a:r>
            <a:br>
              <a:rPr lang="ru-RU" sz="2400" b="1" dirty="0" smtClean="0">
                <a:solidFill>
                  <a:srgbClr val="0070C0"/>
                </a:solidFill>
              </a:rPr>
            </a:br>
            <a:endParaRPr lang="ru-RU" sz="2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5138</TotalTime>
  <Words>509</Words>
  <Application>Microsoft Office PowerPoint</Application>
  <PresentationFormat>Экран (4:3)</PresentationFormat>
  <Paragraphs>25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Diseño predeterminado</vt:lpstr>
      <vt:lpstr>Презентация из опыта работы воспитателя 2 младшей группы Сухачевой Татьяны Ивановны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Samsung</cp:lastModifiedBy>
  <cp:revision>748</cp:revision>
  <dcterms:created xsi:type="dcterms:W3CDTF">2010-05-23T14:28:12Z</dcterms:created>
  <dcterms:modified xsi:type="dcterms:W3CDTF">2015-12-12T13:02:40Z</dcterms:modified>
</cp:coreProperties>
</file>