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8" r:id="rId1"/>
  </p:sldMasterIdLst>
  <p:sldIdLst>
    <p:sldId id="256" r:id="rId2"/>
    <p:sldId id="261" r:id="rId3"/>
    <p:sldId id="257" r:id="rId4"/>
    <p:sldId id="258" r:id="rId5"/>
    <p:sldId id="260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6600"/>
    <a:srgbClr val="FF0066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404DCFF-9154-47B3-9838-F9182A131448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C87FE582-8361-4A9B-812C-4F53FCDFD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razdni.com/wp-content/uploads/2010/01/ivan_carevich_i_serii_volk_thumb.jpg" TargetMode="External"/><Relationship Id="rId5" Type="http://schemas.openxmlformats.org/officeDocument/2006/relationships/image" Target="../media/image29.jpeg"/><Relationship Id="rId4" Type="http://schemas.openxmlformats.org/officeDocument/2006/relationships/hyperlink" Target="http://russian-folk-tales.narod.ru/galery/pp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rziana.my1.ru/_pu/2/57796845.jpg" TargetMode="External"/><Relationship Id="rId5" Type="http://schemas.openxmlformats.org/officeDocument/2006/relationships/image" Target="../media/image35.jpeg"/><Relationship Id="rId4" Type="http://schemas.openxmlformats.org/officeDocument/2006/relationships/hyperlink" Target="http://www.games-mm.ru/userfiles/Image/good/photo_395.jpg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hyperlink" Target="http://illustrators.ru/illustrations/347569_original.jpg?1308893635" TargetMode="External"/><Relationship Id="rId7" Type="http://schemas.openxmlformats.org/officeDocument/2006/relationships/hyperlink" Target="http://ollforkids.ru/uploads/posts/2011-12/1325062890_62cb251_6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hyperlink" Target="http://stat18.privet.ru/lr/0a2b8c5d339e71041cbef2694e8f492e" TargetMode="Externa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6.jpeg"/><Relationship Id="rId7" Type="http://schemas.openxmlformats.org/officeDocument/2006/relationships/image" Target="../media/image4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xrest.ru/images/collection/00305/235/preview.jpg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://www.stihi.ru/pics/2011/04/07/694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hyperlink" Target="http://i2.2photo.ru/w/7/448700.jpg" TargetMode="Externa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5728"/>
            <a:ext cx="850112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sz="6600" b="1" i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6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c" pitchFamily="34" charset="0"/>
              </a:rPr>
              <a:t>«Сказка</a:t>
            </a:r>
            <a:r>
              <a:rPr lang="ru-RU" sz="6600" b="1" i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c" pitchFamily="34" charset="0"/>
              </a:rPr>
              <a:t>  </a:t>
            </a:r>
            <a:r>
              <a:rPr lang="ru-RU" sz="6600" b="1" i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6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c" pitchFamily="34" charset="0"/>
              </a:rPr>
              <a:t>ложь, </a:t>
            </a:r>
          </a:p>
          <a:p>
            <a:pPr algn="ctr"/>
            <a:r>
              <a:rPr lang="ru-RU" sz="6600" b="1" i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6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c" pitchFamily="34" charset="0"/>
              </a:rPr>
              <a:t> да  в  ней  намёк…»</a:t>
            </a:r>
            <a:endParaRPr lang="ru-RU" sz="6600" b="1" i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66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5733256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Выполнила:</a:t>
            </a:r>
          </a:p>
          <a:p>
            <a:r>
              <a:rPr lang="ru-RU" b="1" dirty="0" smtClean="0"/>
              <a:t>учитель  начальных  классов</a:t>
            </a:r>
          </a:p>
          <a:p>
            <a:r>
              <a:rPr lang="ru-RU" b="1" dirty="0" err="1" smtClean="0"/>
              <a:t>Байзулинова</a:t>
            </a:r>
            <a:r>
              <a:rPr lang="ru-RU" b="1" dirty="0" smtClean="0"/>
              <a:t>  Г.Х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928670"/>
            <a:ext cx="8143932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FFFF66"/>
                  </a:solidFill>
                </a:ln>
                <a:solidFill>
                  <a:srgbClr val="FFFF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ВОЛШЕБНЫЕ    СКАЗКИ  </a:t>
            </a:r>
            <a:r>
              <a:rPr lang="ru-RU" sz="5400" b="1" cap="none" spc="0" dirty="0" smtClean="0">
                <a:ln w="11430">
                  <a:solidFill>
                    <a:srgbClr val="FFFF66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>
                <a:solidFill>
                  <a:srgbClr val="FFFF66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714488"/>
            <a:ext cx="7429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Garamond" pitchFamily="18" charset="0"/>
              </a:rPr>
              <a:t>Главные герои: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rgbClr val="800000"/>
                </a:solidFill>
                <a:latin typeface="Garamond" pitchFamily="18" charset="0"/>
              </a:rPr>
              <a:t>люди, фантастические существа.  Животные обычно являются помощниками сказочных героев.</a:t>
            </a:r>
            <a:endParaRPr lang="ru-RU" sz="2400" b="1" dirty="0">
              <a:solidFill>
                <a:srgbClr val="800000"/>
              </a:solidFill>
              <a:latin typeface="Garamond" pitchFamily="18" charset="0"/>
            </a:endParaRPr>
          </a:p>
        </p:txBody>
      </p:sp>
      <p:pic>
        <p:nvPicPr>
          <p:cNvPr id="3074" name="Рисунок 9" descr="C:\Documents and Settings\Олька\Рабочий стол\001690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356992"/>
            <a:ext cx="2520280" cy="331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Картинка 404 из 3956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56992"/>
            <a:ext cx="2520280" cy="3231128"/>
          </a:xfrm>
          <a:prstGeom prst="rect">
            <a:avLst/>
          </a:prstGeom>
          <a:noFill/>
        </p:spPr>
      </p:pic>
      <p:pic>
        <p:nvPicPr>
          <p:cNvPr id="14342" name="Picture 6" descr="Картинка 453 из 3956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356992"/>
            <a:ext cx="2520280" cy="3305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b="1" dirty="0">
              <a:ln w="11430">
                <a:solidFill>
                  <a:srgbClr val="FFFF66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34" y="785794"/>
            <a:ext cx="83582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FFFF66"/>
                  </a:solidFill>
                </a:ln>
                <a:solidFill>
                  <a:srgbClr val="FFFF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СОЦИАЛЬНО-БЫТОВЫЕ     СКАЗКИ  </a:t>
            </a:r>
            <a:r>
              <a:rPr lang="ru-RU" sz="5400" b="1" dirty="0" smtClean="0">
                <a:ln w="11430">
                  <a:solidFill>
                    <a:srgbClr val="FFFF66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5400" b="1" dirty="0">
              <a:ln w="11430">
                <a:solidFill>
                  <a:srgbClr val="FFFF66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357430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Garamond" pitchFamily="18" charset="0"/>
              </a:rPr>
              <a:t>Главные герои: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rgbClr val="800000"/>
                </a:solidFill>
                <a:latin typeface="Garamond" pitchFamily="18" charset="0"/>
              </a:rPr>
              <a:t>люди, побеждающие благодаря смекалке, мужеству и хитрости. </a:t>
            </a:r>
            <a:endParaRPr lang="ru-RU" sz="2400" b="1" dirty="0">
              <a:solidFill>
                <a:srgbClr val="800000"/>
              </a:solidFill>
              <a:latin typeface="Garamond" pitchFamily="18" charset="0"/>
            </a:endParaRPr>
          </a:p>
        </p:txBody>
      </p:sp>
      <p:pic>
        <p:nvPicPr>
          <p:cNvPr id="8" name="Picture 6" descr="C:\Documents and Settings\Олька\Рабочий стол\bf2e27e3d7b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293096"/>
            <a:ext cx="2551644" cy="1885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Рисунок 10" descr="C:\Documents and Settings\Олька\Рабочий стол\52932192_skazki01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933056"/>
            <a:ext cx="2376264" cy="26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http://im4-tub-ru.yandex.net/i?id=243164349-41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89040"/>
            <a:ext cx="2376264" cy="2724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85786" y="928670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FFFF66"/>
                  </a:solidFill>
                </a:ln>
                <a:solidFill>
                  <a:srgbClr val="FFFF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СКАЗКИ  О  ЖИВОТНЫХ</a:t>
            </a:r>
            <a:endParaRPr lang="ru-RU" sz="5400" b="1" dirty="0">
              <a:ln w="11430">
                <a:solidFill>
                  <a:srgbClr val="FFFF66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928802"/>
            <a:ext cx="8892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Garamond" pitchFamily="18" charset="0"/>
              </a:rPr>
              <a:t>Главные герои: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Garamond" pitchFamily="18" charset="0"/>
              </a:rPr>
              <a:t>Животные,  если участвует человек, то он противопоставлен   животным 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11" name="Picture 7" descr="C:\Documents and Settings\Олька\Рабочий стол\1642_Lis_Jura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861048"/>
            <a:ext cx="272479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Картинка 130 из 3956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429000"/>
            <a:ext cx="2160240" cy="3086057"/>
          </a:xfrm>
          <a:prstGeom prst="rect">
            <a:avLst/>
          </a:prstGeom>
          <a:noFill/>
        </p:spPr>
      </p:pic>
      <p:pic>
        <p:nvPicPr>
          <p:cNvPr id="12296" name="Picture 8" descr="Картинка 90 из 3956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077072"/>
            <a:ext cx="2736304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1214422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Garamond" pitchFamily="18" charset="0"/>
              </a:rPr>
              <a:t>СКАЗКИ  ДЕЛЯТСЯ  НА  ТРИ  ЧАСТИ</a:t>
            </a:r>
            <a:endParaRPr lang="ru-RU" sz="3600" b="1" dirty="0"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071678"/>
            <a:ext cx="67866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Зачин</a:t>
            </a:r>
          </a:p>
          <a:p>
            <a:endParaRPr lang="ru-RU" sz="36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6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36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Завязка (сказочные события).</a:t>
            </a:r>
          </a:p>
          <a:p>
            <a:r>
              <a:rPr lang="ru-RU" sz="36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ru-RU" sz="36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36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Концовка</a:t>
            </a:r>
          </a:p>
        </p:txBody>
      </p:sp>
      <p:pic>
        <p:nvPicPr>
          <p:cNvPr id="11268" name="Picture 4" descr="Картинка 189 из 2489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797152"/>
            <a:ext cx="2664296" cy="1800200"/>
          </a:xfrm>
          <a:prstGeom prst="rect">
            <a:avLst/>
          </a:prstGeom>
          <a:noFill/>
        </p:spPr>
      </p:pic>
      <p:pic>
        <p:nvPicPr>
          <p:cNvPr id="11270" name="Picture 6" descr="Картинка 462 из 2489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988840"/>
            <a:ext cx="2643268" cy="1800200"/>
          </a:xfrm>
          <a:prstGeom prst="rect">
            <a:avLst/>
          </a:prstGeom>
          <a:noFill/>
        </p:spPr>
      </p:pic>
      <p:pic>
        <p:nvPicPr>
          <p:cNvPr id="11274" name="Picture 10" descr="Картинка 1083 из 2489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2408676"/>
            <a:ext cx="1851954" cy="2166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785794"/>
            <a:ext cx="8286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Виды  сказок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571612"/>
            <a:ext cx="614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u="sng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1" y="1700808"/>
          <a:ext cx="8786874" cy="482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  <a:gridCol w="2928958"/>
                <a:gridCol w="2928958"/>
              </a:tblGrid>
              <a:tr h="675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Волшебные  сказки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Социально-бытовые  сказки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Сказки  о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 животных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414910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«Василиса Прекрасная»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«Царевна - лягушка»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«Кощей Бессмертный»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«Сивка Бурка»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«Иван  царевич и серый  волк»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«Гуси-лебеди»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</a:t>
                      </a:r>
                      <a:r>
                        <a:rPr lang="ru-RU" sz="1800" b="1" dirty="0" err="1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Морозко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</a:t>
                      </a:r>
                      <a:r>
                        <a:rPr lang="ru-RU" sz="1800" b="1" dirty="0" err="1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Финист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  - ясный  сокол»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«Летучий корабль»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«Волшебное  кольцо»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«Баба  Яга»</a:t>
                      </a:r>
                    </a:p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 Каша из топора»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«Умная внучка»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«Солдат и царь»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«Снегурочка»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</a:t>
                      </a:r>
                      <a:r>
                        <a:rPr lang="ru-RU" sz="1800" b="1" dirty="0" err="1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Крошечка-Хаврошечка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«Как  мужик  гусей  делил»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«Солдат и змей»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</a:t>
                      </a:r>
                      <a:r>
                        <a:rPr lang="ru-RU" sz="1800" b="1" dirty="0" err="1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По-щучьему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  веленью»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«Мальчик-с пальчик»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«Помещик и староста»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«Дочь  семилетка»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«Медведь и лиса»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«Лиса и тетерев»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«Лиса и журавль»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</a:t>
                      </a:r>
                      <a:r>
                        <a:rPr lang="ru-RU" sz="1800" b="1" dirty="0" err="1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Заюшкина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  избушка»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«Теремок»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«Журавль  и  цапля»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«Петушок  и  зёрнышко»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«Лиса  и  волк»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</a:t>
                      </a:r>
                      <a:r>
                        <a:rPr lang="ru-RU" sz="1800" b="1" dirty="0" err="1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Петушёк-золотой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  гребешок»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«Зимовье  зверей»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«Три  медведя»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«Волк и семеро козлят»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34" y="1000108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Garamond" pitchFamily="18" charset="0"/>
              </a:rPr>
              <a:t>ВОЛШЕБНЫЕ    СЛОВА</a:t>
            </a:r>
            <a:endParaRPr lang="ru-RU" sz="3600" b="1" dirty="0"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1714488"/>
            <a:ext cx="42862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Лес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дремучий лес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Дуб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могучий дуб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Море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синее море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Солнце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красное солнце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Поле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чистое поле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Туча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черная туча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Меч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булатный меч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Стрелы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острые, каленые стрелы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Лук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тугой лук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Сон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крепкий сон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Ворон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черный ворон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Сокол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ясный сокол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Молодец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добрый молодец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Garamond" pitchFamily="18" charset="0"/>
              </a:rPr>
              <a:t>Девица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 – </a:t>
            </a:r>
            <a:r>
              <a:rPr lang="ru-RU" sz="2000" b="1" dirty="0" smtClean="0">
                <a:solidFill>
                  <a:schemeClr val="tx2"/>
                </a:solidFill>
                <a:latin typeface="Garamond" pitchFamily="18" charset="0"/>
              </a:rPr>
              <a:t>красная девица</a:t>
            </a:r>
            <a:r>
              <a:rPr lang="ru-RU" sz="2000" b="1" dirty="0" smtClean="0">
                <a:solidFill>
                  <a:srgbClr val="000099"/>
                </a:solidFill>
                <a:latin typeface="Garamond" pitchFamily="18" charset="0"/>
              </a:rPr>
              <a:t>.</a:t>
            </a:r>
            <a:endParaRPr lang="ru-RU" sz="2000" b="1" dirty="0">
              <a:solidFill>
                <a:srgbClr val="000099"/>
              </a:solidFill>
              <a:latin typeface="Garamond" pitchFamily="18" charset="0"/>
            </a:endParaRPr>
          </a:p>
        </p:txBody>
      </p:sp>
      <p:pic>
        <p:nvPicPr>
          <p:cNvPr id="9218" name="Picture 2" descr="http://im4-tub-ru.yandex.net/i?id=93898669-11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4725144"/>
            <a:ext cx="1584176" cy="1947757"/>
          </a:xfrm>
          <a:prstGeom prst="rect">
            <a:avLst/>
          </a:prstGeom>
          <a:noFill/>
        </p:spPr>
      </p:pic>
      <p:pic>
        <p:nvPicPr>
          <p:cNvPr id="9220" name="Picture 4" descr="http://im5-tub-ru.yandex.net/i?id=520621510-16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96752"/>
            <a:ext cx="1512168" cy="1989695"/>
          </a:xfrm>
          <a:prstGeom prst="rect">
            <a:avLst/>
          </a:prstGeom>
          <a:noFill/>
        </p:spPr>
      </p:pic>
      <p:pic>
        <p:nvPicPr>
          <p:cNvPr id="9222" name="Picture 6" descr="http://im2-tub-ru.yandex.net/i?id=489562367-23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3068960"/>
            <a:ext cx="1399836" cy="1794661"/>
          </a:xfrm>
          <a:prstGeom prst="rect">
            <a:avLst/>
          </a:prstGeom>
          <a:noFill/>
        </p:spPr>
      </p:pic>
      <p:pic>
        <p:nvPicPr>
          <p:cNvPr id="9224" name="Picture 8" descr="http://im3-tub-ru.yandex.net/i?id=562666911-07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632725"/>
            <a:ext cx="1512168" cy="2025225"/>
          </a:xfrm>
          <a:prstGeom prst="rect">
            <a:avLst/>
          </a:prstGeom>
          <a:noFill/>
        </p:spPr>
      </p:pic>
      <p:pic>
        <p:nvPicPr>
          <p:cNvPr id="9226" name="Picture 10" descr="http://im2-tub-ru.yandex.net/i?id=19969786-70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2996952"/>
            <a:ext cx="1451422" cy="1860798"/>
          </a:xfrm>
          <a:prstGeom prst="rect">
            <a:avLst/>
          </a:prstGeom>
          <a:noFill/>
        </p:spPr>
      </p:pic>
      <p:pic>
        <p:nvPicPr>
          <p:cNvPr id="9228" name="Picture 12" descr="http://im4-tub-ru.yandex.net/i?id=315426304-50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52320" y="1196752"/>
            <a:ext cx="1426840" cy="1910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1214422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21754" y="2780928"/>
            <a:ext cx="650049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Желаю  удачи!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026" name="Picture 2" descr="F:\сказки\сказки\4-6bca0e46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365104"/>
            <a:ext cx="2362200" cy="2076450"/>
          </a:xfrm>
          <a:prstGeom prst="rect">
            <a:avLst/>
          </a:prstGeom>
          <a:noFill/>
        </p:spPr>
      </p:pic>
      <p:pic>
        <p:nvPicPr>
          <p:cNvPr id="1027" name="Picture 3" descr="F:\сказки\сказки\7-8d01f4a4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4033" y="980728"/>
            <a:ext cx="1396451" cy="2016224"/>
          </a:xfrm>
          <a:prstGeom prst="rect">
            <a:avLst/>
          </a:prstGeom>
          <a:noFill/>
        </p:spPr>
      </p:pic>
      <p:pic>
        <p:nvPicPr>
          <p:cNvPr id="1028" name="Picture 4" descr="F:\сказки\сказки\Oleg_Ramodin_po_shuchemu_velenyu_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980728"/>
            <a:ext cx="1759529" cy="2016224"/>
          </a:xfrm>
          <a:prstGeom prst="rect">
            <a:avLst/>
          </a:prstGeom>
          <a:noFill/>
        </p:spPr>
      </p:pic>
      <p:pic>
        <p:nvPicPr>
          <p:cNvPr id="1029" name="Picture 5" descr="F:\сказки\сказки\Копия 4-fb6291bfd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1196752"/>
            <a:ext cx="2502952" cy="1800200"/>
          </a:xfrm>
          <a:prstGeom prst="rect">
            <a:avLst/>
          </a:prstGeom>
          <a:noFill/>
        </p:spPr>
      </p:pic>
      <p:pic>
        <p:nvPicPr>
          <p:cNvPr id="10" name="Picture 8" descr="photo_5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4005064"/>
            <a:ext cx="1900200" cy="2519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photo_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4005064"/>
            <a:ext cx="19446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143240" y="1357298"/>
            <a:ext cx="542928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Мне  веет  светлым  вдохновеньем,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 Весёлой  зеленью  долин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Ключей  задумчивым  журчаньем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От  русских  сказок  и  былин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Прекрасен  сказок  мир  волшебный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К  нему с младенчества  привык: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Мне  мил  и  дорог  простодушный,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Животворящий  их  язык.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</p:txBody>
      </p:sp>
      <p:pic>
        <p:nvPicPr>
          <p:cNvPr id="5" name="Рисунок 4" descr="8d51760389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357299"/>
            <a:ext cx="2214578" cy="316368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6">
                <a:lumMod val="40000"/>
                <a:lumOff val="60000"/>
              </a:schemeClr>
            </a:outerShdw>
          </a:effectLst>
          <a:scene3d>
            <a:camera prst="orthographicFront"/>
            <a:lightRig rig="threePt" dir="t"/>
          </a:scene3d>
          <a:sp3d>
            <a:bevelB w="139700" prst="cross"/>
          </a:sp3d>
        </p:spPr>
      </p:pic>
      <p:pic>
        <p:nvPicPr>
          <p:cNvPr id="1030" name="Picture 6" descr="http://t1.gstatic.com/images?q=tbn:ANd9GcQMsci4EQmM1k9B62e3c3Iaf0jn-kMyAnC1Q_zTLgM6H7GPqJf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4572008"/>
            <a:ext cx="2795590" cy="2151294"/>
          </a:xfrm>
          <a:prstGeom prst="rect">
            <a:avLst/>
          </a:prstGeom>
          <a:noFill/>
        </p:spPr>
      </p:pic>
      <p:pic>
        <p:nvPicPr>
          <p:cNvPr id="1032" name="Picture 8" descr="http://img1.liveinternet.ru/images/attach/c/1/49/897/49897734_RR_EK_Yummy_Cluster_Border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5214950"/>
            <a:ext cx="5273681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28596" y="1142984"/>
            <a:ext cx="8286808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Цель проекта: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азвитие творческого потенциала детей через изучение  русских народных сказок,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привить  любовь к чтению.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Задачи проекта: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Обучающие: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Научить школьников различать виды русских народных сказок.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Расширить читательский и культурный кругозор учащихся.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Сформировать у учащихся навыки проектной и исследовательской  деятельности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Развивающие: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Развивать у учащихся познавательный интерес.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Развивать творческие способности учащихся.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Совершенствовать словарный запас учащихся.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Воспитательные: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Воспитывать добро, справедливость, любовь к родной культуре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Совершенствовать навыки совместной коллективной работы.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Приобщить детей к чтению художественной литературы.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1506" name="Picture 2" descr="http://im3-tub-ru.yandex.net/i?id=536848584-23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173444"/>
            <a:ext cx="2202929" cy="2484506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71472" y="1285860"/>
            <a:ext cx="8001056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Гипотеза: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83838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Arial" pitchFamily="34" charset="0"/>
                <a:ea typeface="Times New Roman" pitchFamily="18" charset="0"/>
              </a:rPr>
              <a:t>Русские  народные  сказки  учат нас  добру.   В  них  заложены  правила  поведения, уважительного  отношения  к  старшим, учат  нас не грубить взрослым и помогать друг другу  в  трудную  минуту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1026" name="Picture 2" descr="C:\Documents and Settings\Администратор\Рабочий стол\презентации\сказки\4-fb6291bfd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929066"/>
            <a:ext cx="2571750" cy="1905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20486" name="Picture 6" descr="Картинка 32 из 3957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4293096"/>
            <a:ext cx="2839972" cy="1987448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</p:pic>
      <p:pic>
        <p:nvPicPr>
          <p:cNvPr id="20488" name="Picture 8" descr="Картинка 11 из 3958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3" y="4700914"/>
            <a:ext cx="2592288" cy="1949088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000108"/>
            <a:ext cx="8143932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Основополагающий вопрос: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Сказки  учат  или  развлекают?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Проблемные вопросы: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Чему  учат  сказки?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Как заинтересовать детей читать?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Что, если сказок не будет?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Учебные вопросы: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такое сказка?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Какие  бывают  сказки?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Как строятся  сказки?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 descr="C:\Documents and Settings\Администратор\Рабочий стол\презентации\сказки\7-8d01f4a48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142984"/>
            <a:ext cx="1766888" cy="2551069"/>
          </a:xfrm>
          <a:prstGeom prst="rect">
            <a:avLst/>
          </a:prstGeom>
          <a:noFill/>
          <a:ln cmpd="tri">
            <a:solidFill>
              <a:srgbClr val="C00000"/>
            </a:solidFill>
          </a:ln>
        </p:spPr>
      </p:pic>
      <p:pic>
        <p:nvPicPr>
          <p:cNvPr id="6" name="Picture 8" descr="Рисунок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929066"/>
            <a:ext cx="1928826" cy="2679362"/>
          </a:xfrm>
          <a:prstGeom prst="rect">
            <a:avLst/>
          </a:prstGeom>
          <a:noFill/>
          <a:ln w="76200" cmpd="tri">
            <a:solidFill>
              <a:srgbClr val="0000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836713"/>
            <a:ext cx="7786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Работа   в  группах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1420469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i="1" u="sng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 исследователей:</a:t>
            </a:r>
            <a:r>
              <a:rPr lang="ru-RU" sz="2400" i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оформляют  тематическую  подборку  по  видам  сказок,  в  ходе  анализа  выясняют  «</a:t>
            </a:r>
            <a:r>
              <a:rPr lang="ru-RU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сказкины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слова»,  составляют  «Сказочный  словарь»  Отчёт  представлен  в  виде  буклета,  книжки  «Сказочный  словарь».</a:t>
            </a:r>
          </a:p>
          <a:p>
            <a:r>
              <a:rPr lang="ru-RU" sz="2400" i="1" u="sng" dirty="0" smtClean="0">
                <a:solidFill>
                  <a:srgbClr val="FFFF66"/>
                </a:solidFill>
              </a:rPr>
              <a:t>Группа  художников:</a:t>
            </a:r>
            <a:r>
              <a:rPr lang="ru-RU" sz="2400" i="1" dirty="0" smtClean="0">
                <a:solidFill>
                  <a:srgbClr val="FFFF66"/>
                </a:solidFill>
              </a:rPr>
              <a:t>  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 работы  рисуют  рисунки-иллюстрации  к  сказкам  для  выставки,   подбирают  оформительский  материал  для  проекта.</a:t>
            </a:r>
          </a:p>
          <a:p>
            <a:r>
              <a:rPr lang="ru-RU" sz="2400" i="1" u="sng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 литературоведов: </a:t>
            </a:r>
            <a:r>
              <a:rPr lang="ru-RU" sz="2400" i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 примере  сказок  разобрать  тайный  смысл,  мораль  сказки  «Чему  учит  сказка?»,  подбирают  загадки  о  сказочных  героях.  Отчёт представлен  в  виде буклета,  сообщений.</a:t>
            </a:r>
          </a:p>
          <a:p>
            <a:r>
              <a:rPr lang="ru-RU" sz="2400" i="1" u="sng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 экспертов:</a:t>
            </a:r>
            <a:r>
              <a:rPr lang="ru-RU" sz="2400" i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составляет  советы  и  рекомендации  родителям  по  воспитанию  культуры  чтения.  Отчёт  представлен  в  виде  буклета.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 descr="http://im4-tub-ru.yandex.net/i?id=443733116-58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085184"/>
            <a:ext cx="1224136" cy="154302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18436" name="Picture 4" descr="http://im6-tub-ru.yandex.net/i?id=165416670-52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5085184"/>
            <a:ext cx="1224136" cy="158293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18438" name="Picture 6" descr="http://im5-tub-ru.yandex.net/i?id=223584730-32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5085184"/>
            <a:ext cx="1184817" cy="157276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18440" name="Picture 8" descr="http://im5-tub-ru.yandex.net/i?id=17235671-13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5085184"/>
            <a:ext cx="1224136" cy="162495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18442" name="Picture 10" descr="http://im3-tub-ru.yandex.net/i?id=497724202-05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5150592"/>
            <a:ext cx="2016224" cy="150544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28728" y="1214422"/>
            <a:ext cx="60007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Печально,  мой  друг,  рассказали  тебе,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Что  в  жизни  чудес  не  бывает.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Волшебная  книга,  что  держишь  в  руках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Расскажет  тебе  о  таких  чудесах,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И  вот  ты  уже  в  заповедных   лесах,  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И шепчут  листочки   на  гибких  ветвях,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И  сказка  в  твоих  изумлённых  глазах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Уже  оживать  начинает.</a:t>
            </a:r>
            <a:endParaRPr lang="ru-RU" sz="2400" b="1" dirty="0">
              <a:solidFill>
                <a:srgbClr val="800000"/>
              </a:solidFill>
            </a:endParaRPr>
          </a:p>
        </p:txBody>
      </p:sp>
      <p:pic>
        <p:nvPicPr>
          <p:cNvPr id="23554" name="Picture 2" descr="Анимации, анимашки Книги, блокноты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572008"/>
            <a:ext cx="2381250" cy="1628776"/>
          </a:xfrm>
          <a:prstGeom prst="rect">
            <a:avLst/>
          </a:prstGeom>
          <a:noFill/>
        </p:spPr>
      </p:pic>
      <p:pic>
        <p:nvPicPr>
          <p:cNvPr id="23556" name="Picture 4" descr="Анимашки линии, Линии анимашки, разные анимашки | Smayli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286388"/>
            <a:ext cx="2962275" cy="762000"/>
          </a:xfrm>
          <a:prstGeom prst="rect">
            <a:avLst/>
          </a:prstGeom>
          <a:noFill/>
        </p:spPr>
      </p:pic>
      <p:pic>
        <p:nvPicPr>
          <p:cNvPr id="23558" name="Picture 6" descr="Анимашки линии, Линии анимашки, разные анимашки | Smayli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5286388"/>
            <a:ext cx="296227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71472" y="1000108"/>
            <a:ext cx="807249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Sylfaen" pitchFamily="18" charset="0"/>
                <a:ea typeface="Calibri" pitchFamily="34" charset="0"/>
                <a:cs typeface="Times New Roman" pitchFamily="18" charset="0"/>
              </a:rPr>
              <a:t>С самого детства нас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Sylfae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Sylfaen" pitchFamily="18" charset="0"/>
                <a:ea typeface="Calibri" pitchFamily="34" charset="0"/>
                <a:cs typeface="Times New Roman" pitchFamily="18" charset="0"/>
              </a:rPr>
              <a:t>окружают сказки. Когда </a:t>
            </a:r>
            <a:r>
              <a:rPr lang="ru-RU" sz="2400" b="1" i="1" dirty="0" smtClean="0">
                <a:solidFill>
                  <a:srgbClr val="800000"/>
                </a:solidFill>
                <a:latin typeface="Sylfae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Sylfaen" pitchFamily="18" charset="0"/>
                <a:ea typeface="Calibri" pitchFamily="34" charset="0"/>
                <a:cs typeface="Times New Roman" pitchFamily="18" charset="0"/>
              </a:rPr>
              <a:t>были маленькими, вам сказки  рассказывали мамы или бабушки, а потом </a:t>
            </a:r>
            <a:r>
              <a:rPr lang="ru-RU" sz="2400" b="1" i="1" dirty="0" smtClean="0">
                <a:solidFill>
                  <a:srgbClr val="800000"/>
                </a:solidFill>
                <a:latin typeface="Sylfae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Sylfaen" pitchFamily="18" charset="0"/>
                <a:ea typeface="Calibri" pitchFamily="34" charset="0"/>
                <a:cs typeface="Times New Roman" pitchFamily="18" charset="0"/>
              </a:rPr>
              <a:t>пошли в школу, и сами научились их читать. Читая сказки, </a:t>
            </a:r>
            <a:r>
              <a:rPr lang="ru-RU" sz="2400" b="1" i="1" dirty="0" smtClean="0">
                <a:solidFill>
                  <a:srgbClr val="800000"/>
                </a:solidFill>
                <a:latin typeface="Sylfaen" pitchFamily="18" charset="0"/>
                <a:ea typeface="Calibri" pitchFamily="34" charset="0"/>
                <a:cs typeface="Times New Roman" pitchFamily="18" charset="0"/>
              </a:rPr>
              <a:t>  мы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Sylfaen" pitchFamily="18" charset="0"/>
                <a:ea typeface="Calibri" pitchFamily="34" charset="0"/>
                <a:cs typeface="Times New Roman" pitchFamily="18" charset="0"/>
              </a:rPr>
              <a:t>проникаем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Sylfae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Sylfaen" pitchFamily="18" charset="0"/>
                <a:ea typeface="Calibri" pitchFamily="34" charset="0"/>
                <a:cs typeface="Times New Roman" pitchFamily="18" charset="0"/>
              </a:rPr>
              <a:t>в чудесный, загадочный мир, таинственный мир. В сказках совершаются самые невероятные чудеса: то Змей Горыныч уносит красавицу – царевну в свои владения, то яблонька награждает трудолюбивую девочку золотыми и серебряными яблочками, то хитрющая лиса обманывает всех.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rgbClr val="800000"/>
                </a:solidFill>
                <a:latin typeface="Sylfae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Sylfaen" pitchFamily="18" charset="0"/>
                <a:ea typeface="Calibri" pitchFamily="34" charset="0"/>
                <a:cs typeface="Times New Roman" pitchFamily="18" charset="0"/>
              </a:rPr>
              <a:t>ы </a:t>
            </a:r>
            <a:r>
              <a:rPr lang="ru-RU" sz="2400" b="1" i="1" dirty="0" smtClean="0">
                <a:solidFill>
                  <a:srgbClr val="800000"/>
                </a:solidFill>
                <a:latin typeface="Sylfae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Sylfaen" pitchFamily="18" charset="0"/>
                <a:ea typeface="Calibri" pitchFamily="34" charset="0"/>
                <a:cs typeface="Times New Roman" pitchFamily="18" charset="0"/>
              </a:rPr>
              <a:t>совершим   путешествие   в   мир   сказок. 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Sylfaen" pitchFamily="18" charset="0"/>
            </a:endParaRPr>
          </a:p>
        </p:txBody>
      </p:sp>
      <p:pic>
        <p:nvPicPr>
          <p:cNvPr id="5" name="Picture 6" descr="C:\Documents and Settings\Олька\Рабочий стол\7468683_148679.jpg"/>
          <p:cNvPicPr>
            <a:picLocks noChangeAspect="1" noChangeArrowheads="1"/>
          </p:cNvPicPr>
          <p:nvPr/>
        </p:nvPicPr>
        <p:blipFill>
          <a:blip r:embed="rId3" cstate="print"/>
          <a:srcRect l="4286" t="7059" r="4286" b="8649"/>
          <a:stretch>
            <a:fillRect/>
          </a:stretch>
        </p:blipFill>
        <p:spPr bwMode="auto">
          <a:xfrm>
            <a:off x="3347864" y="5085184"/>
            <a:ext cx="2357454" cy="15615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6386" name="Picture 2" descr="http://im7-tub-ru.yandex.net/i?id=439007583-30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110016"/>
            <a:ext cx="2088232" cy="1517449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</p:pic>
      <p:pic>
        <p:nvPicPr>
          <p:cNvPr id="16392" name="Picture 8" descr="Картинка 315 из 3957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5085184"/>
            <a:ext cx="2195574" cy="15653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ru-RU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Рисунок 3" descr="02327202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5"/>
            <a:ext cx="864399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1071546"/>
            <a:ext cx="794983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slop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ВИДЫ  СКАЗОК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143116"/>
            <a:ext cx="3000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ВОЛШЕБНЫЕ</a:t>
            </a:r>
            <a:endParaRPr lang="ru-RU" sz="28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3861048"/>
            <a:ext cx="279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БЫТОВЫЕ</a:t>
            </a:r>
            <a:endParaRPr lang="ru-RU" sz="28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8" y="6000768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  ЖИВОТНЫХ</a:t>
            </a:r>
            <a:endParaRPr lang="ru-RU" sz="28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5364" name="Picture 4" descr="http://gnomik-nn.narod.ru/fairytale/zayushkina_izbus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221088"/>
            <a:ext cx="2208244" cy="1656184"/>
          </a:xfrm>
          <a:prstGeom prst="rect">
            <a:avLst/>
          </a:prstGeom>
          <a:noFill/>
        </p:spPr>
      </p:pic>
      <p:pic>
        <p:nvPicPr>
          <p:cNvPr id="15366" name="Picture 6" descr="http://gnomik-nn.narod.ru/fairytale/kasha_iz_topor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797152"/>
            <a:ext cx="2232248" cy="1674186"/>
          </a:xfrm>
          <a:prstGeom prst="rect">
            <a:avLst/>
          </a:prstGeom>
          <a:noFill/>
        </p:spPr>
      </p:pic>
      <p:pic>
        <p:nvPicPr>
          <p:cNvPr id="15368" name="Picture 8" descr="http://gnomik-nn.narod.ru/fairytale/kak_mujik_gusei_deli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2060848"/>
            <a:ext cx="2232248" cy="1674187"/>
          </a:xfrm>
          <a:prstGeom prst="rect">
            <a:avLst/>
          </a:prstGeom>
          <a:noFill/>
        </p:spPr>
      </p:pic>
      <p:pic>
        <p:nvPicPr>
          <p:cNvPr id="15370" name="Picture 10" descr="http://gnomik-nn.narod.ru/fairytale/babayaga_i_yagod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2708920"/>
            <a:ext cx="2232248" cy="1674187"/>
          </a:xfrm>
          <a:prstGeom prst="rect">
            <a:avLst/>
          </a:prstGeom>
          <a:noFill/>
        </p:spPr>
      </p:pic>
      <p:pic>
        <p:nvPicPr>
          <p:cNvPr id="15372" name="Picture 12" descr="http://gnomik-nn.narod.ru/fairytale/kak_lisa_s_ovchoi_volka_nakazal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2276872"/>
            <a:ext cx="2304256" cy="1728193"/>
          </a:xfrm>
          <a:prstGeom prst="rect">
            <a:avLst/>
          </a:prstGeom>
          <a:noFill/>
        </p:spPr>
      </p:pic>
      <p:pic>
        <p:nvPicPr>
          <p:cNvPr id="15374" name="Picture 14" descr="http://gnomik-nn.narod.ru/fairytale/sivka_burka/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4581128"/>
            <a:ext cx="2255912" cy="1691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ун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унт</Template>
  <TotalTime>680</TotalTime>
  <Words>775</Words>
  <Application>Microsoft Office PowerPoint</Application>
  <PresentationFormat>Экран (4:3)</PresentationFormat>
  <Paragraphs>132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шаблон унт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73</cp:revision>
  <dcterms:created xsi:type="dcterms:W3CDTF">2012-03-30T20:51:43Z</dcterms:created>
  <dcterms:modified xsi:type="dcterms:W3CDTF">2012-04-26T19:36:31Z</dcterms:modified>
</cp:coreProperties>
</file>