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1" r:id="rId3"/>
    <p:sldId id="258" r:id="rId4"/>
    <p:sldId id="270" r:id="rId5"/>
    <p:sldId id="262" r:id="rId6"/>
    <p:sldId id="261" r:id="rId7"/>
    <p:sldId id="259" r:id="rId8"/>
    <p:sldId id="263" r:id="rId9"/>
    <p:sldId id="264" r:id="rId10"/>
    <p:sldId id="260" r:id="rId11"/>
    <p:sldId id="265" r:id="rId12"/>
    <p:sldId id="266" r:id="rId13"/>
    <p:sldId id="267" r:id="rId14"/>
    <p:sldId id="272" r:id="rId15"/>
    <p:sldId id="274" r:id="rId16"/>
    <p:sldId id="273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trips dir="rd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880319"/>
          </a:xfrm>
        </p:spPr>
        <p:txBody>
          <a:bodyPr>
            <a:normAutofit fontScale="90000"/>
          </a:bodyPr>
          <a:lstStyle/>
          <a:p>
            <a:r>
              <a:rPr lang="ru-RU" sz="6000" i="1" dirty="0" smtClean="0">
                <a:solidFill>
                  <a:srgbClr val="66FF66"/>
                </a:solidFill>
              </a:rPr>
              <a:t>Особенности общения с трудными дошкольниками</a:t>
            </a:r>
            <a:endParaRPr lang="ru-RU" sz="6000" dirty="0">
              <a:solidFill>
                <a:srgbClr val="66FF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725144"/>
            <a:ext cx="4499992" cy="165618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Пильгинина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Марина Александровна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0"/>
            <a:ext cx="5076056" cy="3212976"/>
          </a:xfrm>
        </p:spPr>
        <p:txBody>
          <a:bodyPr/>
          <a:lstStyle/>
          <a:p>
            <a:r>
              <a:rPr lang="ru-RU" dirty="0" smtClean="0"/>
              <a:t>Пассивность:</a:t>
            </a:r>
            <a:br>
              <a:rPr lang="ru-RU" dirty="0" smtClean="0"/>
            </a:br>
            <a:r>
              <a:rPr lang="ru-RU" dirty="0" smtClean="0"/>
              <a:t>чрезвычайная </a:t>
            </a:r>
            <a:r>
              <a:rPr lang="ru-RU" dirty="0" err="1" smtClean="0"/>
              <a:t>спокойственность</a:t>
            </a:r>
            <a:r>
              <a:rPr lang="ru-RU" dirty="0" smtClean="0"/>
              <a:t> и усидчивость:</a:t>
            </a:r>
            <a:endParaRPr lang="ru-RU" dirty="0"/>
          </a:p>
        </p:txBody>
      </p:sp>
      <p:pic>
        <p:nvPicPr>
          <p:cNvPr id="3074" name="Picture 2" descr="C:\Users\user\Desktop\jbzoh36qDuYD0A.jpg"/>
          <p:cNvPicPr>
            <a:picLocks noChangeAspect="1" noChangeArrowheads="1"/>
          </p:cNvPicPr>
          <p:nvPr/>
        </p:nvPicPr>
        <p:blipFill>
          <a:blip r:embed="rId2" cstate="print"/>
          <a:srcRect l="34162"/>
          <a:stretch>
            <a:fillRect/>
          </a:stretch>
        </p:blipFill>
        <p:spPr bwMode="auto">
          <a:xfrm>
            <a:off x="0" y="0"/>
            <a:ext cx="4433181" cy="42121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C:\Users\user\Desktop\61678595_3gEI856lUbexrBqKrz1zBzFPMNfnAxVoxP_9uRxYva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4944"/>
            <a:ext cx="3995936" cy="39330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6" name="Picture 4" descr="C:\Users\user\Desktop\0_fc13f_6a60661f_orig.jpg"/>
          <p:cNvPicPr>
            <a:picLocks noChangeAspect="1" noChangeArrowheads="1"/>
          </p:cNvPicPr>
          <p:nvPr/>
        </p:nvPicPr>
        <p:blipFill>
          <a:blip r:embed="rId4" cstate="print"/>
          <a:srcRect l="22592" t="5263" r="10522"/>
          <a:stretch>
            <a:fillRect/>
          </a:stretch>
        </p:blipFill>
        <p:spPr bwMode="auto">
          <a:xfrm>
            <a:off x="3995936" y="2969568"/>
            <a:ext cx="5148064" cy="38884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Они ничем не выделяются, не нарушают дисциплины и никому не мешают. Они спокойно выполняют поручения взрослого, соблюдают правила поведения в быту и на занятиях. такие дети очень «удобны» в группе – они не требуют к себе внимания, они почти незаметны. Однако такая покорность должна настораживать, поскольку за ней может стоять отсутствие интереса к окружающему .</a:t>
            </a:r>
          </a:p>
          <a:p>
            <a:pPr>
              <a:buNone/>
            </a:pPr>
            <a:r>
              <a:rPr lang="ru-RU" dirty="0" smtClean="0"/>
              <a:t>     Как правило, у пассивных детей сниженный эмоциональный тонус, они редко и тихо смеются, ничему не удивляются, не проявляют интереса к играм и занятиям, хотя участвуют в них наравне с другими.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Несмотря на покорность и «послушность» таких детей, их подчинение любым правилам, общаться с ними трудно: они никогда не возражают, не высказывают своей точки зрения, не проявляют себя. А без такой взаимной активности общение невозможно и сводится к одностороннему руководству взрослого и подчинению ребёнка. Хотя эти дети и не приносят особых хлопот воспитателю, они должны вызывать серьёзную тревогу. Их пассивное, незаметное поведение может свидетельствовать о </a:t>
            </a:r>
            <a:r>
              <a:rPr lang="ru-RU" i="1" dirty="0" smtClean="0"/>
              <a:t>неразвитости мотивационной сферы, об отсутствии собственных интересов и творческой активности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   Описанные группы детей можно выявить с помощью наблюдения. Однако далеко не всегда  повышенная активность ребёнка свидетельствует о его </a:t>
            </a:r>
            <a:r>
              <a:rPr lang="ru-RU" dirty="0" err="1" smtClean="0"/>
              <a:t>гиперактивности</a:t>
            </a:r>
            <a:r>
              <a:rPr lang="ru-RU" dirty="0" smtClean="0"/>
              <a:t> и отсутствии произвольности, а пассивное поведение – о неразвитости интересов и творческой активности.</a:t>
            </a:r>
          </a:p>
          <a:p>
            <a:pPr>
              <a:buNone/>
            </a:pPr>
            <a:r>
              <a:rPr lang="ru-RU" dirty="0" smtClean="0"/>
              <a:t>      Поскольку за поведением этих трех групп детей стоят разные психологические основания, очевидно, что эти группы требуют различных педагогических стратегий и нуждаются в различных стилях общения с воспитателем.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88641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Как разговаривать с детьми?</a:t>
            </a:r>
            <a:br>
              <a:rPr lang="ru-RU" sz="2800" dirty="0" smtClean="0"/>
            </a:br>
            <a:r>
              <a:rPr lang="ru-RU" sz="2800" dirty="0" smtClean="0"/>
              <a:t>            1. Недопустимы (даже в критических ситуациях) грубость, унижение, злость. Выражения типа «терпеть не могу», «ты меня извёл», «у меня нет сил», «ты мне надоел», повторяемые по нескольку раз в день (не говоря о более грубых), бессмысленны. Ребёнок просто перестаёт их слышать.</a:t>
            </a:r>
            <a:br>
              <a:rPr lang="ru-RU" sz="2800" dirty="0" smtClean="0"/>
            </a:br>
            <a:r>
              <a:rPr lang="ru-RU" sz="2800" dirty="0" smtClean="0"/>
              <a:t>            2. Не разговаривайте с ребёнком между делом, раздражённо, показывая всем своим видом, что он отвлекает вас от более важных дел, чем общение с ним. Извинитесь, если не можете отвлечься, и обязательно поговорите с ним позже.</a:t>
            </a:r>
            <a:br>
              <a:rPr lang="ru-RU" sz="2800" dirty="0" smtClean="0"/>
            </a:br>
            <a:r>
              <a:rPr lang="ru-RU" sz="2800" dirty="0" smtClean="0"/>
              <a:t>           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5616624"/>
          </a:xfrm>
        </p:spPr>
        <p:txBody>
          <a:bodyPr/>
          <a:lstStyle/>
          <a:p>
            <a:endParaRPr lang="ru-RU" sz="2800" b="0" dirty="0">
              <a:solidFill>
                <a:schemeClr val="tx1">
                  <a:lumMod val="9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908720"/>
            <a:ext cx="8219256" cy="41764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 3. Если есть возможность отвлечься хотя бы на несколько минут, отложите все дела, пусть ребёнок почувствует ваши внимание и заинтересованность.</a:t>
            </a:r>
            <a:b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            4. Во время разговора помните, что важны тон, мимика, жесты, на них ребёнок реагирует сильнее, чем на слова. Они не должны демонстрировать недовольство, раздражение, нетерпение.</a:t>
            </a:r>
            <a:endParaRPr lang="ru-RU" sz="28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5805264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          </a:t>
            </a:r>
            <a:endParaRPr lang="ru-RU" sz="2800" b="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404664"/>
            <a:ext cx="8219256" cy="3612834"/>
          </a:xfrm>
        </p:spPr>
        <p:txBody>
          <a:bodyPr>
            <a:noAutofit/>
          </a:bodyPr>
          <a:lstStyle/>
          <a:p>
            <a:r>
              <a:rPr lang="ru-RU" sz="2800" dirty="0" smtClean="0"/>
              <a:t> 5. Разговаривая с ребёнком, задавайте вопросы, требующие пространного ответа.</a:t>
            </a:r>
            <a:br>
              <a:rPr lang="ru-RU" sz="2800" dirty="0" smtClean="0"/>
            </a:br>
            <a:r>
              <a:rPr lang="ru-RU" sz="2800" dirty="0" smtClean="0"/>
              <a:t>            6. Поощряйте ребёнка в ходе разговора, покажите, что вам интересно и важно то, о чём он говорит.</a:t>
            </a:r>
            <a:br>
              <a:rPr lang="ru-RU" sz="2800" dirty="0" smtClean="0"/>
            </a:br>
            <a:r>
              <a:rPr lang="ru-RU" sz="2800" dirty="0" smtClean="0"/>
              <a:t>            7. Не оставляйте без внимания просьбы ребёнка. Если просьбу нельзя выполнить по какой-то причине, не отмалчивайтесь, не ограничивайтесь коротким «нет», объясните, почему вы не можете её выполнить. Не ставьте условий для выполнения просьбы, например: «Если ты сделаешь это, то я сделаю то-то». Вы можете поставить себя в неловкую ситуацию.</a:t>
            </a:r>
            <a:endParaRPr lang="ru-RU" sz="28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5249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cs typeface="Aharoni" pitchFamily="2" charset="-79"/>
              </a:rPr>
              <a:t>План:</a:t>
            </a:r>
            <a:endParaRPr lang="ru-RU" sz="5400" dirty="0"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/>
          <a:lstStyle/>
          <a:p>
            <a:r>
              <a:rPr lang="ru-RU" sz="3600" dirty="0" smtClean="0"/>
              <a:t>Группы детей</a:t>
            </a:r>
          </a:p>
          <a:p>
            <a:r>
              <a:rPr lang="ru-RU" sz="3600" dirty="0" err="1" smtClean="0"/>
              <a:t>Гиперактивность</a:t>
            </a:r>
            <a:r>
              <a:rPr lang="ru-RU" sz="3600" dirty="0" smtClean="0"/>
              <a:t>. Краткая </a:t>
            </a:r>
            <a:r>
              <a:rPr lang="ru-RU" sz="3600" dirty="0" err="1" smtClean="0"/>
              <a:t>хар-ка</a:t>
            </a:r>
            <a:endParaRPr lang="ru-RU" sz="3600" dirty="0" smtClean="0"/>
          </a:p>
          <a:p>
            <a:r>
              <a:rPr lang="ru-RU" sz="3600" dirty="0" smtClean="0"/>
              <a:t>Застенчивость. Краткая </a:t>
            </a:r>
            <a:r>
              <a:rPr lang="ru-RU" sz="3600" dirty="0" err="1" smtClean="0"/>
              <a:t>хар-ка</a:t>
            </a:r>
            <a:endParaRPr lang="ru-RU" sz="3600" dirty="0" smtClean="0"/>
          </a:p>
          <a:p>
            <a:r>
              <a:rPr lang="ru-RU" sz="3600" dirty="0" smtClean="0"/>
              <a:t>Пассивность. Краткая </a:t>
            </a:r>
            <a:r>
              <a:rPr lang="ru-RU" sz="3600" dirty="0" err="1" smtClean="0"/>
              <a:t>хар-ка</a:t>
            </a:r>
            <a:endParaRPr lang="ru-RU" sz="3600" dirty="0" smtClean="0"/>
          </a:p>
          <a:p>
            <a:r>
              <a:rPr lang="ru-RU" sz="3600" dirty="0" smtClean="0"/>
              <a:t>Как разговаривать с детьми?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Группы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08920"/>
            <a:ext cx="9144000" cy="3600440"/>
          </a:xfrm>
        </p:spPr>
        <p:txBody>
          <a:bodyPr/>
          <a:lstStyle/>
          <a:p>
            <a:pPr>
              <a:buNone/>
            </a:pPr>
            <a:r>
              <a:rPr lang="ru-RU" sz="4000" dirty="0" err="1" smtClean="0"/>
              <a:t>Гиперактивные</a:t>
            </a:r>
            <a:r>
              <a:rPr lang="ru-RU" sz="4000" dirty="0" smtClean="0"/>
              <a:t>                     Пассивные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                         Застенчивые</a:t>
            </a:r>
            <a:endParaRPr lang="ru-RU" sz="40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6876256" y="1556792"/>
            <a:ext cx="1008112" cy="1224136"/>
          </a:xfrm>
          <a:prstGeom prst="downArrow">
            <a:avLst>
              <a:gd name="adj1" fmla="val 50000"/>
              <a:gd name="adj2" fmla="val 4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11960" y="1484784"/>
            <a:ext cx="1080120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331640" y="1484784"/>
            <a:ext cx="100811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0"/>
            <a:ext cx="5796136" cy="4653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</a:t>
            </a:r>
            <a:r>
              <a:rPr lang="ru-RU" dirty="0" err="1" smtClean="0"/>
              <a:t>Гиперактивность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повышенная активность, неорганизованность.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7474" r="17872" b="597"/>
          <a:stretch>
            <a:fillRect/>
          </a:stretch>
        </p:blipFill>
        <p:spPr>
          <a:xfrm>
            <a:off x="0" y="0"/>
            <a:ext cx="3203848" cy="29969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C:\Users\user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36044"/>
            <a:ext cx="5194362" cy="38219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C:\Users\user\Desktop\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96952"/>
            <a:ext cx="3960960" cy="38610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892480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Такие дети охотно принимают любые предложения, с интересом включаются в любую игру, но очень быстро теряют интерес и остывают. Таким детям трудно соблюдать правила игры, сидеть на занятиях, долгое время заниматься одним делом. Им трудно слушать взрослого – они не могут дослушать объяснение до конца, постоянно отвлекаются. Очевидно, что такие дети представляют серьёзную проблему в каждой группе. Они могут громко разговаривать на занятиях или просто уйти, если им не слишком интересно.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Интеллектуальный уровень и творческая активность таких детей могут быть достаточно высокими, однако в ситуации занятий они часто отвлекаются сами и мешают остальным. Основной проблемой этих детей является </a:t>
            </a:r>
            <a:r>
              <a:rPr lang="ru-RU" i="1" dirty="0" smtClean="0"/>
              <a:t>неразвитость произвольности</a:t>
            </a:r>
            <a:r>
              <a:rPr lang="ru-RU" dirty="0" smtClean="0"/>
              <a:t>, неспособность сдержать свои непосредственные, ситуативные желания.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928" y="274638"/>
            <a:ext cx="5220072" cy="28663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Застенчивость:</a:t>
            </a:r>
            <a:br>
              <a:rPr lang="ru-RU" dirty="0" smtClean="0"/>
            </a:br>
            <a:r>
              <a:rPr lang="ru-RU" dirty="0" smtClean="0"/>
              <a:t>нерешительность, стеснительность в общении со взрослыми и сверстниками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babs-18.jpg"/>
          <p:cNvPicPr>
            <a:picLocks noChangeAspect="1" noChangeArrowheads="1"/>
          </p:cNvPicPr>
          <p:nvPr/>
        </p:nvPicPr>
        <p:blipFill>
          <a:blip r:embed="rId2" cstate="print"/>
          <a:srcRect b="5927"/>
          <a:stretch>
            <a:fillRect/>
          </a:stretch>
        </p:blipFill>
        <p:spPr bwMode="auto">
          <a:xfrm>
            <a:off x="4139952" y="3429000"/>
            <a:ext cx="5004048" cy="342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C:\Users\user\Desktop\kak-podobrat-velosiped-1-1021x580.jpg"/>
          <p:cNvPicPr>
            <a:picLocks noChangeAspect="1" noChangeArrowheads="1"/>
          </p:cNvPicPr>
          <p:nvPr/>
        </p:nvPicPr>
        <p:blipFill>
          <a:blip r:embed="rId3" cstate="print"/>
          <a:srcRect l="30329"/>
          <a:stretch>
            <a:fillRect/>
          </a:stretch>
        </p:blipFill>
        <p:spPr bwMode="auto">
          <a:xfrm>
            <a:off x="0" y="3486181"/>
            <a:ext cx="4135364" cy="33718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 descr="C:\Users\user\Desktop\original.jpg"/>
          <p:cNvPicPr>
            <a:picLocks noChangeAspect="1" noChangeArrowheads="1"/>
          </p:cNvPicPr>
          <p:nvPr/>
        </p:nvPicPr>
        <p:blipFill>
          <a:blip r:embed="rId4" cstate="print"/>
          <a:srcRect r="21771"/>
          <a:stretch>
            <a:fillRect/>
          </a:stretch>
        </p:blipFill>
        <p:spPr bwMode="auto">
          <a:xfrm>
            <a:off x="0" y="1"/>
            <a:ext cx="4139952" cy="37170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Застенчивые дети часто погружены в себя, остро переживают ситуации, когда оказываются в центре внимания, характеризуются особой мнительностью и беспокойством, как правило, у них наблюдается высокий уровень тревожности. Портрет всех застенчивых детей схож – у них опущенная голова, сутулые плечи, взгляд в пол, в сторону, в потолок и практически никогда в глаза собеседнику, ерзание на стуле, тихий голос, затруднение при ответе на самые простые вопросы. Застенчивых детей не видно в группах, они послушны и выполняют просьбы взрослого, такие дети наиболее ведомы более активными сверстниками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Застенчивость – это особенность характера, как детей, так и взрослых. Особенно ярко проявляется застенчивость у детей дошкольного возраста и связанно это с периодом формирования коммуникативного взаимодействия и интенсивным развитием эмоционально личностной сферы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126</TotalTime>
  <Words>425</Words>
  <Application>Microsoft Office PowerPoint</Application>
  <PresentationFormat>Экран (4:3)</PresentationFormat>
  <Paragraphs>31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Особенности общения с трудными дошкольниками</vt:lpstr>
      <vt:lpstr>План:</vt:lpstr>
      <vt:lpstr>Группы детей</vt:lpstr>
      <vt:lpstr>             Гиперактивность: повышенная активность, неорганизованность.     </vt:lpstr>
      <vt:lpstr>Слайд 5</vt:lpstr>
      <vt:lpstr>Слайд 6</vt:lpstr>
      <vt:lpstr>Застенчивость: нерешительность, стеснительность в общении со взрослыми и сверстниками</vt:lpstr>
      <vt:lpstr>Слайд 8</vt:lpstr>
      <vt:lpstr>Слайд 9</vt:lpstr>
      <vt:lpstr>Пассивность: чрезвычайная спокойственность и усидчивость:</vt:lpstr>
      <vt:lpstr>Слайд 11</vt:lpstr>
      <vt:lpstr>Слайд 12</vt:lpstr>
      <vt:lpstr>Слайд 13</vt:lpstr>
      <vt:lpstr>Слайд 14</vt:lpstr>
      <vt:lpstr>Слайд 15</vt:lpstr>
      <vt:lpstr>            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общения с трудными дошкольниками</dc:title>
  <dc:creator>user</dc:creator>
  <cp:lastModifiedBy>user</cp:lastModifiedBy>
  <cp:revision>14</cp:revision>
  <dcterms:created xsi:type="dcterms:W3CDTF">2015-10-08T09:57:34Z</dcterms:created>
  <dcterms:modified xsi:type="dcterms:W3CDTF">2015-12-16T06:57:46Z</dcterms:modified>
</cp:coreProperties>
</file>