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6" r:id="rId1"/>
  </p:sldMasterIdLst>
  <p:notesMasterIdLst>
    <p:notesMasterId r:id="rId18"/>
  </p:notesMasterIdLst>
  <p:sldIdLst>
    <p:sldId id="328" r:id="rId2"/>
    <p:sldId id="329" r:id="rId3"/>
    <p:sldId id="330" r:id="rId4"/>
    <p:sldId id="296" r:id="rId5"/>
    <p:sldId id="314" r:id="rId6"/>
    <p:sldId id="315" r:id="rId7"/>
    <p:sldId id="312" r:id="rId8"/>
    <p:sldId id="317" r:id="rId9"/>
    <p:sldId id="320" r:id="rId10"/>
    <p:sldId id="321" r:id="rId11"/>
    <p:sldId id="327" r:id="rId12"/>
    <p:sldId id="322" r:id="rId13"/>
    <p:sldId id="326" r:id="rId14"/>
    <p:sldId id="331" r:id="rId15"/>
    <p:sldId id="284" r:id="rId16"/>
    <p:sldId id="324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accent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E5E9F7"/>
    <a:srgbClr val="9933FF"/>
    <a:srgbClr val="FF3399"/>
    <a:srgbClr val="9900CC"/>
    <a:srgbClr val="00FF00"/>
    <a:srgbClr val="00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34" autoAdjust="0"/>
    <p:restoredTop sz="94664" autoAdjust="0"/>
  </p:normalViewPr>
  <p:slideViewPr>
    <p:cSldViewPr snapToObjects="1">
      <p:cViewPr>
        <p:scale>
          <a:sx n="100" d="100"/>
          <a:sy n="100" d="100"/>
        </p:scale>
        <p:origin x="-336" y="-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54" d="100"/>
          <a:sy n="54" d="100"/>
        </p:scale>
        <p:origin x="-166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2C7C57-3207-4951-AA02-341A38325D58}" type="datetimeFigureOut">
              <a:rPr lang="ru-RU" smtClean="0"/>
              <a:pPr/>
              <a:t>27.01.2013</a:t>
            </a:fld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7DEADA-BA8C-4129-8D1E-E55A1327080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8979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9CFEEE-B964-48EB-BD30-2375FBE36F0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BADD3D-4B18-4AE7-994E-01FE2B985F3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95FCD5-2AC8-4E90-92F8-2B08F1980971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9559B2-F47A-44D4-8D7E-8A1B15323B15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F259F9-54D3-4CD9-A906-17ADE5555D6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150963-A451-46C0-98BC-27F1A6FB95D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99F10E-2992-44AF-863A-ADA5C6A784A6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2467B1-EED7-409C-A296-0B2FDE7C9AA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2BC98D-E250-4C3D-BC60-9C825104B12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78DED5-AB89-4F56-B26B-EE9299FB7DFB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D39664-A4CF-4AD3-85B2-B9F88A8B944B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3E1496F0-7784-4F2A-B8D1-FC6CE6D66215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Relationship Id="rId4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900igr.net/datas/schjot/10-Vesjolyj-schjot.files/0012-012-5.jpg" TargetMode="External"/><Relationship Id="rId2" Type="http://schemas.openxmlformats.org/officeDocument/2006/relationships/hyperlink" Target="http://www.uky.edu/Education/EDP/EthicsQuest/Ethics777.html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nsportal.ru/nachalnaya-shkola/russkii-yazyk/urok-russkogo-yazyka-4-klass-tema-tri-skloneniya-imeni" TargetMode="External"/><Relationship Id="rId4" Type="http://schemas.openxmlformats.org/officeDocument/2006/relationships/hyperlink" Target="http://cf17.hc.ru/~area7ru/metodic-material.php?1833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40904" y="1124744"/>
            <a:ext cx="7262192" cy="1800200"/>
          </a:xfrm>
          <a:solidFill>
            <a:schemeClr val="bg1">
              <a:lumMod val="85000"/>
            </a:schemeClr>
          </a:solidFill>
          <a:ln w="57150"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2"/>
          </a:lnRef>
          <a:fillRef idx="1003">
            <a:schemeClr val="lt1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r>
              <a:rPr lang="ru-RU" sz="54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/>
                <a:latin typeface="Times New Roman"/>
                <a:cs typeface="Times New Roman"/>
              </a:rPr>
              <a:t>Урок русского языка</a:t>
            </a:r>
            <a:br>
              <a:rPr lang="ru-RU" sz="54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/>
                <a:latin typeface="Times New Roman"/>
                <a:cs typeface="Times New Roman"/>
              </a:rPr>
            </a:br>
            <a:r>
              <a:rPr lang="ru-RU" sz="54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/>
                <a:latin typeface="Times New Roman"/>
                <a:cs typeface="Times New Roman"/>
              </a:rPr>
              <a:t>4 класс</a:t>
            </a:r>
            <a:br>
              <a:rPr lang="ru-RU" sz="54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/>
                <a:latin typeface="Times New Roman"/>
                <a:cs typeface="Times New Roman"/>
              </a:rPr>
            </a:br>
            <a:endParaRPr lang="ru-RU" sz="5400" dirty="0"/>
          </a:p>
        </p:txBody>
      </p:sp>
      <p:pic>
        <p:nvPicPr>
          <p:cNvPr id="5" name="Рисунок 4" descr="http://www.uky.edu/Education/EDP/EthicsQuest/webethicalmi_files/image002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7884" y="3561556"/>
            <a:ext cx="2088232" cy="21637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31602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332656"/>
            <a:ext cx="8153400" cy="4460796"/>
          </a:xfrm>
          <a:prstGeom prst="flowChartAlternateProcess">
            <a:avLst/>
          </a:prstGeom>
          <a:solidFill>
            <a:schemeClr val="bg1">
              <a:lumMod val="85000"/>
            </a:schemeClr>
          </a:solidFill>
          <a:ln w="76200"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003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0" indent="0" algn="l">
              <a:buNone/>
            </a:pPr>
            <a:r>
              <a:rPr lang="ru-RU" sz="32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</a:t>
            </a:r>
            <a:r>
              <a:rPr lang="ru-RU" sz="32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Молодёжь,</a:t>
            </a:r>
            <a:r>
              <a:rPr lang="ru-RU" sz="32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змея, дождь, варенье, пыль, дед, дедушка, журавль, джем, лисица, древность, салфетка, обувь, фонарь, морковь, морковка, радость, Пётр, Петя, скрипач, сабля, степь, солнце, герань, селёдка, сельдь, вьюга, лето</a:t>
            </a:r>
            <a:r>
              <a:rPr lang="ru-RU" sz="3200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,</a:t>
            </a:r>
            <a:r>
              <a:rPr lang="ru-RU" sz="32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 осень, зима. </a:t>
            </a:r>
            <a:br>
              <a:rPr lang="ru-RU" sz="32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32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ru-RU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49907" y="5138983"/>
            <a:ext cx="8305800" cy="1099571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Просклоняйте подчёркнутые имена существительные, выделите окончание.</a:t>
            </a:r>
            <a:endParaRPr lang="ru-RU" sz="3200" b="1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2483768" y="4080908"/>
            <a:ext cx="3888432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2451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http://www.uky.edu/Education/EDP/EthicsQuest/webethicalmi_files/image002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16631"/>
            <a:ext cx="2088232" cy="216377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14400" y="415560"/>
            <a:ext cx="6512511" cy="1143000"/>
          </a:xfrm>
          <a:prstGeom prst="flowChartAlternateProcess">
            <a:avLst/>
          </a:prstGeom>
          <a:solidFill>
            <a:schemeClr val="bg1">
              <a:lumMod val="85000"/>
            </a:schemeClr>
          </a:solidFill>
          <a:ln w="57150"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2"/>
          </a:lnRef>
          <a:fillRef idx="1003">
            <a:schemeClr val="lt1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182880" indent="0" algn="ctr">
              <a:buNone/>
            </a:pPr>
            <a:r>
              <a:rPr lang="ru-RU" sz="440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ФИЗМИНУТКА</a:t>
            </a:r>
            <a:endParaRPr lang="ru-RU" sz="440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quarter" idx="13"/>
          </p:nvPr>
        </p:nvSpPr>
        <p:spPr>
          <a:xfrm>
            <a:off x="791580" y="2352417"/>
            <a:ext cx="7560840" cy="1152128"/>
          </a:xfrm>
          <a:prstGeom prst="flowChartAlternateProcess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45720" indent="0" algn="ctr">
              <a:buNone/>
            </a:pPr>
            <a:r>
              <a:rPr lang="ru-RU" sz="4800" b="1" dirty="0" smtClean="0">
                <a:ln w="1905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Слушай, думай, хлопай!</a:t>
            </a:r>
            <a:endParaRPr lang="ru-RU" sz="4800" b="1" dirty="0">
              <a:ln w="1905">
                <a:solidFill>
                  <a:schemeClr val="tx1"/>
                </a:solidFill>
              </a:ln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quarter" idx="14"/>
          </p:nvPr>
        </p:nvSpPr>
        <p:spPr>
          <a:xfrm>
            <a:off x="1979712" y="3508340"/>
            <a:ext cx="5184576" cy="2736303"/>
          </a:xfrm>
          <a:prstGeom prst="flowChartAlternateProcess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002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40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1 скл. – 1 хлопок, </a:t>
            </a:r>
            <a:endParaRPr lang="ru-RU" sz="4000" b="1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marL="45720" indent="0" algn="ctr">
              <a:buNone/>
            </a:pPr>
            <a:r>
              <a:rPr lang="ru-RU" sz="4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2 </a:t>
            </a:r>
            <a:r>
              <a:rPr lang="ru-RU" sz="40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скл. – 2 хлопка, </a:t>
            </a:r>
            <a:endParaRPr lang="ru-RU" sz="4000" b="1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marL="45720" indent="0" algn="ctr">
              <a:buNone/>
            </a:pPr>
            <a:r>
              <a:rPr lang="ru-RU" sz="4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3 </a:t>
            </a:r>
            <a:r>
              <a:rPr lang="ru-RU" sz="40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скл. – 3 </a:t>
            </a:r>
            <a:r>
              <a:rPr lang="ru-RU" sz="4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хлопка.</a:t>
            </a:r>
            <a:endParaRPr lang="ru-RU" sz="40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4007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Рисунок 19" descr="http://www.uky.edu/Education/EDP/EthicsQuest/webethicalmi_files/image002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5602" y="47850"/>
            <a:ext cx="1879320" cy="208500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Заголовок 3"/>
          <p:cNvSpPr>
            <a:spLocks noGrp="1" noChangeAspect="1"/>
          </p:cNvSpPr>
          <p:nvPr>
            <p:ph type="title"/>
          </p:nvPr>
        </p:nvSpPr>
        <p:spPr>
          <a:xfrm>
            <a:off x="242156" y="289625"/>
            <a:ext cx="8591872" cy="6269424"/>
          </a:xfrm>
        </p:spPr>
        <p:txBody>
          <a:bodyPr/>
          <a:lstStyle/>
          <a:p>
            <a:pPr marL="0" lvl="0" indent="0" algn="l">
              <a:buNone/>
            </a:pPr>
            <a:r>
              <a:rPr lang="ru-RU" sz="36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Проверь себя.</a:t>
            </a:r>
            <a:r>
              <a:rPr lang="ru-RU" sz="14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14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sz="36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24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Имя существительное – это  _____________ , </a:t>
            </a:r>
            <a:br>
              <a:rPr lang="ru-RU" sz="24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которая отвечает на вопросы    ______  ,  _____                и обозначает  __________   .</a:t>
            </a:r>
            <a:br>
              <a:rPr lang="ru-RU" sz="24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Имена существительные  могут  быть   __________  ,  _________     или   __________    рода.</a:t>
            </a:r>
            <a:br>
              <a:rPr lang="ru-RU" sz="24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Имена существительные бывают    _________  ,  ________  или  _________  склонения. </a:t>
            </a:r>
            <a:br>
              <a:rPr lang="ru-RU" sz="24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К 1-ому склонению относятся существительные  ______________________ ,</a:t>
            </a:r>
            <a:br>
              <a:rPr lang="ru-RU" sz="24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ко 2-ому -  _______________________________________,</a:t>
            </a:r>
            <a:br>
              <a:rPr lang="ru-RU" sz="24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к  3-ему -  </a:t>
            </a:r>
            <a:r>
              <a:rPr lang="ru-RU" sz="2400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_____________________ .</a:t>
            </a:r>
            <a:br>
              <a:rPr lang="ru-RU" sz="2400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400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Имена существительные могут  изменяться </a:t>
            </a:r>
            <a:r>
              <a:rPr lang="ru-RU" sz="24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по</a:t>
            </a:r>
            <a:br>
              <a:rPr lang="ru-RU" sz="24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_________  .</a:t>
            </a:r>
            <a:endParaRPr lang="ru-RU" sz="2400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26868" y="1367190"/>
            <a:ext cx="2095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часть речи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36807" y="1700808"/>
            <a:ext cx="27127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то?        что</a:t>
            </a:r>
            <a:r>
              <a:rPr lang="ru-RU" sz="2800" b="1" dirty="0" smtClean="0">
                <a:solidFill>
                  <a:srgbClr val="C00000"/>
                </a:solidFill>
              </a:rPr>
              <a:t>?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31695" y="2009241"/>
            <a:ext cx="1765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предмет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72200" y="2420888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женского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2156" y="2805671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мужского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50332" y="2805084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среднего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96136" y="3148152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первого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4494" y="3501008"/>
            <a:ext cx="1446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второго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627784" y="3501008"/>
            <a:ext cx="16188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третьего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0424" y="5749203"/>
            <a:ext cx="1638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падежам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62176" y="4365104"/>
            <a:ext cx="3709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ж</a:t>
            </a:r>
            <a:r>
              <a:rPr lang="ru-RU" b="1" dirty="0" smtClean="0">
                <a:solidFill>
                  <a:srgbClr val="C00000"/>
                </a:solidFill>
              </a:rPr>
              <a:t>. и м. р. с окончаниями  - а, -я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29201" y="4756388"/>
            <a:ext cx="67340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м</a:t>
            </a:r>
            <a:r>
              <a:rPr lang="ru-RU" b="1" dirty="0" smtClean="0">
                <a:solidFill>
                  <a:srgbClr val="C00000"/>
                </a:solidFill>
              </a:rPr>
              <a:t>. и ср. р.  с нулевым окончанием, с окончаниями  - о, - е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865278" y="5125720"/>
            <a:ext cx="34892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ж</a:t>
            </a:r>
            <a:r>
              <a:rPr lang="ru-RU" b="1" dirty="0" smtClean="0">
                <a:solidFill>
                  <a:srgbClr val="C00000"/>
                </a:solidFill>
              </a:rPr>
              <a:t>. р.  с нулевым окончанием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19" name="Рисунок 18" descr="http://900igr.net/datas/schjot/10-Vesjolyj-schjot.files/0012-012-5.jpg"/>
          <p:cNvPicPr/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6558" t="29538" r="35365" b="27778"/>
          <a:stretch/>
        </p:blipFill>
        <p:spPr bwMode="auto">
          <a:xfrm>
            <a:off x="7982877" y="5705894"/>
            <a:ext cx="680417" cy="8274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64625327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4" grpId="0"/>
      <p:bldP spid="2" grpId="0"/>
      <p:bldP spid="16" grpId="0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3561" y="4579752"/>
            <a:ext cx="7832276" cy="1649120"/>
          </a:xfrm>
          <a:prstGeom prst="flowChartAlternateProcess">
            <a:avLst/>
          </a:prstGeom>
          <a:noFill/>
          <a:ln w="57150"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 algn="l">
              <a:buNone/>
            </a:pPr>
            <a:r>
              <a:rPr lang="ru-RU" sz="280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- Что скажете о существительных женского рода? </a:t>
            </a:r>
            <a:br>
              <a:rPr lang="ru-RU" sz="280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36290" y="476672"/>
            <a:ext cx="7056784" cy="1641335"/>
          </a:xfrm>
          <a:prstGeom prst="flowChartAlternateProcess">
            <a:avLst/>
          </a:prstGeom>
          <a:noFill/>
          <a:ln w="57150"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800" b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- Что можно сказать о существительных мужского рода? </a:t>
            </a:r>
            <a:br>
              <a:rPr lang="ru-RU" sz="2800" b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14"/>
          </p:nvPr>
        </p:nvSpPr>
        <p:spPr>
          <a:xfrm>
            <a:off x="971600" y="2462538"/>
            <a:ext cx="8028892" cy="1668180"/>
          </a:xfrm>
          <a:prstGeom prst="flowChartAlternateProcess">
            <a:avLst/>
          </a:prstGeom>
          <a:noFill/>
          <a:ln w="5715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8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- Можно ли ошибиться в определении типа           склонения существительных среднего рода? </a:t>
            </a:r>
            <a:br>
              <a:rPr lang="ru-RU" sz="28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7504" y="1510009"/>
            <a:ext cx="6619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Бывают и первого и второго склонения.</a:t>
            </a:r>
            <a:endParaRPr lang="ru-RU" sz="2400" b="1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87624" y="3481260"/>
            <a:ext cx="78488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Нет, они относятся только ко второму склонению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5267" y="5621743"/>
            <a:ext cx="78603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Они относятся и к первому и ко второму склонениям. </a:t>
            </a:r>
            <a:endParaRPr lang="ru-RU" sz="2400" b="1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Рисунок 10" descr="http://www.uky.edu/Education/EDP/EthicsQuest/webethicalmi_files/image002.gif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15" y="188640"/>
            <a:ext cx="2088232" cy="21637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99457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uiExpand="1" build="p"/>
      <p:bldP spid="8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907704" y="184870"/>
            <a:ext cx="5328592" cy="792088"/>
          </a:xfr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0" indent="0" algn="ctr">
              <a:buNone/>
            </a:pPr>
            <a:r>
              <a:rPr lang="ru-RU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Рефлексия</a:t>
            </a:r>
            <a:endParaRPr lang="ru-RU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4346254"/>
              </p:ext>
            </p:extLst>
          </p:nvPr>
        </p:nvGraphicFramePr>
        <p:xfrm>
          <a:off x="359532" y="1700808"/>
          <a:ext cx="8424936" cy="4206240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8424936"/>
              </a:tblGrid>
              <a:tr h="38164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1. На </a:t>
                      </a:r>
                      <a:r>
                        <a:rPr lang="ru-RU" sz="2400" b="1" cap="none" spc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уроке я </a:t>
                      </a:r>
                      <a:r>
                        <a:rPr lang="ru-RU" sz="2400" b="1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работал(а) …              активно</a:t>
                      </a:r>
                      <a:r>
                        <a:rPr lang="en-US" sz="2400" b="1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/</a:t>
                      </a:r>
                      <a:r>
                        <a:rPr lang="ru-RU" sz="2400" b="1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пассивно</a:t>
                      </a:r>
                      <a:r>
                        <a:rPr lang="ru-RU" sz="2400" b="1" cap="none" spc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/>
                      </a:r>
                      <a:br>
                        <a:rPr lang="ru-RU" sz="2400" b="1" cap="none" spc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</a:br>
                      <a:r>
                        <a:rPr lang="ru-RU" sz="2400" b="1" cap="none" spc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2</a:t>
                      </a:r>
                      <a:r>
                        <a:rPr lang="ru-RU" sz="2400" b="1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. Своей </a:t>
                      </a:r>
                      <a:r>
                        <a:rPr lang="ru-RU" sz="2400" b="1" cap="none" spc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работой на уроке </a:t>
                      </a:r>
                      <a:r>
                        <a:rPr lang="ru-RU" sz="2400" b="1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я …       доволен</a:t>
                      </a:r>
                      <a:r>
                        <a:rPr lang="en-US" sz="2400" b="1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/</a:t>
                      </a:r>
                      <a:r>
                        <a:rPr lang="ru-RU" sz="2400" b="1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не доволен </a:t>
                      </a:r>
                      <a:r>
                        <a:rPr lang="ru-RU" sz="2400" b="1" cap="none" spc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/>
                      </a:r>
                      <a:br>
                        <a:rPr lang="ru-RU" sz="2400" b="1" cap="none" spc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</a:br>
                      <a:r>
                        <a:rPr lang="ru-RU" sz="2400" b="1" cap="none" spc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3</a:t>
                      </a:r>
                      <a:r>
                        <a:rPr lang="ru-RU" sz="2400" b="1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. Урок </a:t>
                      </a:r>
                      <a:r>
                        <a:rPr lang="ru-RU" sz="2400" b="1" cap="none" spc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для меня </a:t>
                      </a:r>
                      <a:r>
                        <a:rPr lang="ru-RU" sz="2400" b="1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показался …        коротким</a:t>
                      </a:r>
                      <a:r>
                        <a:rPr lang="en-US" sz="2400" b="1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/</a:t>
                      </a:r>
                      <a:r>
                        <a:rPr lang="ru-RU" sz="2400" b="1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длинным  </a:t>
                      </a:r>
                      <a:r>
                        <a:rPr lang="ru-RU" sz="2400" b="1" cap="none" spc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/>
                      </a:r>
                      <a:br>
                        <a:rPr lang="ru-RU" sz="2400" b="1" cap="none" spc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</a:br>
                      <a:r>
                        <a:rPr lang="ru-RU" sz="2400" b="1" cap="none" spc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4</a:t>
                      </a:r>
                      <a:r>
                        <a:rPr lang="ru-RU" sz="2400" b="1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. За </a:t>
                      </a:r>
                      <a:r>
                        <a:rPr lang="ru-RU" sz="2400" b="1" cap="none" spc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урок </a:t>
                      </a:r>
                      <a:r>
                        <a:rPr lang="ru-RU" sz="2400" b="1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я …                                     не устал</a:t>
                      </a:r>
                      <a:r>
                        <a:rPr lang="en-US" sz="2400" b="1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/</a:t>
                      </a:r>
                      <a:r>
                        <a:rPr lang="ru-RU" sz="2400" b="1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устал       </a:t>
                      </a:r>
                      <a:r>
                        <a:rPr lang="ru-RU" sz="2400" b="1" cap="none" spc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/>
                      </a:r>
                      <a:br>
                        <a:rPr lang="ru-RU" sz="2400" b="1" cap="none" spc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</a:br>
                      <a:r>
                        <a:rPr lang="ru-RU" sz="2400" b="1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5. Материал </a:t>
                      </a:r>
                      <a:r>
                        <a:rPr lang="ru-RU" sz="2400" b="1" cap="none" spc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урока мне </a:t>
                      </a:r>
                      <a:r>
                        <a:rPr lang="ru-RU" sz="2400" b="1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был …        понятен</a:t>
                      </a:r>
                      <a:r>
                        <a:rPr lang="en-US" sz="2400" b="1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/</a:t>
                      </a:r>
                      <a:r>
                        <a:rPr lang="ru-RU" sz="2400" b="1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не понятен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                                                              интересен</a:t>
                      </a:r>
                      <a:r>
                        <a:rPr lang="en-US" sz="2400" b="1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/</a:t>
                      </a:r>
                      <a:r>
                        <a:rPr lang="ru-RU" sz="2400" b="1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скучен  </a:t>
                      </a:r>
                      <a:r>
                        <a:rPr lang="ru-RU" sz="2400" b="1" cap="none" spc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/>
                      </a:r>
                      <a:br>
                        <a:rPr lang="ru-RU" sz="2400" b="1" cap="none" spc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</a:br>
                      <a:r>
                        <a:rPr lang="ru-RU" sz="2400" b="1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6. Домашнее </a:t>
                      </a:r>
                      <a:r>
                        <a:rPr lang="ru-RU" sz="2400" b="1" cap="none" spc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задание мне </a:t>
                      </a:r>
                      <a:endParaRPr lang="ru-RU" sz="2400" b="1" cap="none" spc="0" dirty="0" smtClean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    кажется…                                        лёгким</a:t>
                      </a:r>
                      <a:r>
                        <a:rPr lang="en-US" sz="2400" b="1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/</a:t>
                      </a:r>
                      <a:r>
                        <a:rPr lang="ru-RU" sz="2400" b="1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трудным     </a:t>
                      </a:r>
                      <a:endParaRPr lang="ru-RU" sz="2400" b="1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cap="none" spc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/>
                      </a:r>
                      <a:br>
                        <a:rPr lang="ru-RU" sz="2400" b="1" cap="none" spc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</a:br>
                      <a:endParaRPr lang="ru-RU" sz="2400" b="1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gradFill>
                      <a:gsLst>
                        <a:gs pos="4000">
                          <a:schemeClr val="bg2">
                            <a:lumMod val="3000"/>
                            <a:lumOff val="97000"/>
                            <a:alpha val="74000"/>
                          </a:schemeClr>
                        </a:gs>
                        <a:gs pos="100000">
                          <a:srgbClr val="C4D6EB">
                            <a:lumMod val="24000"/>
                            <a:lumOff val="76000"/>
                          </a:srgbClr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0865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WordArt 4"/>
          <p:cNvSpPr>
            <a:spLocks noChangeArrowheads="1" noChangeShapeType="1" noTextEdit="1"/>
          </p:cNvSpPr>
          <p:nvPr/>
        </p:nvSpPr>
        <p:spPr bwMode="auto">
          <a:xfrm rot="-676347">
            <a:off x="2412366" y="1011238"/>
            <a:ext cx="5111750" cy="1993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66000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33798" name="WordArt 7"/>
          <p:cNvSpPr>
            <a:spLocks noChangeArrowheads="1" noChangeShapeType="1" noTextEdit="1"/>
          </p:cNvSpPr>
          <p:nvPr/>
        </p:nvSpPr>
        <p:spPr bwMode="auto">
          <a:xfrm>
            <a:off x="990600" y="2895600"/>
            <a:ext cx="7315200" cy="13716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endParaRPr lang="ru-RU" sz="3600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Impact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96888" y="1325275"/>
            <a:ext cx="7550224" cy="2160240"/>
          </a:xfrm>
        </p:spPr>
        <p:txBody>
          <a:bodyPr>
            <a:prstTxWarp prst="textPlain">
              <a:avLst/>
            </a:prstTxWarp>
          </a:bodyPr>
          <a:lstStyle/>
          <a:p>
            <a:pPr marL="0" indent="0" algn="ctr">
              <a:buNone/>
            </a:pPr>
            <a:r>
              <a:rPr lang="ru-RU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УРОК  ОКОНЧЕН.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6" name="Рисунок 5" descr="http://www.uky.edu/Education/EDP/EthicsQuest/webethicalmi_files/image002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7884" y="3789039"/>
            <a:ext cx="2088232" cy="21637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9572" y="788343"/>
            <a:ext cx="7704856" cy="1944216"/>
          </a:xfrm>
          <a:prstGeom prst="flowChartAlternateProcess">
            <a:avLst/>
          </a:prstGeom>
          <a:solidFill>
            <a:schemeClr val="bg1">
              <a:lumMod val="75000"/>
              <a:alpha val="28000"/>
            </a:schemeClr>
          </a:solidFill>
          <a:ln w="57150"/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2"/>
          </a:lnRef>
          <a:fillRef idx="1002">
            <a:schemeClr val="l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0" indent="0" algn="l">
              <a:buNone/>
            </a:pPr>
            <a:r>
              <a:rPr lang="ru-RU" sz="2000" b="0" dirty="0" smtClean="0">
                <a:solidFill>
                  <a:schemeClr val="tx1"/>
                </a:solidFill>
                <a:effectLst/>
              </a:rPr>
              <a:t>Используемые интернет-ресурсы:</a:t>
            </a:r>
            <a:br>
              <a:rPr lang="ru-RU" sz="2000" b="0" dirty="0" smtClean="0">
                <a:solidFill>
                  <a:schemeClr val="tx1"/>
                </a:solidFill>
                <a:effectLst/>
              </a:rPr>
            </a:br>
            <a:r>
              <a:rPr lang="ru-RU" sz="1600" b="0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1600" b="0" dirty="0" smtClean="0">
                <a:solidFill>
                  <a:schemeClr val="tx1"/>
                </a:solidFill>
                <a:effectLst/>
              </a:rPr>
            </a:br>
            <a:r>
              <a:rPr lang="ru-RU" sz="1200" u="sng" dirty="0">
                <a:solidFill>
                  <a:schemeClr val="tx1"/>
                </a:solidFill>
                <a:effectLst/>
                <a:hlinkClick r:id="rId2"/>
              </a:rPr>
              <a:t>http://www.uky.edu/Education/EDP/EthicsQuest/Ethics777.html</a:t>
            </a:r>
            <a:r>
              <a:rPr lang="ru-RU" sz="1200" dirty="0">
                <a:solidFill>
                  <a:schemeClr val="tx1"/>
                </a:solidFill>
                <a:effectLst/>
              </a:rPr>
              <a:t> - </a:t>
            </a:r>
            <a:r>
              <a:rPr lang="ru-RU" sz="1200" b="0" dirty="0">
                <a:solidFill>
                  <a:schemeClr val="tx1"/>
                </a:solidFill>
                <a:effectLst/>
              </a:rPr>
              <a:t>сова</a:t>
            </a:r>
            <a:r>
              <a:rPr lang="ru-RU" sz="1200" dirty="0">
                <a:solidFill>
                  <a:schemeClr val="tx1"/>
                </a:solidFill>
                <a:effectLst/>
              </a:rPr>
              <a:t/>
            </a:r>
            <a:br>
              <a:rPr lang="ru-RU" sz="1200" dirty="0">
                <a:solidFill>
                  <a:schemeClr val="tx1"/>
                </a:solidFill>
                <a:effectLst/>
              </a:rPr>
            </a:br>
            <a:r>
              <a:rPr lang="ru-RU" sz="1200" u="sng" dirty="0">
                <a:solidFill>
                  <a:schemeClr val="tx1"/>
                </a:solidFill>
                <a:effectLst/>
                <a:hlinkClick r:id="rId3"/>
              </a:rPr>
              <a:t>http://900igr.net/datas/schjot/10-Vesjolyj-schjot.files/0012-012-5.jpg</a:t>
            </a:r>
            <a:r>
              <a:rPr lang="ru-RU" sz="1200" dirty="0">
                <a:solidFill>
                  <a:schemeClr val="tx1"/>
                </a:solidFill>
                <a:effectLst/>
              </a:rPr>
              <a:t> - </a:t>
            </a:r>
            <a:r>
              <a:rPr lang="ru-RU" sz="1200" b="0" dirty="0">
                <a:solidFill>
                  <a:schemeClr val="tx1"/>
                </a:solidFill>
                <a:effectLst/>
              </a:rPr>
              <a:t>цифра пять </a:t>
            </a:r>
            <a:r>
              <a:rPr lang="ru-RU" sz="1200" dirty="0">
                <a:solidFill>
                  <a:schemeClr val="tx1"/>
                </a:solidFill>
                <a:effectLst/>
              </a:rPr>
              <a:t/>
            </a:r>
            <a:br>
              <a:rPr lang="ru-RU" sz="1200" dirty="0">
                <a:solidFill>
                  <a:schemeClr val="tx1"/>
                </a:solidFill>
                <a:effectLst/>
              </a:rPr>
            </a:br>
            <a:r>
              <a:rPr lang="ru-RU" sz="1200" u="sng" dirty="0">
                <a:solidFill>
                  <a:schemeClr val="tx1"/>
                </a:solidFill>
                <a:effectLst/>
                <a:hlinkClick r:id="rId4"/>
              </a:rPr>
              <a:t>http://cf17.hc.ru/~area7ru/metodic-material.php?1833</a:t>
            </a:r>
            <a:r>
              <a:rPr lang="ru-RU" sz="1200" dirty="0">
                <a:solidFill>
                  <a:schemeClr val="tx1"/>
                </a:solidFill>
                <a:effectLst/>
              </a:rPr>
              <a:t> – </a:t>
            </a:r>
            <a:r>
              <a:rPr lang="ru-RU" sz="1200" b="0" dirty="0" smtClean="0">
                <a:solidFill>
                  <a:schemeClr val="tx1"/>
                </a:solidFill>
                <a:effectLst/>
              </a:rPr>
              <a:t>текст к слайдам</a:t>
            </a:r>
            <a:r>
              <a:rPr lang="ru-RU" sz="1200" dirty="0" smtClean="0">
                <a:solidFill>
                  <a:schemeClr val="tx1"/>
                </a:solidFill>
                <a:effectLst/>
              </a:rPr>
              <a:t>   </a:t>
            </a:r>
            <a:r>
              <a:rPr lang="ru-RU" sz="1200" dirty="0">
                <a:solidFill>
                  <a:schemeClr val="tx1"/>
                </a:solidFill>
                <a:effectLst/>
              </a:rPr>
              <a:t/>
            </a:r>
            <a:br>
              <a:rPr lang="ru-RU" sz="1200" dirty="0">
                <a:solidFill>
                  <a:schemeClr val="tx1"/>
                </a:solidFill>
                <a:effectLst/>
              </a:rPr>
            </a:br>
            <a:r>
              <a:rPr lang="en-US" sz="1200" u="sng" dirty="0">
                <a:solidFill>
                  <a:schemeClr val="tx1"/>
                </a:solidFill>
                <a:effectLst/>
                <a:hlinkClick r:id="rId5"/>
              </a:rPr>
              <a:t>http://nsportal.ru/nachalnaya-shkola/russkii-yazyk/urok-russkogo-yazyka-4-klass-tema-tri-skloneniya-imeni</a:t>
            </a:r>
            <a:r>
              <a:rPr lang="ru-RU" sz="1200" dirty="0">
                <a:solidFill>
                  <a:schemeClr val="tx1"/>
                </a:solidFill>
                <a:effectLst/>
              </a:rPr>
              <a:t> - </a:t>
            </a:r>
            <a:r>
              <a:rPr lang="ru-RU" sz="1200" b="0" dirty="0">
                <a:solidFill>
                  <a:schemeClr val="tx1"/>
                </a:solidFill>
                <a:effectLst/>
              </a:rPr>
              <a:t>физминутка 1</a:t>
            </a:r>
            <a:r>
              <a:rPr lang="ru-RU" sz="1200" dirty="0">
                <a:solidFill>
                  <a:schemeClr val="tx1"/>
                </a:solidFill>
                <a:effectLst/>
              </a:rPr>
              <a:t/>
            </a:r>
            <a:br>
              <a:rPr lang="ru-RU" sz="1200" dirty="0">
                <a:solidFill>
                  <a:schemeClr val="tx1"/>
                </a:solidFill>
                <a:effectLst/>
              </a:rPr>
            </a:br>
            <a:endParaRPr lang="ru-RU" sz="1200" b="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 useBgFill="1"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3599893" y="3892649"/>
            <a:ext cx="4824535" cy="1368152"/>
          </a:xfr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1600" b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Составил:  учитель первой квалификационной категории </a:t>
            </a:r>
            <a:br>
              <a:rPr lang="ru-RU" sz="1600" b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600" b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ГБОУ СОШ № 96 </a:t>
            </a:r>
            <a:br>
              <a:rPr lang="ru-RU" sz="1600" b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600" b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г. Санкт-Петербурга</a:t>
            </a:r>
            <a:br>
              <a:rPr lang="ru-RU" sz="1600" b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600" b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Тарасова Марина Николаевна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4001786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984325" y="116632"/>
            <a:ext cx="7175351" cy="1008111"/>
          </a:xfr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2"/>
          </a:lnRef>
          <a:fillRef idx="1003">
            <a:schemeClr val="lt1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182880" indent="0" algn="ctr">
              <a:buNone/>
            </a:pPr>
            <a:r>
              <a:rPr lang="ru-RU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ФИЗМИНУТКА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2426018"/>
              </p:ext>
            </p:extLst>
          </p:nvPr>
        </p:nvGraphicFramePr>
        <p:xfrm>
          <a:off x="768301" y="1268760"/>
          <a:ext cx="7607399" cy="2891400"/>
        </p:xfrm>
        <a:graphic>
          <a:graphicData uri="http://schemas.openxmlformats.org/drawingml/2006/table">
            <a:tbl>
              <a:tblPr firstRow="1" firstCol="1" bandRow="1"/>
              <a:tblGrid>
                <a:gridCol w="1190957"/>
                <a:gridCol w="1264579"/>
                <a:gridCol w="1348776"/>
                <a:gridCol w="1295531"/>
                <a:gridCol w="1296144"/>
                <a:gridCol w="1211412"/>
              </a:tblGrid>
              <a:tr h="648072">
                <a:tc>
                  <a:txBody>
                    <a:bodyPr/>
                    <a:lstStyle/>
                    <a:p>
                      <a:pPr indent="-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00FF"/>
                          </a:solidFill>
                          <a:effectLst/>
                        </a:rPr>
                        <a:t>адрес</a:t>
                      </a:r>
                      <a:endParaRPr lang="ru-RU" sz="2800" b="1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00FF"/>
                          </a:solidFill>
                          <a:effectLst/>
                        </a:rPr>
                        <a:t>1</a:t>
                      </a:r>
                      <a:endParaRPr lang="ru-RU" sz="2800" b="1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00FF"/>
                          </a:solidFill>
                          <a:effectLst/>
                        </a:rPr>
                        <a:t>2</a:t>
                      </a:r>
                      <a:endParaRPr lang="ru-RU" sz="2800" b="1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00FF"/>
                          </a:solidFill>
                          <a:effectLst/>
                        </a:rPr>
                        <a:t>3</a:t>
                      </a:r>
                      <a:endParaRPr lang="ru-RU" sz="2800" b="1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00FF"/>
                          </a:solidFill>
                          <a:effectLst/>
                        </a:rPr>
                        <a:t>4</a:t>
                      </a:r>
                      <a:endParaRPr lang="ru-RU" sz="2800" b="1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00FF"/>
                          </a:solidFill>
                          <a:effectLst/>
                        </a:rPr>
                        <a:t>5</a:t>
                      </a:r>
                      <a:endParaRPr lang="ru-RU" sz="2800" b="1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6521">
                <a:tc>
                  <a:txBody>
                    <a:bodyPr/>
                    <a:lstStyle/>
                    <a:p>
                      <a:pPr indent="-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00FF"/>
                          </a:solidFill>
                          <a:effectLst/>
                        </a:rPr>
                        <a:t>А</a:t>
                      </a:r>
                      <a:endParaRPr lang="ru-RU" sz="2800" b="1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effectLst/>
                          <a:latin typeface="Arial Black" pitchFamily="34" charset="0"/>
                        </a:rPr>
                        <a:t>с</a:t>
                      </a:r>
                      <a:endParaRPr lang="ru-RU" sz="3200" b="1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effectLst/>
                          <a:latin typeface="Arial Black" pitchFamily="34" charset="0"/>
                        </a:rPr>
                        <a:t>су</a:t>
                      </a:r>
                      <a:endParaRPr lang="ru-RU" sz="3200" b="1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effectLst/>
                          <a:latin typeface="Arial Black" pitchFamily="34" charset="0"/>
                        </a:rPr>
                        <a:t>ме</a:t>
                      </a:r>
                      <a:endParaRPr lang="ru-RU" sz="3200" b="1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не</a:t>
                      </a:r>
                      <a:endParaRPr lang="ru-RU" sz="3200" b="1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effectLst/>
                          <a:latin typeface="Arial Black" pitchFamily="34" charset="0"/>
                        </a:rPr>
                        <a:t>ль</a:t>
                      </a:r>
                      <a:endParaRPr lang="ru-RU" sz="3200" b="1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6521">
                <a:tc>
                  <a:txBody>
                    <a:bodyPr/>
                    <a:lstStyle/>
                    <a:p>
                      <a:pPr indent="-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00FF"/>
                          </a:solidFill>
                          <a:effectLst/>
                        </a:rPr>
                        <a:t>Б</a:t>
                      </a:r>
                      <a:endParaRPr lang="ru-RU" sz="2800" b="1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effectLst/>
                          <a:latin typeface="Arial Black" pitchFamily="34" charset="0"/>
                        </a:rPr>
                        <a:t>ще</a:t>
                      </a:r>
                      <a:endParaRPr lang="ru-RU" sz="3200" b="1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effectLst/>
                          <a:latin typeface="Arial Black" pitchFamily="34" charset="0"/>
                        </a:rPr>
                        <a:t>к</a:t>
                      </a:r>
                      <a:endParaRPr lang="ru-RU" sz="3200" b="1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effectLst/>
                          <a:latin typeface="Arial Black" pitchFamily="34" charset="0"/>
                        </a:rPr>
                        <a:t>т</a:t>
                      </a:r>
                      <a:endParaRPr lang="ru-RU" sz="3200" b="1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effectLst/>
                          <a:latin typeface="Arial Black" pitchFamily="34" charset="0"/>
                        </a:rPr>
                        <a:t>ны</a:t>
                      </a:r>
                      <a:endParaRPr lang="ru-RU" sz="3200" b="1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effectLst/>
                          <a:latin typeface="Arial Black" pitchFamily="34" charset="0"/>
                        </a:rPr>
                        <a:t>н</a:t>
                      </a:r>
                      <a:endParaRPr lang="ru-RU" sz="3200" b="1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6521">
                <a:tc>
                  <a:txBody>
                    <a:bodyPr/>
                    <a:lstStyle/>
                    <a:p>
                      <a:pPr indent="-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00FF"/>
                          </a:solidFill>
                          <a:effectLst/>
                        </a:rPr>
                        <a:t>В</a:t>
                      </a:r>
                      <a:endParaRPr lang="ru-RU" sz="2800" b="1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effectLst/>
                          <a:latin typeface="Arial Black" pitchFamily="34" charset="0"/>
                        </a:rPr>
                        <a:t>ни</a:t>
                      </a:r>
                      <a:endParaRPr lang="ru-RU" sz="3200" b="1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err="1">
                          <a:effectLst/>
                          <a:latin typeface="Arial Black" pitchFamily="34" charset="0"/>
                        </a:rPr>
                        <a:t>ви</a:t>
                      </a:r>
                      <a:endParaRPr lang="ru-RU" sz="3200" b="1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effectLst/>
                          <a:latin typeface="Arial Black" pitchFamily="34" charset="0"/>
                        </a:rPr>
                        <a:t>ло</a:t>
                      </a:r>
                      <a:endParaRPr lang="ru-RU" sz="3200" b="1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effectLst/>
                          <a:latin typeface="Arial Black" pitchFamily="34" charset="0"/>
                        </a:rPr>
                        <a:t>е</a:t>
                      </a:r>
                      <a:endParaRPr lang="ru-RU" sz="3200" b="1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effectLst/>
                          <a:latin typeface="Arial Black" pitchFamily="34" charset="0"/>
                        </a:rPr>
                        <a:t>и</a:t>
                      </a:r>
                      <a:endParaRPr lang="ru-RU" sz="3200" b="1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6521">
                <a:tc>
                  <a:txBody>
                    <a:bodyPr/>
                    <a:lstStyle/>
                    <a:p>
                      <a:pPr indent="-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00FF"/>
                          </a:solidFill>
                          <a:effectLst/>
                        </a:rPr>
                        <a:t>Г</a:t>
                      </a:r>
                      <a:endParaRPr lang="ru-RU" sz="2800" b="1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indent="-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effectLst/>
                          <a:latin typeface="Arial Black" pitchFamily="34" charset="0"/>
                        </a:rPr>
                        <a:t>х</a:t>
                      </a:r>
                      <a:endParaRPr lang="ru-RU" sz="3200" b="1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indent="-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effectLst/>
                          <a:latin typeface="Arial Black" pitchFamily="34" charset="0"/>
                        </a:rPr>
                        <a:t>ни</a:t>
                      </a:r>
                      <a:endParaRPr lang="ru-RU" sz="3200" b="1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indent="-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effectLst/>
                          <a:latin typeface="Arial Black" pitchFamily="34" charset="0"/>
                        </a:rPr>
                        <a:t>те</a:t>
                      </a:r>
                      <a:endParaRPr lang="ru-RU" sz="3200" b="1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indent="-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ри</a:t>
                      </a:r>
                      <a:endParaRPr lang="ru-RU" sz="3200" b="1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indent="-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effectLst/>
                          <a:latin typeface="Arial Black" pitchFamily="34" charset="0"/>
                        </a:rPr>
                        <a:t>я</a:t>
                      </a:r>
                      <a:endParaRPr lang="ru-RU" sz="3200" b="1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259632" y="4365104"/>
            <a:ext cx="6624736" cy="70788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002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4000" b="1" i="0" u="none" strike="noStrike" normalizeH="0" baseline="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А-1, Б-2, В-3, А-4, Г-2, В-4</a:t>
            </a:r>
            <a:endParaRPr kumimoji="0" lang="ru-RU" sz="4000" b="1" i="0" u="none" strike="noStrike" normalizeH="0" baseline="0" dirty="0" smtClean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29990" y="5205094"/>
            <a:ext cx="66840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СКЛОНЕНИЕ</a:t>
            </a:r>
            <a:endParaRPr lang="ru-RU" sz="8000" b="1" dirty="0">
              <a:ln w="1905"/>
              <a:solidFill>
                <a:srgbClr val="0000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3755209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9532" y="2799606"/>
            <a:ext cx="8424936" cy="2933650"/>
          </a:xfrm>
          <a:prstGeom prst="flowChartAlternateProcess">
            <a:avLst/>
          </a:prstGeom>
          <a:ln/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r>
              <a:rPr lang="ru-RU" sz="5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ТРИ СКЛОНЕНИЯ ИМЁН СУЩЕСТВИТЕЛЬНЫХ</a:t>
            </a:r>
            <a:endParaRPr lang="ru-RU" sz="54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http://www.uky.edu/Education/EDP/EthicsQuest/webethicalmi_files/image002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7884" y="332656"/>
            <a:ext cx="2088232" cy="21637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97297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234058"/>
            <a:ext cx="6840760" cy="1295400"/>
          </a:xfrm>
          <a:prstGeom prst="flowChartAlternateProcess">
            <a:avLst/>
          </a:prstGeom>
          <a:solidFill>
            <a:schemeClr val="bg1">
              <a:lumMod val="85000"/>
            </a:schemeClr>
          </a:solidFill>
          <a:ln w="57150"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2"/>
          </a:lnRef>
          <a:fillRef idx="1003">
            <a:schemeClr val="lt1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marL="0" indent="0" algn="l">
              <a:buNone/>
            </a:pPr>
            <a:r>
              <a:rPr lang="ru-RU" sz="400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Спишите пословицы, вставляя пропущенные слова.</a:t>
            </a:r>
            <a:endParaRPr lang="ru-RU" sz="400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 useBgFill="1"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2163777"/>
            <a:ext cx="8698432" cy="4496057"/>
          </a:xfrm>
          <a:prstGeom prst="flowChartAlternateProcess">
            <a:avLst/>
          </a:prstGeom>
          <a:ln w="57150"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Друзья познаются в  …      .</a:t>
            </a:r>
          </a:p>
          <a:p>
            <a:pPr algn="l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Речь без пословицы, что суп без </a:t>
            </a:r>
          </a:p>
          <a:p>
            <a:pPr algn="l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…      .</a:t>
            </a:r>
          </a:p>
          <a:p>
            <a:pPr algn="l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 погибай, а    …             выручай.</a:t>
            </a:r>
          </a:p>
          <a:p>
            <a:pPr algn="l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Что написано   …          не    вырубишь топором. </a:t>
            </a:r>
          </a:p>
          <a:p>
            <a:pPr algn="l"/>
            <a:endParaRPr lang="ru-RU" sz="4400" b="1" dirty="0">
              <a:solidFill>
                <a:srgbClr val="002060"/>
              </a:solidFill>
            </a:endParaRPr>
          </a:p>
          <a:p>
            <a:pPr algn="l"/>
            <a:endParaRPr lang="ru-RU" sz="4400" b="1" dirty="0" smtClean="0">
              <a:solidFill>
                <a:srgbClr val="002060"/>
              </a:solidFill>
            </a:endParaRPr>
          </a:p>
          <a:p>
            <a:pPr algn="l"/>
            <a:r>
              <a:rPr lang="ru-RU" sz="4400" dirty="0" smtClean="0"/>
              <a:t>  </a:t>
            </a:r>
            <a:endParaRPr lang="ru-RU" sz="4400" dirty="0"/>
          </a:p>
        </p:txBody>
      </p:sp>
      <p:sp>
        <p:nvSpPr>
          <p:cNvPr id="2" name="TextBox 1"/>
          <p:cNvSpPr txBox="1"/>
          <p:nvPr/>
        </p:nvSpPr>
        <p:spPr>
          <a:xfrm>
            <a:off x="4499992" y="2492896"/>
            <a:ext cx="11549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БЕДЕ</a:t>
            </a:r>
            <a:endParaRPr lang="ru-RU" sz="2400" b="1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3861048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СОЛИ</a:t>
            </a:r>
            <a:endParaRPr lang="ru-RU" sz="2400" b="1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91878" y="4581128"/>
            <a:ext cx="2379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ТОВАРИЩА</a:t>
            </a:r>
            <a:endParaRPr lang="ru-RU" sz="2400" b="1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75856" y="5276838"/>
            <a:ext cx="16764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ПЕРОМ</a:t>
            </a:r>
            <a:endParaRPr lang="ru-RU" sz="2400" b="1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Рисунок 9" descr="http://www.uky.edu/Education/EDP/EthicsQuest/webethicalmi_files/image002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1029" y="0"/>
            <a:ext cx="2088232" cy="21637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88640"/>
            <a:ext cx="7128792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 w="57150"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2"/>
          </a:lnRef>
          <a:fillRef idx="1003">
            <a:schemeClr val="lt1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61938" lvl="8" indent="0" algn="ctr" defTabSz="784225">
              <a:buNone/>
              <a:tabLst>
                <a:tab pos="2786063" algn="l"/>
              </a:tabLst>
            </a:pP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Соедини слова с их признаками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7010779"/>
              </p:ext>
            </p:extLst>
          </p:nvPr>
        </p:nvGraphicFramePr>
        <p:xfrm>
          <a:off x="0" y="1340768"/>
          <a:ext cx="6552728" cy="3857234"/>
        </p:xfrm>
        <a:graphic>
          <a:graphicData uri="http://schemas.openxmlformats.org/drawingml/2006/table">
            <a:tbl>
              <a:tblPr>
                <a:tableStyleId>{5202B0CA-FC54-4496-8BCA-5EF66A818D29}</a:tableStyleId>
              </a:tblPr>
              <a:tblGrid>
                <a:gridCol w="3276364"/>
                <a:gridCol w="3276364"/>
              </a:tblGrid>
              <a:tr h="936104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  в</a:t>
                      </a:r>
                      <a:r>
                        <a:rPr lang="ru-RU" sz="2400" dirty="0" smtClean="0"/>
                        <a:t> </a:t>
                      </a:r>
                      <a:r>
                        <a:rPr lang="ru-RU" sz="3600" dirty="0" smtClean="0"/>
                        <a:t>беде</a:t>
                      </a:r>
                      <a:endParaRPr lang="ru-RU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  ср. р., Т. п.</a:t>
                      </a:r>
                      <a:endParaRPr lang="ru-RU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14171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   без</a:t>
                      </a:r>
                      <a:r>
                        <a:rPr lang="ru-RU" sz="2800" dirty="0" smtClean="0"/>
                        <a:t> </a:t>
                      </a:r>
                      <a:r>
                        <a:rPr lang="ru-RU" sz="3600" dirty="0" smtClean="0"/>
                        <a:t>соли</a:t>
                      </a:r>
                      <a:endParaRPr lang="ru-RU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 ж. р., Р. п. </a:t>
                      </a:r>
                      <a:endParaRPr lang="ru-RU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35921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   товарища</a:t>
                      </a:r>
                      <a:endParaRPr lang="ru-RU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 ж. р., П. п.</a:t>
                      </a:r>
                      <a:endParaRPr lang="ru-RU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071038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   пером</a:t>
                      </a:r>
                      <a:endParaRPr lang="ru-RU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 м. р., В. п.</a:t>
                      </a:r>
                      <a:endParaRPr lang="ru-RU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>
            <a:off x="1937135" y="1794822"/>
            <a:ext cx="1769741" cy="163392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2420071" y="2644924"/>
            <a:ext cx="131794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2699792" y="3706738"/>
            <a:ext cx="1115523" cy="7200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V="1">
            <a:off x="1979712" y="2060848"/>
            <a:ext cx="1835603" cy="25202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pic>
        <p:nvPicPr>
          <p:cNvPr id="10" name="Рисунок 9" descr="http://www.uky.edu/Education/EDP/EthicsQuest/webethicalmi_files/image002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916832"/>
            <a:ext cx="2088232" cy="21637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55331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88640"/>
            <a:ext cx="7772401" cy="4038600"/>
          </a:xfrm>
          <a:prstGeom prst="flowChartAlternateProcess">
            <a:avLst/>
          </a:prstGeom>
          <a:solidFill>
            <a:schemeClr val="bg1">
              <a:lumMod val="85000"/>
            </a:schemeClr>
          </a:solidFill>
          <a:ln w="76200"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003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r>
              <a:rPr lang="ru-RU" sz="5400" spc="-15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Что нужно сделать, чтобы определить склонение имён существительных?</a:t>
            </a:r>
            <a:endParaRPr lang="ru-RU" sz="5400" spc="-150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http://www.uky.edu/Education/EDP/EthicsQuest/webethicalmi_files/image002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7884" y="4509120"/>
            <a:ext cx="2088232" cy="21637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49919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42900" y="228125"/>
            <a:ext cx="8458200" cy="4353003"/>
          </a:xfrm>
          <a:prstGeom prst="flowChartAlternateProcess">
            <a:avLst/>
          </a:prstGeom>
          <a:solidFill>
            <a:schemeClr val="bg1">
              <a:lumMod val="85000"/>
            </a:schemeClr>
          </a:solidFill>
          <a:ln/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0" indent="0" algn="l">
              <a:buNone/>
            </a:pPr>
            <a:r>
              <a:rPr lang="ru-RU" sz="3200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Итак, для того, чтобы определить склонение имени существительного, надо определить его род. Затем </a:t>
            </a:r>
            <a:r>
              <a:rPr lang="ru-RU" sz="32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выделить </a:t>
            </a:r>
            <a:r>
              <a:rPr lang="ru-RU" sz="3200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окончание существительного в именительном падеже единственного числа. По роду и по окончанию </a:t>
            </a:r>
            <a:r>
              <a:rPr lang="ru-RU" sz="32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определить склонение</a:t>
            </a:r>
            <a:r>
              <a:rPr lang="ru-RU" sz="3200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br>
              <a:rPr lang="ru-RU" sz="3200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sz="3200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http://www.uky.edu/Education/EDP/EthicsQuest/webethicalmi_files/image002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581128"/>
            <a:ext cx="2088232" cy="21637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http://www.uky.edu/Education/EDP/EthicsQuest/webethicalmi_files/image002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9068" y="4437112"/>
            <a:ext cx="2088232" cy="216377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349424" y="436022"/>
            <a:ext cx="8255024" cy="83099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К 1-му склонению относятся имена существительные</a:t>
            </a:r>
          </a:p>
          <a:p>
            <a:r>
              <a:rPr lang="ru-RU" sz="24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ж. р. и м. р. с окончаниями  -а,  -я.</a:t>
            </a:r>
            <a:endParaRPr lang="ru-RU" sz="24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1988840"/>
            <a:ext cx="8280920" cy="83099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Ко 2-му склонению относятся имена существительные </a:t>
            </a:r>
          </a:p>
          <a:p>
            <a:r>
              <a:rPr lang="ru-RU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м. р. и ср. р. с окончаниями  -о, -е  и нулевым окончанием. </a:t>
            </a:r>
            <a:endParaRPr lang="ru-RU" sz="24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9424" y="3573016"/>
            <a:ext cx="6439644" cy="120032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К 3-му склонению относятся имена существительные ж. р. с мягким знаком на конце.</a:t>
            </a:r>
            <a:endParaRPr lang="ru-RU" sz="24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7432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51520" y="404664"/>
            <a:ext cx="8640960" cy="5760640"/>
          </a:xfrm>
          <a:prstGeom prst="flowChartAlternateProcess">
            <a:avLst/>
          </a:prstGeom>
          <a:noFill/>
          <a:ln w="5715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 algn="l">
              <a:buNone/>
            </a:pPr>
            <a:r>
              <a:rPr lang="ru-RU" sz="3200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Практическая работа в </a:t>
            </a:r>
            <a:r>
              <a:rPr lang="ru-RU" sz="320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группах</a:t>
            </a:r>
            <a:br>
              <a:rPr lang="ru-RU" sz="320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sz="3200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3200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1 группа – выписать имена </a:t>
            </a:r>
            <a:r>
              <a:rPr lang="ru-RU" sz="32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    существительные  </a:t>
            </a:r>
            <a:r>
              <a:rPr lang="ru-RU" sz="3200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1-ого склонения.</a:t>
            </a:r>
            <a:br>
              <a:rPr lang="ru-RU" sz="3200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3200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3200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32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2 </a:t>
            </a:r>
            <a:r>
              <a:rPr lang="ru-RU" sz="3200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группа – выписать имена существительные  2-ого склонения.</a:t>
            </a:r>
            <a:br>
              <a:rPr lang="ru-RU" sz="3200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3200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3200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32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3 </a:t>
            </a:r>
            <a:r>
              <a:rPr lang="ru-RU" sz="3200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группа – выписать имена существительные  3-его склонения.</a:t>
            </a:r>
            <a:br>
              <a:rPr lang="ru-RU" sz="3200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4" name="Рисунок 3" descr="http://www.uky.edu/Education/EDP/EthicsQuest/webethicalmi_files/image002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76672"/>
            <a:ext cx="2088232" cy="21637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54377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2937</TotalTime>
  <Words>488</Words>
  <Application>Microsoft Office PowerPoint</Application>
  <PresentationFormat>Экран (4:3)</PresentationFormat>
  <Paragraphs>100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Воздушный поток</vt:lpstr>
      <vt:lpstr>Урок русского языка 4 класс </vt:lpstr>
      <vt:lpstr>ФИЗМИНУТКА</vt:lpstr>
      <vt:lpstr>ТРИ СКЛОНЕНИЯ ИМЁН СУЩЕСТВИТЕЛЬНЫХ</vt:lpstr>
      <vt:lpstr>Спишите пословицы, вставляя пропущенные слова.</vt:lpstr>
      <vt:lpstr>Презентация PowerPoint</vt:lpstr>
      <vt:lpstr>Что нужно сделать, чтобы определить склонение имён существительных?</vt:lpstr>
      <vt:lpstr>Итак, для того, чтобы определить склонение имени существительного, надо определить его род. Затем выделить окончание существительного в именительном падеже единственного числа. По роду и по окончанию определить склонение. </vt:lpstr>
      <vt:lpstr>Презентация PowerPoint</vt:lpstr>
      <vt:lpstr>Практическая работа в группах   1 группа – выписать имена     существительные  1-ого склонения.  2 группа – выписать имена существительные  2-ого склонения.  3 группа – выписать имена существительные  3-его склонения.  </vt:lpstr>
      <vt:lpstr>     Молодёжь, змея, дождь, варенье, пыль, дед, дедушка, журавль, джем, лисица, древность, салфетка, обувь, фонарь, морковь, морковка, радость, Пётр, Петя, скрипач, сабля, степь, солнце, герань, селёдка, сельдь, вьюга, лето, осень, зима.   </vt:lpstr>
      <vt:lpstr>ФИЗМИНУТКА</vt:lpstr>
      <vt:lpstr>Проверь себя.   Имя существительное – это  _____________ ,  которая отвечает на вопросы    ______  ,  _____                и обозначает  __________   . Имена существительные  могут  быть   __________  ,  _________     или   __________    рода. Имена существительные бывают    _________  ,  ________  или  _________  склонения.  К 1-ому склонению относятся существительные  ______________________ , ко 2-ому -  _______________________________________, к  3-ему -  _____________________ . Имена существительные могут  изменяться по _________  .</vt:lpstr>
      <vt:lpstr>- Что скажете о существительных женского рода?  </vt:lpstr>
      <vt:lpstr>Рефлексия</vt:lpstr>
      <vt:lpstr>УРОК  ОКОНЧЕН.</vt:lpstr>
      <vt:lpstr>Используемые интернет-ресурсы:  http://www.uky.edu/Education/EDP/EthicsQuest/Ethics777.html - сова http://900igr.net/datas/schjot/10-Vesjolyj-schjot.files/0012-012-5.jpg - цифра пять  http://cf17.hc.ru/~area7ru/metodic-material.php?1833 – текст к слайдам    http://nsportal.ru/nachalnaya-shkola/russkii-yazyk/urok-russkogo-yazyka-4-klass-tema-tri-skloneniya-imeni - физминутка 1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Марина</cp:lastModifiedBy>
  <cp:revision>205</cp:revision>
  <cp:lastPrinted>1601-01-01T00:00:00Z</cp:lastPrinted>
  <dcterms:created xsi:type="dcterms:W3CDTF">1601-01-01T00:00:00Z</dcterms:created>
  <dcterms:modified xsi:type="dcterms:W3CDTF">2013-01-27T17:58:43Z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