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CE934-6CF5-4107-8070-6E3B46F36015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EAA53-AAB9-4D6E-8417-EAB5BD7D0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85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5EAA53-AAB9-4D6E-8417-EAB5BD7D0B5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80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D83578-A702-43B7-A83B-B0ED3D349C6C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6F9E9-2D46-42E3-A613-76F7072B159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sz="24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  <a:latin typeface="Times New Roman"/>
              </a:rPr>
              <a:t>Всероссийский конкурс,</a:t>
            </a:r>
            <a:br>
              <a:rPr lang="ru-RU" sz="24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  <a:latin typeface="Times New Roman"/>
              </a:rPr>
            </a:br>
            <a:r>
              <a:rPr lang="ru-RU" sz="24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  <a:latin typeface="Times New Roman"/>
              </a:rPr>
              <a:t>посвященный 100-летию начала</a:t>
            </a:r>
            <a:br>
              <a:rPr lang="ru-RU" sz="24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  <a:latin typeface="Times New Roman"/>
              </a:rPr>
            </a:br>
            <a:r>
              <a:rPr lang="ru-RU" sz="24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  <a:latin typeface="Times New Roman"/>
              </a:rPr>
              <a:t> Первой мировой войны.</a:t>
            </a:r>
            <a:r>
              <a:rPr lang="ru-RU" sz="43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</a:rPr>
              <a:t/>
            </a:r>
            <a:br>
              <a:rPr lang="ru-RU" sz="4300" cap="none" dirty="0">
                <a:ln w="50800"/>
                <a:solidFill>
                  <a:prstClr val="black">
                    <a:shade val="50000"/>
                  </a:prstClr>
                </a:solidFill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1916832"/>
            <a:ext cx="6400800" cy="4248472"/>
          </a:xfrm>
        </p:spPr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>
              <a:spcBef>
                <a:spcPts val="0"/>
              </a:spcBef>
              <a:buClrTx/>
              <a:buSzTx/>
            </a:pPr>
            <a:endParaRPr lang="ru-RU" sz="4800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0"/>
              </a:spcBef>
              <a:buClrTx/>
              <a:buSzTx/>
            </a:pPr>
            <a:endParaRPr lang="ru-RU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Рафикова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Гульфия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Даминовна</a:t>
            </a:r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у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читель начальных классов</a:t>
            </a:r>
          </a:p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МБОУ «</a:t>
            </a:r>
            <a:r>
              <a:rPr lang="ru-RU" sz="24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Наласинская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СОШ» Арского района РТ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1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Великие полководцы  Первой мировой войны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31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003232" cy="792088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Иванов Николай </a:t>
            </a:r>
            <a:r>
              <a:rPr lang="ru-RU" sz="3200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Иудович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(1851-1919)</a:t>
            </a:r>
            <a:r>
              <a:rPr lang="ru-RU" sz="3200" dirty="0" smtClean="0">
                <a:effectLst/>
                <a:latin typeface="+mn-lt"/>
              </a:rPr>
              <a:t/>
            </a:r>
            <a:br>
              <a:rPr lang="ru-RU" sz="3200" dirty="0" smtClean="0">
                <a:effectLst/>
                <a:latin typeface="+mn-lt"/>
              </a:rPr>
            </a:br>
            <a:r>
              <a:rPr lang="ru-RU" sz="3200" dirty="0" smtClean="0">
                <a:effectLst/>
                <a:latin typeface="+mn-lt"/>
              </a:rPr>
              <a:t> </a:t>
            </a:r>
            <a:r>
              <a:rPr lang="ru-RU" sz="3200" dirty="0">
                <a:effectLst/>
                <a:latin typeface="+mn-lt"/>
              </a:rPr>
              <a:t/>
            </a:r>
            <a:br>
              <a:rPr lang="ru-RU" sz="3200" dirty="0">
                <a:effectLst/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4" name="Объект 3" descr="Èâàíîâ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240360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484784"/>
            <a:ext cx="52920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Русский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от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артиллерии, генерал-адъютант.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семьи сверхсрочнослужащего.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мобилизации 19.7.1914 назначен главнокомандующим армиями Юго-Западного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фронта.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итоге предпринятой в августе-сентябре 1914 войсками Иванова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Галицийской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битвы австро-венгерские войска понесли тяжелое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поражение.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Галицийскую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битву Иванов был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награжден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орденом Св. Георгия 2-й степени. Умер от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тифа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8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9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Куропаткин Алексей Николаевич</a:t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1848-1925)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Êóðîïàòêèí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16832"/>
            <a:ext cx="3096343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1196753"/>
            <a:ext cx="53640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Дворянин, сын отставного капитана. После начала мировой войны подал прошение об отправке на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фронт.В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 января 1916 получил назначение на пост командующего 5-й армией Северного фронта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После Февральской революции 1917 генерал от инфантерии Куропаткин был отстранен от должности и уволен со службы. Последние годы жизни провел в родовом имении, учительствуя в местной школе, построенной когда-то на его деньги.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51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Корнилов Лавр Георгиевич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1870-1918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)</a:t>
            </a:r>
            <a:endParaRPr lang="ru-RU" sz="3200" dirty="0"/>
          </a:p>
        </p:txBody>
      </p:sp>
      <p:pic>
        <p:nvPicPr>
          <p:cNvPr id="4" name="Объект 3" descr="Корнилов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312368" cy="47525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268760"/>
            <a:ext cx="52200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в уездном городке Усть-Каменогорске Семипалатинской губернии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Корнилов начал войну в должности командира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бригады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сентябре 1916 г. Лавр Георгиевич вернулся на Юго-Западный фронт, вступил в командование 25-м армейским корпусом, заслужил чин генерал-лейтенанта.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1918 г. взрывом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неприятельского снаряда он был убит: снаряд пробил стену в доме, где за столом сидел генерал, и сразил его осколком в висок.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5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Юденич Николай Николаевич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1862-1933)</a:t>
            </a:r>
            <a:endParaRPr lang="ru-RU" sz="3200" dirty="0"/>
          </a:p>
        </p:txBody>
      </p:sp>
      <p:pic>
        <p:nvPicPr>
          <p:cNvPr id="4" name="Объект 3" descr="C:\Users\Гульфия\Desktop\img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28800"/>
            <a:ext cx="3312367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412775"/>
            <a:ext cx="529208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Генерал-майор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(15.06.1905). Генерал-лейтенант (06.12.1912). Генерал от инфантерии (24.01.1915). Окончил Александровское военное училище (1881) и Николаевскую академию Генерального штаба (1887). Участник Первой Мировой войны: начальник штаба Кавказской армии.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 командующего Отдельной Кавказской армией провел победные, весьма важные стратегические боевые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Эрзрумскую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Трапезундскую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602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200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Духонин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Николай Николаевич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1876-1917)</a:t>
            </a:r>
            <a:endParaRPr lang="ru-RU" sz="3200" dirty="0"/>
          </a:p>
        </p:txBody>
      </p:sp>
      <p:pic>
        <p:nvPicPr>
          <p:cNvPr id="4" name="Объект 3" descr="Äóõîíèí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312368" cy="46805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779912" y="1412776"/>
            <a:ext cx="547260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получил в 3-м Александровском училище (1895) и Николаевской академии Генштаба (1902).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За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рекогносцировки в сент. 1914 у крепости Перемышль награжден орденом Св. Георгия 4-й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степени.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1915 отход 42-й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пех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дивизии у Вялы и в боях у Мокры 25-27 апр., за что был награжден орденом Св. Георгия 3-й степени.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22.12.1915 помощник, с 5.6.1915 генерал-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кватирмейстер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 29.5.1916 начальник штаба армий Юго-Западного фронта. </a:t>
            </a:r>
          </a:p>
        </p:txBody>
      </p:sp>
    </p:spTree>
    <p:extLst>
      <p:ext uri="{BB962C8B-B14F-4D97-AF65-F5344CB8AC3E}">
        <p14:creationId xmlns:p14="http://schemas.microsoft.com/office/powerpoint/2010/main" val="13377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</a:t>
            </a:r>
            <a:r>
              <a:rPr lang="ru-RU" sz="36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Николай Николаевич (младший) Романов</a:t>
            </a:r>
            <a:r>
              <a:rPr lang="ru-RU" sz="36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6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6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6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1856-1929)</a:t>
            </a:r>
            <a:endParaRPr lang="ru-RU" sz="3600" dirty="0"/>
          </a:p>
        </p:txBody>
      </p:sp>
      <p:pic>
        <p:nvPicPr>
          <p:cNvPr id="4" name="Объект 3" descr="C:\Users\Гульфия\Desktop\img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56384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067944" y="1412776"/>
            <a:ext cx="5076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князь, русский генерал от кавалерии (6.12.1900), генерал-адъютант (1904). Сын великого князя Николая Николаевича (Старшего), внук императора Николая 1. С началом войны указом 20.7.1914 назначен Верховным главнокомандующим. </a:t>
            </a:r>
            <a:endParaRPr lang="ru-RU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11.3.1917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отчислен от должности и уволен от службы .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 в Крыму, в марте 1919 эмигрировал на англ. крейсере «Мальборо» в Италию, затем переехал во Францию.</a:t>
            </a:r>
          </a:p>
        </p:txBody>
      </p:sp>
    </p:spTree>
    <p:extLst>
      <p:ext uri="{BB962C8B-B14F-4D97-AF65-F5344CB8AC3E}">
        <p14:creationId xmlns:p14="http://schemas.microsoft.com/office/powerpoint/2010/main" val="400775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Ренненкампф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 Павел Карлович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1854-1918)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C:\Users\Гульфия\Desktop\img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24036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1484784"/>
            <a:ext cx="48965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 от кавалерии (6.12.1910), генерал-адъютант (1912). В 1870 вступил унтер-офицером в 89-й пехотный Беломорский полк. Образование получил в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Гельсингфорском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пехотном юнкерском училище (1873) и Николаевской академии Генштаба (1882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С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началом мировой войны на базе управления округа создано управление 1-й армии, командующим которой 19.7.1914 назначен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Ренненкампф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560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Врангель Петр Николаевич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1878-1928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7" y="1124744"/>
            <a:ext cx="5148063" cy="573325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Войну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1914 г. Врангель встретил в чине гвардии ротмистра и более года провел в рядах лейб-гвардии Конного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одном из первых же боев, 6 августа под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Краупиштеном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ротмистр отличился, бросившись со своим эскадроном на германскую батарею и захватив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ее.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Наградой Врангелю стал орден святого Георгия 4-й степени. Врангель продолжал получать награды, стал флигель-адъютантом, полковником, кавалером Георгиевского оружия. </a:t>
            </a:r>
          </a:p>
        </p:txBody>
      </p:sp>
      <p:pic>
        <p:nvPicPr>
          <p:cNvPr id="4" name="Рисунок 3" descr="C:\Users\Гульфия\Desktop\img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700808"/>
            <a:ext cx="3384376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57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Военные итоги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435280" cy="612068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2400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мировая война подстегнула разработку новых вооружений и средств ведения боя. Впервые были использованы танки, химическое оружие, противогазы, зенитные и противотанковые орудия. Широкое распространение получили самолёты, пулемёты, миномёты, подводные лодки, торпедные катера. Резко выросла огневая мощь войск. Появились новые виды артиллерии: зенитная, противотанковая, сопровождения пехоты. Авиация стала самостоятельным родом войск, который стал подразделяться на разведывательную, истребительную и бомбардировочную. Возникли танковые войска, химические войска, войска ПВО, морская авиация. Увеличилась роль инженерных войск и снизилась роль кавалерии. Также появилась «окопная тактика» ведения войны с целью изматывания противника и истощения его экономики, работающей на военные заказы.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311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Гульфия\Desktop\1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4847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403244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Минута величья и славы,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Минута признанья и слез…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будут ушедшие правы,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хватит им праздничных звезд! 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молчании много печали.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каждого счеты свои.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помнить про Вас не устали!</a:t>
            </a:r>
            <a:b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Примите признанья в любви…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57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728192"/>
          </a:xfrm>
        </p:spPr>
        <p:txBody>
          <a:bodyPr>
            <a:noAutofit/>
          </a:bodyPr>
          <a:lstStyle/>
          <a:p>
            <a: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dirty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24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5976704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Первая мировая война  началась  28  июля 1914 г. и  завершилась  11  ноября  1918 г.</a:t>
            </a:r>
            <a:endParaRPr lang="ru-RU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60900"/>
            <a:ext cx="4320480" cy="447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30" y="1760901"/>
            <a:ext cx="3878620" cy="253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Гульфия\Desktop\1 мировая\выпустить серию белые генералы. 28 июля 2014, 100 лет начала 1-ой Ми…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730" y="3645769"/>
            <a:ext cx="3878620" cy="259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65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9256" cy="792088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n w="5080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Использованные источники:</a:t>
            </a: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/>
            </a:r>
            <a:b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мировая война </a:t>
            </a: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Википедия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http://</a:t>
            </a:r>
            <a:r>
              <a:rPr lang="ru-RU" b="1" dirty="0" smtClean="0">
                <a:solidFill>
                  <a:schemeClr val="bg1"/>
                </a:solidFill>
              </a:rPr>
              <a:t>www.firstwar.info</a:t>
            </a:r>
            <a:endParaRPr lang="ru-RU" dirty="0">
              <a:solidFill>
                <a:schemeClr val="bg1"/>
              </a:solidFill>
            </a:endParaRPr>
          </a:p>
          <a:p>
            <a:pPr marL="651510" indent="-514350">
              <a:buAutoNum type="arabicPeriod"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9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78928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13716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r>
              <a:rPr lang="ru-RU" sz="32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 Сражение выигрывает тот, кто твердо решил его выиграть.</a:t>
            </a:r>
            <a:br>
              <a:rPr lang="ru-RU" sz="32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ru-RU" sz="3200" b="1" dirty="0" smtClean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                                          Л.Н</a:t>
            </a:r>
            <a:r>
              <a:rPr lang="ru-RU" sz="3200" b="1" dirty="0">
                <a:gradFill>
                  <a:gsLst>
                    <a:gs pos="0">
                      <a:srgbClr val="FC7B79"/>
                    </a:gs>
                    <a:gs pos="75000">
                      <a:srgbClr val="CF2C28"/>
                    </a:gs>
                    <a:gs pos="100000">
                      <a:srgbClr val="C90000"/>
                    </a:gs>
                  </a:gsLst>
                  <a:lin ang="5400000" scaled="0"/>
                </a:gradFill>
                <a:effectLst>
                  <a:outerShdw blurRad="50800" dist="39002" dir="5460000" algn="tl">
                    <a:srgbClr val="000000">
                      <a:alpha val="38000"/>
                    </a:srgbClr>
                  </a:outerShdw>
                </a:effectLst>
                <a:ea typeface="Times New Roman"/>
                <a:cs typeface="Times New Roman"/>
              </a:rPr>
              <a:t>. Толстой</a:t>
            </a:r>
            <a:endParaRPr lang="ru-RU" sz="3200" dirty="0">
              <a:ea typeface="Calibri"/>
              <a:cs typeface="Times New Roman"/>
            </a:endParaRPr>
          </a:p>
          <a:p>
            <a:pPr marL="137160" indent="0">
              <a:buNone/>
            </a:pPr>
            <a:endParaRPr lang="ru-RU" dirty="0"/>
          </a:p>
          <a:p>
            <a:pPr marL="137160" indent="0">
              <a:buNone/>
            </a:pPr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</a:t>
            </a:r>
            <a:r>
              <a:rPr lang="ru-RU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Полководцы </a:t>
            </a:r>
            <a:r>
              <a:rPr lang="ru-RU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были разного происхождения, характера и темперамента. Некоторые из них хорошо известны до сих пор, другие почти полностью забыты. Но именно их воля и их способности определили в конечном итоге результат сражений Великой войны.</a:t>
            </a:r>
          </a:p>
        </p:txBody>
      </p:sp>
    </p:spTree>
    <p:extLst>
      <p:ext uri="{BB962C8B-B14F-4D97-AF65-F5344CB8AC3E}">
        <p14:creationId xmlns:p14="http://schemas.microsoft.com/office/powerpoint/2010/main" val="325871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Алексеев Михаил Васильевич</a:t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(1857 – 1918)</a:t>
            </a:r>
            <a:endParaRPr lang="ru-RU" sz="3200" dirty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Объект 3" descr="C:\Users\Гульфия\Desktop\img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266429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91880" y="1556792"/>
            <a:ext cx="5472608" cy="88639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  <a:ea typeface="Times New Roman"/>
              </a:rPr>
              <a:t>   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Он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- военный деятель. Родился в семье армейского офицера.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началом первой мировой войны Алексеев - начальник штаба Юго-Западного фронта. В 1914 стал генералом от инфантерии, в марте 1915 - главнокомандующим армиями Северо-Западного фронта. В августе 1915 Алексеев назначен начальником штаба Верховного главнокомандующего и стал фактическим руководителем всей русской армии.</a:t>
            </a:r>
          </a:p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ea typeface="Times New Roman"/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2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Брусилов Алексей Алексеевич</a:t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(1853-1926)</a:t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0" y="2048198"/>
            <a:ext cx="2649524" cy="418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772816"/>
            <a:ext cx="5760640" cy="5447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  <a:ea typeface="Times New Roman"/>
              </a:rPr>
              <a:t>    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Он – военный деятель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. Родился в дворянской семье генерал-лейтенанта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.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начала первой мировой войны командовал 8-й армией. В первый же день наступления его войска наголову разбили австрийскую кавалерийскую дивизию и, продвинувшись на запад, взяли большое количество пленных. Тактика Брусилова заключалась в активной обороне и стремительном наступлении.</a:t>
            </a:r>
          </a:p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Умер от воспаления л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егких.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</a:rPr>
              <a:t>Автор ценных мемуаров.</a:t>
            </a:r>
          </a:p>
          <a:p>
            <a:endParaRPr lang="ru-RU" b="1" dirty="0" smtClean="0">
              <a:ln w="50800"/>
              <a:solidFill>
                <a:schemeClr val="bg1">
                  <a:shade val="50000"/>
                </a:schemeClr>
              </a:solidFill>
              <a:ea typeface="Times New Roman"/>
            </a:endParaRPr>
          </a:p>
          <a:p>
            <a:pPr marL="285750" indent="-285750">
              <a:buFontTx/>
              <a:buChar char="-"/>
            </a:pP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5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Деникин Антон Иванович</a:t>
            </a:r>
            <a:br>
              <a:rPr lang="ru-RU" sz="36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6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(1872-1947)</a:t>
            </a:r>
            <a:r>
              <a:rPr lang="ru-RU" sz="44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44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dirty="0"/>
          </a:p>
        </p:txBody>
      </p:sp>
      <p:pic>
        <p:nvPicPr>
          <p:cNvPr id="4" name="Объект 3" descr="C:\Users\Гульфия\Desktop\img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024336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635896" y="1340768"/>
            <a:ext cx="5508104" cy="56323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</a:p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Известен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как полководец русской армии времен первой мировой войны, писатель и историограф. Антон Деникин родился в городе </a:t>
            </a:r>
            <a:r>
              <a:rPr lang="ru-RU" sz="24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Влоцлавске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Варшавской губернии и был сыном отставного майора, вышедшего из крестьян. С началом войны Антон Иванович был назначен генерал-квартирмейстером 8-й армии </a:t>
            </a:r>
            <a:r>
              <a:rPr lang="ru-RU" sz="24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</a:t>
            </a:r>
            <a:r>
              <a:rPr lang="ru-RU" sz="2400" b="1" i="1" u="sng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Брусилова</a:t>
            </a:r>
            <a:r>
              <a:rPr lang="ru-RU" sz="2400" b="1" i="1" u="sng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уже 24 августа ему была поручена командная должность: он возглавил 4-ю бригаду 8-й армии.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4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053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t"/>
            <a:r>
              <a:rPr lang="ru-RU" sz="3200" dirty="0" err="1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Каледин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Алексей Максимович </a:t>
            </a: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1861- 1918)</a:t>
            </a:r>
          </a:p>
        </p:txBody>
      </p:sp>
      <p:pic>
        <p:nvPicPr>
          <p:cNvPr id="4" name="Объект 3" descr="C:\Users\Гульфия\Desktop\img_small (2)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280831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491880" y="1628800"/>
            <a:ext cx="5400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 родился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станице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Усть-Хоперской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семье донского казака. Его отец, казачий офицер, полковник, участник Севастопольской обороны, передал сыну любовь к Отечеству и ратному делу. 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мировой войне кавалерия уже не была "царицей полей", но в составе 8-й армии Юго-Западного фронта конники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Каледина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всегда были активной боевой силой.  В отличие от многих других военачальников он не посылал, а водил полки в бой.</a:t>
            </a:r>
          </a:p>
        </p:txBody>
      </p:sp>
    </p:spTree>
    <p:extLst>
      <p:ext uri="{BB962C8B-B14F-4D97-AF65-F5344CB8AC3E}">
        <p14:creationId xmlns:p14="http://schemas.microsoft.com/office/powerpoint/2010/main" val="11106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Колчак Александр Васильевич</a:t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(1873-1920)</a:t>
            </a:r>
            <a: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/>
            </a:r>
            <a:br>
              <a:rPr lang="ru-RU" sz="3200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endParaRPr lang="ru-RU" sz="3200" dirty="0"/>
          </a:p>
        </p:txBody>
      </p:sp>
      <p:pic>
        <p:nvPicPr>
          <p:cNvPr id="4" name="Объект 3" descr="C:\Users\Гульфия\Desktop\img_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096344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851920" y="1196752"/>
            <a:ext cx="52920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- 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военный деятель. Родился в семье морского артиллерийского офицера. С началом первой мировой войны Колчак практически руководил боевыми действиями флота на Балтике, успешно блокировав действия германского флота: осуществлял разработанную им тактику морского десанта, нападал на караваны германских торговых судов. В 1916 был назначен командующим Черноморским флотом и произведен в вице-адмиралы.</a:t>
            </a:r>
          </a:p>
        </p:txBody>
      </p:sp>
    </p:spTree>
    <p:extLst>
      <p:ext uri="{BB962C8B-B14F-4D97-AF65-F5344CB8AC3E}">
        <p14:creationId xmlns:p14="http://schemas.microsoft.com/office/powerpoint/2010/main" val="19082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Рузский Николай Владимирович</a:t>
            </a:r>
            <a:b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</a:br>
            <a:r>
              <a:rPr lang="ru-RU" sz="3200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</a:rPr>
              <a:t>(1854-1918)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1880" y="1484784"/>
            <a:ext cx="5652120" cy="525658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 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первой мировой войне высший командный состав русской армии полководческими талантами не блистал, выделялись лишь </a:t>
            </a:r>
            <a:r>
              <a:rPr lang="ru-RU" sz="2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  <a:r>
              <a:rPr lang="ru-RU" sz="26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Алексеев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</a:t>
            </a:r>
            <a:r>
              <a:rPr lang="ru-RU" sz="26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Брусилов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П.Плеве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А. </a:t>
            </a:r>
            <a:r>
              <a:rPr lang="ru-RU" sz="2600" b="1" i="1" u="sng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Каледин</a:t>
            </a:r>
            <a:r>
              <a:rPr lang="ru-RU" sz="2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этом ряду, по мнению некоторых военных историков, стоял и Николай Владимирович Рузский, командовавший армией, затем фронтами. Кроме военных заслуг известность ему принесло и участие в отрешении от престола Николая II. Печальной особенностью судьбы генерала стала его насильственная смерть от рук большевиков в 1918 г.</a:t>
            </a:r>
          </a:p>
          <a:p>
            <a:endParaRPr lang="ru-RU" dirty="0"/>
          </a:p>
        </p:txBody>
      </p:sp>
      <p:pic>
        <p:nvPicPr>
          <p:cNvPr id="4" name="Рисунок 3" descr="C:\Users\Гульфия\Desktop\img_smal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772816"/>
            <a:ext cx="2808311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4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500</TotalTime>
  <Words>1056</Words>
  <Application>Microsoft Office PowerPoint</Application>
  <PresentationFormat>Экран (4:3)</PresentationFormat>
  <Paragraphs>77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Всероссийский конкурс, посвященный 100-летию начала  Первой мировой войны. </vt:lpstr>
      <vt:lpstr> </vt:lpstr>
      <vt:lpstr>Презентация PowerPoint</vt:lpstr>
      <vt:lpstr>Алексеев Михаил Васильевич (1857 – 1918)</vt:lpstr>
      <vt:lpstr>Брусилов Алексей Алексеевич (1853-1926) </vt:lpstr>
      <vt:lpstr>Деникин Антон Иванович (1872-1947) </vt:lpstr>
      <vt:lpstr>Каледин Алексей Максимович  (1861- 1918)</vt:lpstr>
      <vt:lpstr>Колчак Александр Васильевич (1873-1920) </vt:lpstr>
      <vt:lpstr>Рузский Николай Владимирович (1854-1918)</vt:lpstr>
      <vt:lpstr>Иванов Николай Иудович  (1851-1919)   </vt:lpstr>
      <vt:lpstr>Куропаткин Алексей Николаевич (1848-1925) </vt:lpstr>
      <vt:lpstr>Корнилов Лавр Георгиевич (1870-1918)</vt:lpstr>
      <vt:lpstr>Юденич Николай Николаевич (1862-1933)</vt:lpstr>
      <vt:lpstr>Духонин Николай Николаевич (1876-1917)</vt:lpstr>
      <vt:lpstr> Николай Николаевич (младший) Романов (1856-1929)</vt:lpstr>
      <vt:lpstr>Ренненкампф Павел Карлович (1854-1918)</vt:lpstr>
      <vt:lpstr>Врангель Петр Николаевич (1878-1928)</vt:lpstr>
      <vt:lpstr>Военные итоги </vt:lpstr>
      <vt:lpstr>Презентация PowerPoint</vt:lpstr>
      <vt:lpstr>Использованные источники: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Всероссийский конкурс, посвященный 100-летию начала  Первой мировой войны.</dc:title>
  <dc:creator>Гульфия</dc:creator>
  <cp:lastModifiedBy>Гульфия</cp:lastModifiedBy>
  <cp:revision>42</cp:revision>
  <dcterms:created xsi:type="dcterms:W3CDTF">2014-05-07T04:20:43Z</dcterms:created>
  <dcterms:modified xsi:type="dcterms:W3CDTF">2014-05-11T08:38:04Z</dcterms:modified>
</cp:coreProperties>
</file>