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  <p:sldId id="266" r:id="rId9"/>
    <p:sldId id="267" r:id="rId10"/>
    <p:sldId id="268" r:id="rId11"/>
    <p:sldId id="269" r:id="rId12"/>
    <p:sldId id="272" r:id="rId13"/>
    <p:sldId id="273" r:id="rId14"/>
    <p:sldId id="26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34" autoAdjust="0"/>
    <p:restoredTop sz="94622" autoAdjust="0"/>
  </p:normalViewPr>
  <p:slideViewPr>
    <p:cSldViewPr snapToGrid="0">
      <p:cViewPr>
        <p:scale>
          <a:sx n="75" d="100"/>
          <a:sy n="75" d="100"/>
        </p:scale>
        <p:origin x="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72225" y="6492875"/>
            <a:ext cx="2771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8AF6B5-EBF1-4A45-96A8-D94DCD030608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D89BB-6F77-4F26-998F-BAD9C4BE7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93964F7-8101-4126-870A-7ADB71DCBC7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629F-DF45-4AA1-B65E-B05004EDA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4bb97ff07cca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80175" y="927100"/>
            <a:ext cx="26638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8950C-1992-4C86-9F3D-804E824AA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05110753ae9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7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8" descr="banner_alar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185261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animashki-deti-709_thumb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7213" y="4533900"/>
            <a:ext cx="1697037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B9475D-39A9-4E98-B771-50E5136A38A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07D6-0D69-4C95-9DE7-F2322BDD0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18D716-46CA-4E9A-A8B0-72D40665069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6FCB-9C38-4CF7-A6B6-EA87882BA7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7C4403-4999-430F-82EB-A7480D0B574C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E2E5B-C089-4DBB-910C-BED66DCF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A313C4-510D-48D6-9FBE-540389BF8667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DEA8-BD07-4E43-8719-3563FE508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 Образец текста</a:t>
            </a:r>
          </a:p>
          <a:p>
            <a:pPr lvl="1"/>
            <a:r>
              <a:rPr lang="ru-RU" smtClean="0"/>
              <a:t> Второй уровень</a:t>
            </a:r>
          </a:p>
          <a:p>
            <a:pPr lvl="2"/>
            <a:r>
              <a:rPr lang="ru-RU" smtClean="0"/>
              <a:t> 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113" y="6500813"/>
            <a:ext cx="2747962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detskiy-sad/zdorovyy-obraz-zhizni/2014/12/03/proekt-profilaktika-narusheniy-osanki-u-detey" TargetMode="External"/><Relationship Id="rId2" Type="http://schemas.openxmlformats.org/officeDocument/2006/relationships/hyperlink" Target="http://myfamilydoctor.ru/profilaktika-narushenij-osanki-u-detej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2138" y="3357563"/>
            <a:ext cx="3095625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МДОУ </a:t>
            </a:r>
            <a:r>
              <a:rPr lang="ru-RU" sz="1600" b="1" dirty="0" smtClean="0">
                <a:solidFill>
                  <a:srgbClr val="0000FF"/>
                </a:solidFill>
              </a:rPr>
              <a:t>детский </a:t>
            </a:r>
            <a:r>
              <a:rPr lang="ru-RU" sz="1600" b="1" dirty="0" smtClean="0">
                <a:solidFill>
                  <a:srgbClr val="0000FF"/>
                </a:solidFill>
              </a:rPr>
              <a:t>сад №7 «</a:t>
            </a:r>
            <a:r>
              <a:rPr lang="ru-RU" sz="1600" b="1" dirty="0" err="1" smtClean="0">
                <a:solidFill>
                  <a:srgbClr val="0000FF"/>
                </a:solidFill>
              </a:rPr>
              <a:t>Алёнушка</a:t>
            </a:r>
            <a:r>
              <a:rPr lang="ru-RU" sz="1600" b="1" dirty="0" smtClean="0">
                <a:solidFill>
                  <a:srgbClr val="0000FF"/>
                </a:solidFill>
              </a:rPr>
              <a:t>»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воспитатель: </a:t>
            </a:r>
            <a:endParaRPr lang="ru-RU" sz="16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600" b="1" dirty="0" err="1" smtClean="0">
                <a:solidFill>
                  <a:srgbClr val="0000FF"/>
                </a:solidFill>
              </a:rPr>
              <a:t>Виленская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Наталья </a:t>
            </a:r>
            <a:r>
              <a:rPr lang="ru-RU" sz="1600" b="1" dirty="0" smtClean="0">
                <a:solidFill>
                  <a:srgbClr val="0000FF"/>
                </a:solidFill>
              </a:rPr>
              <a:t>Владимировна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3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нарушений осанки у детей дошкольного возраста в оздоровительном пространстве ДОУ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 idx="4294967295"/>
          </p:nvPr>
        </p:nvSpPr>
        <p:spPr bwMode="auto">
          <a:xfrm>
            <a:off x="798513" y="381000"/>
            <a:ext cx="7975600" cy="1397000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3600" i="1" u="sng" dirty="0" smtClean="0">
                <a:effectLst/>
              </a:rPr>
              <a:t>Упражнения для формирование правильной осанке в гимнастики  пробуждения</a:t>
            </a:r>
          </a:p>
        </p:txBody>
      </p:sp>
      <p:sp>
        <p:nvSpPr>
          <p:cNvPr id="22530" name="Содержимое 5"/>
          <p:cNvSpPr>
            <a:spLocks noGrp="1"/>
          </p:cNvSpPr>
          <p:nvPr>
            <p:ph idx="4294967295"/>
          </p:nvPr>
        </p:nvSpPr>
        <p:spPr>
          <a:xfrm>
            <a:off x="457200" y="4267200"/>
            <a:ext cx="3581400" cy="2239963"/>
          </a:xfrm>
        </p:spPr>
        <p:txBody>
          <a:bodyPr/>
          <a:lstStyle/>
          <a:p>
            <a:pPr marL="609600" indent="-609600" eaLnBrk="1" hangingPunct="1"/>
            <a:r>
              <a:rPr lang="ru-RU" sz="2400" i="1" smtClean="0"/>
              <a:t>«Самолет»</a:t>
            </a:r>
          </a:p>
          <a:p>
            <a:pPr marL="609600" indent="-609600" eaLnBrk="1" hangingPunct="1"/>
            <a:r>
              <a:rPr lang="ru-RU" sz="2400" i="1" smtClean="0"/>
              <a:t>«Лодочка»</a:t>
            </a:r>
          </a:p>
          <a:p>
            <a:pPr marL="609600" indent="-609600" eaLnBrk="1" hangingPunct="1"/>
            <a:r>
              <a:rPr lang="ru-RU" sz="2400" i="1" smtClean="0"/>
              <a:t>«Велосипед»</a:t>
            </a:r>
          </a:p>
          <a:p>
            <a:pPr marL="609600" indent="-609600" eaLnBrk="1" hangingPunct="1"/>
            <a:r>
              <a:rPr lang="ru-RU" sz="2400" i="1" smtClean="0"/>
              <a:t>«Кошечка»</a:t>
            </a:r>
          </a:p>
          <a:p>
            <a:pPr marL="609600" indent="-609600" eaLnBrk="1" hangingPunct="1"/>
            <a:endParaRPr lang="ru-RU" sz="2400" i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/>
            <a:endParaRPr lang="ru-RU" sz="2000" smtClean="0"/>
          </a:p>
        </p:txBody>
      </p:sp>
      <p:pic>
        <p:nvPicPr>
          <p:cNvPr id="22531" name="Picture 4" descr="100_51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070100"/>
            <a:ext cx="2343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00_5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2089150"/>
            <a:ext cx="3113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100_51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25" y="2019300"/>
            <a:ext cx="22018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100_51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100" y="43053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sz="4000" i="1" u="sng" dirty="0" smtClean="0">
                <a:effectLst/>
              </a:rPr>
              <a:t>Взаимодействие педагогов с родителями </a:t>
            </a:r>
          </a:p>
        </p:txBody>
      </p:sp>
      <p:sp>
        <p:nvSpPr>
          <p:cNvPr id="23554" name="Содержимое 5"/>
          <p:cNvSpPr>
            <a:spLocks noGrp="1"/>
          </p:cNvSpPr>
          <p:nvPr>
            <p:ph idx="4294967295"/>
          </p:nvPr>
        </p:nvSpPr>
        <p:spPr>
          <a:xfrm>
            <a:off x="254000" y="3873500"/>
            <a:ext cx="4051300" cy="2722563"/>
          </a:xfrm>
        </p:spPr>
        <p:txBody>
          <a:bodyPr/>
          <a:lstStyle/>
          <a:p>
            <a:pPr marL="609600" indent="-609600" eaLnBrk="1" hangingPunct="1"/>
            <a:r>
              <a:rPr lang="ru-RU" sz="2400" i="1" smtClean="0"/>
              <a:t>Городская эстафета</a:t>
            </a:r>
          </a:p>
          <a:p>
            <a:pPr marL="609600" indent="-609600" eaLnBrk="1" hangingPunct="1"/>
            <a:r>
              <a:rPr lang="ru-RU" sz="2400" i="1" smtClean="0"/>
              <a:t>Участие семей в спортивных мероприятия</a:t>
            </a:r>
          </a:p>
          <a:p>
            <a:pPr marL="609600" indent="-609600" eaLnBrk="1" hangingPunct="1"/>
            <a:r>
              <a:rPr lang="ru-RU" sz="2400" i="1" smtClean="0"/>
              <a:t>Папка - передвижка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/>
            <a:endParaRPr lang="ru-RU" sz="2000" smtClean="0"/>
          </a:p>
        </p:txBody>
      </p:sp>
      <p:pic>
        <p:nvPicPr>
          <p:cNvPr id="23555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308100"/>
            <a:ext cx="3505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image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0" y="1346200"/>
            <a:ext cx="1889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100_5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4368800"/>
            <a:ext cx="2879725" cy="2160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БУДЬТЕ ЗДОРОВЫ!</a:t>
            </a:r>
          </a:p>
        </p:txBody>
      </p:sp>
      <p:sp>
        <p:nvSpPr>
          <p:cNvPr id="24578" name="Содержимое 4"/>
          <p:cNvSpPr>
            <a:spLocks noGrp="1"/>
          </p:cNvSpPr>
          <p:nvPr>
            <p:ph sz="half" idx="4294967295"/>
          </p:nvPr>
        </p:nvSpPr>
        <p:spPr>
          <a:xfrm>
            <a:off x="531813" y="1125538"/>
            <a:ext cx="8204200" cy="54657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b="1" i="1" smtClean="0"/>
              <a:t>      Осанка – склад фигуры,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Особенность натуры,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Оценка воспитания,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Здоровья состояние,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И если Вы настроены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Быть статными и стройными.</a:t>
            </a:r>
            <a:endParaRPr lang="ru-RU" sz="2000" i="1" smtClean="0"/>
          </a:p>
          <a:p>
            <a:pPr algn="ctr">
              <a:buFont typeface="Wingdings" pitchFamily="2" charset="2"/>
              <a:buNone/>
            </a:pP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000" b="1" i="1" smtClean="0"/>
              <a:t>За осанкою следите</a:t>
            </a:r>
            <a:r>
              <a:rPr lang="ru-RU" sz="2000" i="1" smtClean="0"/>
              <a:t>!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i="1" smtClean="0"/>
              <a:t>Для здоровья и порядка</a:t>
            </a:r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400" b="1" i="1" u="sng" smtClean="0"/>
              <a:t>Начинайте день с зарядки.</a:t>
            </a: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000" i="1" smtClean="0"/>
              <a:t/>
            </a:r>
            <a:br>
              <a:rPr lang="ru-RU" sz="2000" i="1" smtClean="0"/>
            </a:br>
            <a:endParaRPr lang="ru-RU" sz="20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9398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Список информационных источников:</a:t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38" y="1054100"/>
            <a:ext cx="8797925" cy="4733211"/>
          </a:xfrm>
          <a:prstGeom prst="roundRect">
            <a:avLst/>
          </a:prstGeom>
          <a:ln w="762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rgbClr val="000000"/>
                </a:solidFill>
                <a:cs typeface="Arial" charset="0"/>
              </a:rPr>
              <a:t>Алиев М. Формирование правильной осанки // ДВ №2 1993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 err="1" smtClean="0">
                <a:solidFill>
                  <a:srgbClr val="000000"/>
                </a:solidFill>
                <a:cs typeface="Arial" charset="0"/>
              </a:rPr>
              <a:t>Ефименко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Е.Н. Укрепляйте здоровье детей: Пособие для воспитателей детского сада. – М.6 Просвещение 1986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Краснова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В.М. Осанка вашего ребенка // ДВ №3 1991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Галанов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А.С. Игры, которые лечат для детей от 5 до 7 лет, М. -  2005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Дидур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 М.Д. , </a:t>
            </a:r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Птапчук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cs typeface="Arial" charset="0"/>
              </a:rPr>
              <a:t>А.А. 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Осанка и физическое развитие детей – </a:t>
            </a:r>
            <a:r>
              <a:rPr lang="ru-RU" sz="2000" dirty="0" err="1">
                <a:solidFill>
                  <a:srgbClr val="000000"/>
                </a:solidFill>
                <a:cs typeface="Arial" charset="0"/>
              </a:rPr>
              <a:t>СпБ</a:t>
            </a:r>
            <a:r>
              <a:rPr lang="ru-RU" sz="2000" dirty="0">
                <a:solidFill>
                  <a:srgbClr val="000000"/>
                </a:solidFill>
                <a:cs typeface="Arial" charset="0"/>
              </a:rPr>
              <a:t>.: Речь, 2001</a:t>
            </a:r>
            <a:endParaRPr 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endParaRPr lang="ru-RU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u="sng" dirty="0">
                <a:solidFill>
                  <a:srgbClr val="000000"/>
                </a:solidFill>
                <a:cs typeface="Arial" charset="0"/>
              </a:rPr>
              <a:t>Интернет ссылки:</a:t>
            </a:r>
          </a:p>
          <a:p>
            <a:pPr marL="342900" indent="-342900">
              <a:defRPr/>
            </a:pPr>
            <a:endParaRPr lang="ru-RU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  <a:hlinkClick r:id="rId2"/>
              </a:rPr>
              <a:t>http://myfamilydoctor.ru/profilaktika-narushenij-osanki-u-detej/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  <a:hlinkClick r:id="rId3"/>
              </a:rPr>
              <a:t>http://nsportal.ru/detskiy-sad/zdorovyy-obraz-zhizni/2014/12/03/proekt-profilaktika-narusheniy-osanki-u-detey</a:t>
            </a: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indent="-342900">
              <a:defRPr/>
            </a:pPr>
            <a:endParaRPr lang="ru-RU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Формирование осанки у детей дошкольного возраста</a:t>
            </a:r>
            <a:endParaRPr lang="ru-RU" dirty="0" smtClean="0">
              <a:effectLst/>
            </a:endParaRPr>
          </a:p>
        </p:txBody>
      </p:sp>
      <p:sp>
        <p:nvSpPr>
          <p:cNvPr id="14338" name="Содержимое 5"/>
          <p:cNvSpPr>
            <a:spLocks noGrp="1"/>
          </p:cNvSpPr>
          <p:nvPr>
            <p:ph idx="1"/>
          </p:nvPr>
        </p:nvSpPr>
        <p:spPr>
          <a:xfrm>
            <a:off x="482600" y="1752600"/>
            <a:ext cx="6781800" cy="3433763"/>
          </a:xfrm>
        </p:spPr>
        <p:txBody>
          <a:bodyPr/>
          <a:lstStyle/>
          <a:p>
            <a:pPr marL="609600" indent="-609600" eaLnBrk="1" hangingPunct="1"/>
            <a:r>
              <a:rPr lang="ru-RU" dirty="0" smtClean="0"/>
              <a:t>н</a:t>
            </a:r>
            <a:r>
              <a:rPr lang="ru-RU" sz="2400" i="1" dirty="0" smtClean="0"/>
              <a:t>а первом году жизни малыша формируются четыре физиологических изгиба</a:t>
            </a:r>
          </a:p>
          <a:p>
            <a:pPr marL="609600" indent="-609600" eaLnBrk="1" hangingPunct="1"/>
            <a:endParaRPr lang="ru-RU" sz="2400" i="1" dirty="0" smtClean="0"/>
          </a:p>
          <a:p>
            <a:pPr marL="609600" indent="-609600" eaLnBrk="1" hangingPunct="1"/>
            <a:r>
              <a:rPr lang="ru-RU" sz="2400" i="1" dirty="0" smtClean="0"/>
              <a:t>Чёткие, естественные изгибы позвоночника образуются к 6-7 годам и начинается окостенение хрящевых и соединительных элементов.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5563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2" name="Picture 4" descr="img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61950"/>
            <a:ext cx="7669213" cy="5751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Дефекты осанки могут быть причиной:</a:t>
            </a:r>
            <a:endParaRPr lang="ru-RU" sz="3600" smtClean="0">
              <a:effectLst/>
            </a:endParaRPr>
          </a:p>
        </p:txBody>
      </p:sp>
      <p:sp>
        <p:nvSpPr>
          <p:cNvPr id="16386" name="Содержимое 5"/>
          <p:cNvSpPr>
            <a:spLocks noGrp="1"/>
          </p:cNvSpPr>
          <p:nvPr>
            <p:ph idx="4294967295"/>
          </p:nvPr>
        </p:nvSpPr>
        <p:spPr>
          <a:xfrm>
            <a:off x="977900" y="2171700"/>
            <a:ext cx="6172200" cy="3154363"/>
          </a:xfrm>
        </p:spPr>
        <p:txBody>
          <a:bodyPr/>
          <a:lstStyle/>
          <a:p>
            <a:pPr marL="609600" indent="-609600" eaLnBrk="1" hangingPunct="1"/>
            <a:r>
              <a:rPr lang="ru-RU" sz="2400" i="1" smtClean="0"/>
              <a:t>Раздражительности, повышенной утомляемости и головной, снижение умственной деятельности;</a:t>
            </a:r>
          </a:p>
          <a:p>
            <a:pPr marL="609600" indent="-609600" eaLnBrk="1" hangingPunct="1"/>
            <a:r>
              <a:rPr lang="ru-RU" sz="2400" i="1" smtClean="0"/>
              <a:t>Нарушений в работе дыхательной системы;</a:t>
            </a:r>
          </a:p>
          <a:p>
            <a:pPr marL="609600" indent="-609600" eaLnBrk="1" hangingPunct="1"/>
            <a:r>
              <a:rPr lang="ru-RU" sz="2400" i="1" smtClean="0"/>
              <a:t>Проблем сердечно-сосудистой системы;</a:t>
            </a:r>
          </a:p>
          <a:p>
            <a:pPr marL="609600" indent="-609600" eaLnBrk="1" hangingPunct="1"/>
            <a:r>
              <a:rPr lang="ru-RU" sz="2400" i="1" smtClean="0"/>
              <a:t>Затруднений в работе органов пищеварения.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i="1" smtClean="0"/>
          </a:p>
          <a:p>
            <a:pPr marL="609600" indent="-609600"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3" y="190500"/>
            <a:ext cx="8255000" cy="1600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Гиподинамия – главная причина нарушений осанки     у детей</a:t>
            </a:r>
            <a: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b="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410" name="Picture 3" descr="sd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300" y="2222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a3rxn9wim8k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1300" y="4229100"/>
            <a:ext cx="22494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archive_PC380704-360x2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2225675"/>
            <a:ext cx="22955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5748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нарушений осанки у дошкольников</a:t>
            </a:r>
          </a:p>
        </p:txBody>
      </p:sp>
      <p:sp>
        <p:nvSpPr>
          <p:cNvPr id="18434" name="Содержимое 4"/>
          <p:cNvSpPr>
            <a:spLocks noGrp="1"/>
          </p:cNvSpPr>
          <p:nvPr>
            <p:ph sz="half" idx="1"/>
          </p:nvPr>
        </p:nvSpPr>
        <p:spPr>
          <a:xfrm>
            <a:off x="468313" y="1595438"/>
            <a:ext cx="8191500" cy="3078162"/>
          </a:xfrm>
        </p:spPr>
        <p:txBody>
          <a:bodyPr/>
          <a:lstStyle/>
          <a:p>
            <a:r>
              <a:rPr lang="ru-RU" sz="2400" dirty="0" smtClean="0"/>
              <a:t>Полноценное питание</a:t>
            </a:r>
          </a:p>
          <a:p>
            <a:r>
              <a:rPr lang="ru-RU" sz="2400" dirty="0" smtClean="0"/>
              <a:t>Режим дня</a:t>
            </a:r>
          </a:p>
          <a:p>
            <a:r>
              <a:rPr lang="ru-RU" sz="2400" dirty="0" smtClean="0"/>
              <a:t>Подбор мебели с учетом роста ребенка</a:t>
            </a:r>
          </a:p>
          <a:p>
            <a:r>
              <a:rPr lang="ru-RU" sz="2400" dirty="0" smtClean="0"/>
              <a:t>Правильно подобранный матрац и подушка для сна ребенка</a:t>
            </a:r>
          </a:p>
          <a:p>
            <a:r>
              <a:rPr lang="ru-RU" sz="2400" dirty="0" smtClean="0"/>
              <a:t>Формирование привычки правильно сидеть</a:t>
            </a:r>
          </a:p>
          <a:p>
            <a:r>
              <a:rPr lang="ru-RU" sz="2400" dirty="0" smtClean="0"/>
              <a:t>Умение следить за своей осанкой и походкой</a:t>
            </a:r>
          </a:p>
          <a:p>
            <a:r>
              <a:rPr lang="ru-RU" sz="2400" dirty="0" smtClean="0"/>
              <a:t>Достаточная двигательная активность и физические упражнения на укрепление мышечной системы</a:t>
            </a:r>
          </a:p>
        </p:txBody>
      </p:sp>
      <p:pic>
        <p:nvPicPr>
          <p:cNvPr id="18435" name="Picture 5" descr="image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94138" y="5380038"/>
            <a:ext cx="771525" cy="91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smtClean="0">
                <a:solidFill>
                  <a:srgbClr val="E46C0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Профилактика нарушений осанки у дошкольников</a:t>
            </a:r>
          </a:p>
        </p:txBody>
      </p:sp>
      <p:sp>
        <p:nvSpPr>
          <p:cNvPr id="19458" name="Содержимое 4"/>
          <p:cNvSpPr>
            <a:spLocks noGrp="1"/>
          </p:cNvSpPr>
          <p:nvPr>
            <p:ph sz="half" idx="4294967295"/>
          </p:nvPr>
        </p:nvSpPr>
        <p:spPr>
          <a:xfrm>
            <a:off x="493713" y="1506538"/>
            <a:ext cx="3721100" cy="5033962"/>
          </a:xfrm>
        </p:spPr>
        <p:txBody>
          <a:bodyPr/>
          <a:lstStyle/>
          <a:p>
            <a:r>
              <a:rPr lang="ru-RU" sz="2000" smtClean="0"/>
              <a:t>Высота стола должна быть на 2 - 3 см выше локтя опущенной руки ребёнка. Высота стула не должна превышать в норме высоту голени. Расстояние между грудью и столом должно быть равно 1,5 - 2 см (ребром проходит ладонь), голова слегка наклонена вперёд. </a:t>
            </a:r>
          </a:p>
          <a:p>
            <a:r>
              <a:rPr lang="ru-RU" sz="2000" smtClean="0"/>
              <a:t> Матрац должен быть жёстким (ватным) и обязательно ровным, а подушка - невысокой (15 - 17 см).  </a:t>
            </a:r>
          </a:p>
        </p:txBody>
      </p:sp>
      <p:pic>
        <p:nvPicPr>
          <p:cNvPr id="19459" name="Picture 5" descr="1483d7c8d39a31d66475332c9e0055f4_i-34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1358900"/>
            <a:ext cx="19177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T_shop_items_F_image2big_I_1486_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8213" y="3960813"/>
            <a:ext cx="251936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Упражнения, используемые в комплексе утренней гимнастики и в самостоятельной деятельности детей</a:t>
            </a:r>
            <a:br>
              <a:rPr lang="ru-RU" sz="28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600" i="1" u="sng" dirty="0" smtClean="0">
              <a:effectLst/>
            </a:endParaRPr>
          </a:p>
        </p:txBody>
      </p:sp>
      <p:sp>
        <p:nvSpPr>
          <p:cNvPr id="20482" name="Содержимое 5"/>
          <p:cNvSpPr>
            <a:spLocks noGrp="1"/>
          </p:cNvSpPr>
          <p:nvPr>
            <p:ph idx="4294967295"/>
          </p:nvPr>
        </p:nvSpPr>
        <p:spPr>
          <a:xfrm>
            <a:off x="0" y="1041400"/>
            <a:ext cx="8877300" cy="5664200"/>
          </a:xfrm>
        </p:spPr>
        <p:txBody>
          <a:bodyPr/>
          <a:lstStyle/>
          <a:p>
            <a:pPr marL="609600" indent="-609600" algn="ctr" eaLnBrk="1" hangingPunct="1"/>
            <a:r>
              <a:rPr lang="ru-RU" sz="2000" dirty="0" smtClean="0"/>
              <a:t>Упражнения у стены</a:t>
            </a:r>
          </a:p>
          <a:p>
            <a:pPr marL="609600" indent="-609600" eaLnBrk="1" hangingPunct="1"/>
            <a:r>
              <a:rPr lang="ru-RU" sz="2000" dirty="0" smtClean="0"/>
              <a:t>Упражнения с                                                    Упражнения у зеркала 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000" dirty="0" smtClean="0"/>
              <a:t>предметами на голове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000" dirty="0" smtClean="0"/>
          </a:p>
          <a:p>
            <a:pPr marL="609600" indent="-609600" algn="r" eaLnBrk="1" hangingPunct="1"/>
            <a:endParaRPr lang="ru-RU" sz="2000" dirty="0" smtClean="0"/>
          </a:p>
          <a:p>
            <a:pPr marL="609600" indent="-609600" eaLnBrk="1" hangingPunct="1"/>
            <a:endParaRPr lang="ru-RU" sz="2000" dirty="0" smtClean="0"/>
          </a:p>
          <a:p>
            <a:pPr marL="609600" indent="-609600" eaLnBrk="1" hangingPunct="1"/>
            <a:endParaRPr lang="ru-RU" sz="2000" dirty="0" smtClean="0"/>
          </a:p>
          <a:p>
            <a:pPr marL="609600" indent="-609600" eaLnBrk="1" hangingPunct="1"/>
            <a:endParaRPr lang="ru-RU" sz="2000" dirty="0" smtClean="0"/>
          </a:p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z="2000" dirty="0" smtClean="0"/>
              <a:t> Упражнения на равновесие и балансирование</a:t>
            </a:r>
          </a:p>
          <a:p>
            <a:pPr marL="609600" indent="-609600" eaLnBrk="1" hangingPunct="1"/>
            <a:endParaRPr lang="ru-RU" sz="20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20483" name="Picture 4" descr="осанка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463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осанка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8950" y="4754563"/>
            <a:ext cx="16049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осанка 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238" y="47117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осанка 0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5" y="22415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осанка 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1866900"/>
            <a:ext cx="24003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i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ФИТБОЛ</a:t>
            </a:r>
            <a:endParaRPr lang="ru-RU" sz="4000" i="1" u="sng" dirty="0" smtClean="0">
              <a:effectLst/>
            </a:endParaRPr>
          </a:p>
        </p:txBody>
      </p:sp>
      <p:pic>
        <p:nvPicPr>
          <p:cNvPr id="21506" name="Picture 4" descr="20151109_10084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193800"/>
            <a:ext cx="3357563" cy="2517775"/>
          </a:xfrm>
        </p:spPr>
      </p:pic>
      <p:pic>
        <p:nvPicPr>
          <p:cNvPr id="21507" name="Picture 6" descr="20151109_1012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1038" y="1143000"/>
            <a:ext cx="24939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20151109_1015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5900" y="4076700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711200" y="4011613"/>
            <a:ext cx="27241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 dirty="0">
                <a:solidFill>
                  <a:srgbClr val="0000FF"/>
                </a:solidFill>
              </a:rPr>
              <a:t>Упражнения:</a:t>
            </a:r>
          </a:p>
          <a:p>
            <a:r>
              <a:rPr lang="ru-RU" sz="2400" i="1" dirty="0">
                <a:solidFill>
                  <a:srgbClr val="0000FF"/>
                </a:solidFill>
              </a:rPr>
              <a:t>«Колобок»</a:t>
            </a:r>
          </a:p>
          <a:p>
            <a:r>
              <a:rPr lang="ru-RU" sz="2400" i="1" dirty="0">
                <a:solidFill>
                  <a:srgbClr val="0000FF"/>
                </a:solidFill>
              </a:rPr>
              <a:t>«</a:t>
            </a:r>
            <a:r>
              <a:rPr lang="ru-RU" sz="2400" i="1" dirty="0" err="1">
                <a:solidFill>
                  <a:srgbClr val="0000FF"/>
                </a:solidFill>
              </a:rPr>
              <a:t>Потягушки</a:t>
            </a:r>
            <a:r>
              <a:rPr lang="ru-RU" sz="2400" i="1" dirty="0">
                <a:solidFill>
                  <a:srgbClr val="0000FF"/>
                </a:solidFill>
              </a:rPr>
              <a:t> – </a:t>
            </a:r>
            <a:r>
              <a:rPr lang="ru-RU" sz="2400" i="1" dirty="0" err="1">
                <a:solidFill>
                  <a:srgbClr val="0000FF"/>
                </a:solidFill>
              </a:rPr>
              <a:t>растягушки</a:t>
            </a:r>
            <a:r>
              <a:rPr lang="ru-RU" sz="2400" i="1" dirty="0">
                <a:solidFill>
                  <a:srgbClr val="0000FF"/>
                </a:solidFill>
              </a:rPr>
              <a:t>»</a:t>
            </a:r>
          </a:p>
          <a:p>
            <a:r>
              <a:rPr lang="ru-RU" sz="2400" i="1" dirty="0" smtClean="0">
                <a:solidFill>
                  <a:srgbClr val="0000FF"/>
                </a:solidFill>
              </a:rPr>
              <a:t>«Любопытная Варвара»</a:t>
            </a:r>
            <a:endParaRPr lang="ru-RU" sz="2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335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Профилактика нарушений осанки у детей дошкольного возраста в оздоровительном пространстве ДОУ</vt:lpstr>
      <vt:lpstr> Формирование осанки у детей дошкольного возраста</vt:lpstr>
      <vt:lpstr>Слайд 3</vt:lpstr>
      <vt:lpstr> Дефекты осанки могут быть причиной:</vt:lpstr>
      <vt:lpstr>  Гиподинамия – главная причина нарушений осанки     у детей </vt:lpstr>
      <vt:lpstr> Профилактика нарушений осанки у дошкольников</vt:lpstr>
      <vt:lpstr>Профилактика нарушений осанки у дошкольников</vt:lpstr>
      <vt:lpstr> Упражнения, используемые в комплексе утренней гимнастики и в самостоятельной деятельности детей </vt:lpstr>
      <vt:lpstr> ФИТБОЛ</vt:lpstr>
      <vt:lpstr>Упражнения для формирование правильной осанке в гимнастики  пробуждения</vt:lpstr>
      <vt:lpstr>Взаимодействие педагогов с родителями </vt:lpstr>
      <vt:lpstr>БУДЬТЕ ЗДОРОВЫ!</vt:lpstr>
      <vt:lpstr> Список информационных источников: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777</cp:lastModifiedBy>
  <cp:revision>50</cp:revision>
  <dcterms:created xsi:type="dcterms:W3CDTF">2014-08-01T19:25:21Z</dcterms:created>
  <dcterms:modified xsi:type="dcterms:W3CDTF">2015-11-01T10:41:20Z</dcterms:modified>
</cp:coreProperties>
</file>