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8" r:id="rId13"/>
    <p:sldId id="279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13F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67563" autoAdjust="0"/>
  </p:normalViewPr>
  <p:slideViewPr>
    <p:cSldViewPr>
      <p:cViewPr varScale="1">
        <p:scale>
          <a:sx n="48" d="100"/>
          <a:sy n="48" d="100"/>
        </p:scale>
        <p:origin x="-20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Лист1!$A$1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Percent val="1"/>
            <c:showLeaderLines val="1"/>
          </c:dLbls>
          <c:cat>
            <c:multiLvlStrRef>
              <c:f>Лист1!#ССЫЛКА!</c:f>
            </c:multiLvlStrRef>
          </c:cat>
          <c:val>
            <c:numRef>
              <c:f>Лист1!$A$2:$A$6</c:f>
              <c:numCache>
                <c:formatCode>General</c:formatCode>
                <c:ptCount val="5"/>
                <c:pt idx="0" formatCode="0%">
                  <c:v>64</c:v>
                </c:pt>
                <c:pt idx="4">
                  <c:v>36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36</c:v>
                </c:pt>
                <c:pt idx="1">
                  <c:v>64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4395973072810356"/>
          <c:y val="8.2142076724887061E-2"/>
          <c:w val="0.44726584524156704"/>
          <c:h val="0.8132675852630694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21</c:v>
                </c:pt>
                <c:pt idx="2">
                  <c:v>71</c:v>
                </c:pt>
                <c:pt idx="3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Кв. 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Кв. 2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Кв. 3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cat>
          <c:val>
            <c:numRef>
              <c:f>Лист1!$B$4</c:f>
              <c:numCache>
                <c:formatCode>General</c:formatCode>
                <c:ptCount val="1"/>
                <c:pt idx="0">
                  <c:v>1.4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Кв. 4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cat>
          <c:val>
            <c:numRef>
              <c:f>Лист1!$B$5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4F127-4526-46A2-A03C-21E7D107BA84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92144-EF4B-4075-896D-993D51568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3C27FB-860D-45F5-B86C-B75A726FBE6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CF78ED-4B79-496C-8628-5435FF79A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C27FB-860D-45F5-B86C-B75A726FBE6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F78ED-4B79-496C-8628-5435FF79A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F3C27FB-860D-45F5-B86C-B75A726FBE6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CF78ED-4B79-496C-8628-5435FF79A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C27FB-860D-45F5-B86C-B75A726FBE6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F78ED-4B79-496C-8628-5435FF79A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3C27FB-860D-45F5-B86C-B75A726FBE6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3CF78ED-4B79-496C-8628-5435FF79A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C27FB-860D-45F5-B86C-B75A726FBE6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F78ED-4B79-496C-8628-5435FF79A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C27FB-860D-45F5-B86C-B75A726FBE6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F78ED-4B79-496C-8628-5435FF79A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C27FB-860D-45F5-B86C-B75A726FBE6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F78ED-4B79-496C-8628-5435FF79A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3C27FB-860D-45F5-B86C-B75A726FBE6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F78ED-4B79-496C-8628-5435FF79A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C27FB-860D-45F5-B86C-B75A726FBE6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F78ED-4B79-496C-8628-5435FF79A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C27FB-860D-45F5-B86C-B75A726FBE6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F78ED-4B79-496C-8628-5435FF79A3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F3C27FB-860D-45F5-B86C-B75A726FBE6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3CF78ED-4B79-496C-8628-5435FF79A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242048" cy="48371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Деньги потерял –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ничего не потерял,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время потерял –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много потерял,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здоровье потерял –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все потерял.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5818658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00B0F0"/>
                </a:solidFill>
              </a:rPr>
              <a:t>Какую медико-педагогическую помощь вы бы хотели </a:t>
            </a:r>
            <a:r>
              <a:rPr lang="ru-RU" sz="3600" dirty="0" smtClean="0">
                <a:solidFill>
                  <a:srgbClr val="00B0F0"/>
                </a:solidFill>
              </a:rPr>
              <a:t>получить</a:t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4000" dirty="0">
                <a:solidFill>
                  <a:srgbClr val="C00000"/>
                </a:solidFill>
              </a:rPr>
              <a:t/>
            </a:r>
            <a:br>
              <a:rPr lang="ru-RU" sz="4000" dirty="0">
                <a:solidFill>
                  <a:srgbClr val="C00000"/>
                </a:solidFill>
              </a:rPr>
            </a:br>
            <a:r>
              <a:rPr lang="ru-RU" sz="2700" dirty="0" smtClean="0">
                <a:solidFill>
                  <a:srgbClr val="FFFF00"/>
                </a:solidFill>
              </a:rPr>
              <a:t>Укрепление </a:t>
            </a:r>
            <a:r>
              <a:rPr lang="ru-RU" sz="2700" dirty="0">
                <a:solidFill>
                  <a:srgbClr val="FFFF00"/>
                </a:solidFill>
              </a:rPr>
              <a:t>иммунитета</a:t>
            </a:r>
            <a:br>
              <a:rPr lang="ru-RU" sz="2700" dirty="0">
                <a:solidFill>
                  <a:srgbClr val="FFFF00"/>
                </a:solidFill>
              </a:rPr>
            </a:br>
            <a:r>
              <a:rPr lang="ru-RU" sz="2700" dirty="0" smtClean="0">
                <a:solidFill>
                  <a:srgbClr val="FFFF00"/>
                </a:solidFill>
              </a:rPr>
              <a:t>Оздоровительные </a:t>
            </a:r>
            <a:r>
              <a:rPr lang="ru-RU" sz="2700" dirty="0">
                <a:solidFill>
                  <a:srgbClr val="FFFF00"/>
                </a:solidFill>
              </a:rPr>
              <a:t>игры детей</a:t>
            </a:r>
            <a:br>
              <a:rPr lang="ru-RU" sz="2700" dirty="0">
                <a:solidFill>
                  <a:srgbClr val="FFFF00"/>
                </a:solidFill>
              </a:rPr>
            </a:br>
            <a:r>
              <a:rPr lang="ru-RU" sz="2700" dirty="0" smtClean="0">
                <a:solidFill>
                  <a:srgbClr val="FFFF00"/>
                </a:solidFill>
              </a:rPr>
              <a:t>Как </a:t>
            </a:r>
            <a:r>
              <a:rPr lang="ru-RU" sz="2700" dirty="0">
                <a:solidFill>
                  <a:srgbClr val="FFFF00"/>
                </a:solidFill>
              </a:rPr>
              <a:t>сохранить зрение</a:t>
            </a:r>
            <a:br>
              <a:rPr lang="ru-RU" sz="2700" dirty="0">
                <a:solidFill>
                  <a:srgbClr val="FFFF00"/>
                </a:solidFill>
              </a:rPr>
            </a:br>
            <a:r>
              <a:rPr lang="ru-RU" sz="2700" dirty="0" smtClean="0">
                <a:solidFill>
                  <a:srgbClr val="FFFF00"/>
                </a:solidFill>
              </a:rPr>
              <a:t>Щадящий </a:t>
            </a:r>
            <a:r>
              <a:rPr lang="ru-RU" sz="2700" dirty="0">
                <a:solidFill>
                  <a:srgbClr val="FFFF00"/>
                </a:solidFill>
              </a:rPr>
              <a:t>режим после болезни</a:t>
            </a:r>
            <a:br>
              <a:rPr lang="ru-RU" sz="2700" dirty="0">
                <a:solidFill>
                  <a:srgbClr val="FFFF00"/>
                </a:solidFill>
              </a:rPr>
            </a:br>
            <a:r>
              <a:rPr lang="ru-RU" sz="2700" dirty="0" smtClean="0">
                <a:solidFill>
                  <a:srgbClr val="FFFF00"/>
                </a:solidFill>
              </a:rPr>
              <a:t>Мячи </a:t>
            </a:r>
            <a:r>
              <a:rPr lang="ru-RU" sz="2700" dirty="0">
                <a:solidFill>
                  <a:srgbClr val="FFFF00"/>
                </a:solidFill>
              </a:rPr>
              <a:t>– лучшие друзья</a:t>
            </a:r>
            <a:br>
              <a:rPr lang="ru-RU" sz="2700" dirty="0">
                <a:solidFill>
                  <a:srgbClr val="FFFF00"/>
                </a:solidFill>
              </a:rPr>
            </a:br>
            <a:r>
              <a:rPr lang="ru-RU" sz="2700" dirty="0" smtClean="0">
                <a:solidFill>
                  <a:srgbClr val="FFFF00"/>
                </a:solidFill>
              </a:rPr>
              <a:t>Профилактика </a:t>
            </a:r>
            <a:r>
              <a:rPr lang="ru-RU" sz="2700" dirty="0">
                <a:solidFill>
                  <a:srgbClr val="FFFF00"/>
                </a:solidFill>
              </a:rPr>
              <a:t>плоскостопия, сколиоза</a:t>
            </a:r>
            <a:br>
              <a:rPr lang="ru-RU" sz="2700" dirty="0">
                <a:solidFill>
                  <a:srgbClr val="FFFF00"/>
                </a:solidFill>
              </a:rPr>
            </a:br>
            <a:r>
              <a:rPr lang="ru-RU" sz="2700" dirty="0" smtClean="0">
                <a:solidFill>
                  <a:srgbClr val="FFFF00"/>
                </a:solidFill>
              </a:rPr>
              <a:t>Берегите </a:t>
            </a:r>
            <a:r>
              <a:rPr lang="ru-RU" sz="2700" dirty="0">
                <a:solidFill>
                  <a:srgbClr val="FFFF00"/>
                </a:solidFill>
              </a:rPr>
              <a:t>уши</a:t>
            </a:r>
            <a:br>
              <a:rPr lang="ru-RU" sz="2700" dirty="0">
                <a:solidFill>
                  <a:srgbClr val="FFFF00"/>
                </a:solidFill>
              </a:rPr>
            </a:br>
            <a:r>
              <a:rPr lang="ru-RU" sz="2700" dirty="0" smtClean="0">
                <a:solidFill>
                  <a:srgbClr val="FFFF00"/>
                </a:solidFill>
              </a:rPr>
              <a:t> </a:t>
            </a:r>
            <a:r>
              <a:rPr lang="ru-RU" sz="2700" dirty="0">
                <a:solidFill>
                  <a:srgbClr val="FFFF00"/>
                </a:solidFill>
              </a:rPr>
              <a:t>Профилактика простудных заболеваний</a:t>
            </a:r>
            <a:br>
              <a:rPr lang="ru-RU" sz="2700" dirty="0">
                <a:solidFill>
                  <a:srgbClr val="FFFF00"/>
                </a:solidFill>
              </a:rPr>
            </a:br>
            <a:endParaRPr lang="ru-RU" sz="27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B050"/>
                </a:solidFill>
              </a:rPr>
              <a:t>Хотели бы вы, чтобы в группе были проведены специальные оздоровительные занятия</a:t>
            </a:r>
            <a:r>
              <a:rPr lang="ru-RU" sz="3200" dirty="0" smtClean="0">
                <a:solidFill>
                  <a:srgbClr val="00B050"/>
                </a:solidFill>
              </a:rPr>
              <a:t>?</a:t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89138"/>
          <a:ext cx="8229600" cy="4608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45277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Обмен опытом «Лечение и профилактика простудных заболеваний народными средствами»</a:t>
            </a: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SAM_011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27584" y="2060848"/>
            <a:ext cx="6096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42048" cy="270892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C00000"/>
                </a:solidFill>
              </a:rPr>
              <a:t>Блиц опрос родителей: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800" b="0" dirty="0" smtClean="0">
                <a:solidFill>
                  <a:srgbClr val="00B050"/>
                </a:solidFill>
              </a:rPr>
              <a:t>* Чем запивать лекарства?</a:t>
            </a:r>
            <a:br>
              <a:rPr lang="ru-RU" sz="1800" b="0" dirty="0" smtClean="0">
                <a:solidFill>
                  <a:srgbClr val="00B050"/>
                </a:solidFill>
              </a:rPr>
            </a:br>
            <a:r>
              <a:rPr lang="ru-RU" sz="1800" b="0" dirty="0" smtClean="0">
                <a:solidFill>
                  <a:srgbClr val="00B050"/>
                </a:solidFill>
              </a:rPr>
              <a:t>* как предупредить кариес зубов?</a:t>
            </a:r>
            <a:br>
              <a:rPr lang="ru-RU" sz="1800" b="0" dirty="0" smtClean="0">
                <a:solidFill>
                  <a:srgbClr val="00B050"/>
                </a:solidFill>
              </a:rPr>
            </a:br>
            <a:r>
              <a:rPr lang="ru-RU" sz="1800" b="0" dirty="0" smtClean="0">
                <a:solidFill>
                  <a:srgbClr val="00B050"/>
                </a:solidFill>
              </a:rPr>
              <a:t>* какую одежду лучше использовать с учетом гигиенических и оздоровительных средств?</a:t>
            </a:r>
            <a:br>
              <a:rPr lang="ru-RU" sz="1800" b="0" dirty="0" smtClean="0">
                <a:solidFill>
                  <a:srgbClr val="00B050"/>
                </a:solidFill>
              </a:rPr>
            </a:br>
            <a:r>
              <a:rPr lang="ru-RU" sz="1800" b="0" dirty="0" smtClean="0">
                <a:solidFill>
                  <a:srgbClr val="00B050"/>
                </a:solidFill>
              </a:rPr>
              <a:t>* Какие существуют меры по профилактике близорукости?</a:t>
            </a:r>
            <a:br>
              <a:rPr lang="ru-RU" sz="1800" b="0" dirty="0" smtClean="0">
                <a:solidFill>
                  <a:srgbClr val="00B050"/>
                </a:solidFill>
              </a:rPr>
            </a:br>
            <a:r>
              <a:rPr lang="ru-RU" sz="1800" b="0" dirty="0" smtClean="0">
                <a:solidFill>
                  <a:srgbClr val="00B050"/>
                </a:solidFill>
              </a:rPr>
              <a:t>* возможна ли радиация, исходящая из телевизора?</a:t>
            </a:r>
            <a:br>
              <a:rPr lang="ru-RU" sz="1800" b="0" dirty="0" smtClean="0">
                <a:solidFill>
                  <a:srgbClr val="00B050"/>
                </a:solidFill>
              </a:rPr>
            </a:br>
            <a:r>
              <a:rPr lang="ru-RU" sz="1800" b="0" dirty="0" smtClean="0">
                <a:solidFill>
                  <a:srgbClr val="00B050"/>
                </a:solidFill>
              </a:rPr>
              <a:t>* Что необходимо для сохранения слуха ребенка?</a:t>
            </a:r>
            <a:br>
              <a:rPr lang="ru-RU" sz="1800" b="0" dirty="0" smtClean="0">
                <a:solidFill>
                  <a:srgbClr val="00B050"/>
                </a:solidFill>
              </a:rPr>
            </a:br>
            <a:endParaRPr lang="ru-RU" sz="1800" b="0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P1000518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51520" y="2924944"/>
            <a:ext cx="3909762" cy="2844000"/>
          </a:xfrm>
          <a:prstGeom prst="rect">
            <a:avLst/>
          </a:prstGeom>
        </p:spPr>
      </p:pic>
      <p:pic>
        <p:nvPicPr>
          <p:cNvPr id="4" name="Рисунок 3" descr="SAM_0098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3563888" y="3330000"/>
            <a:ext cx="4059173" cy="3276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556792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Структура родительского собрания с использованием видеосъемки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" name="Рисунок 4" descr="P100028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619672" y="1700808"/>
            <a:ext cx="5712000" cy="42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2534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>
                <a:solidFill>
                  <a:srgbClr val="00B0F0"/>
                </a:solidFill>
              </a:rPr>
              <a:t>Подготовительный этап</a:t>
            </a:r>
            <a:r>
              <a:rPr lang="ru-RU" b="1" i="1" dirty="0" smtClean="0">
                <a:solidFill>
                  <a:srgbClr val="00B0F0"/>
                </a:solidFill>
              </a:rPr>
              <a:t>:</a:t>
            </a:r>
            <a:br>
              <a:rPr lang="ru-RU" b="1" i="1" dirty="0" smtClean="0">
                <a:solidFill>
                  <a:srgbClr val="00B0F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2700" dirty="0">
                <a:solidFill>
                  <a:srgbClr val="00B050"/>
                </a:solidFill>
              </a:rPr>
              <a:t>* предварительный опрос родителей с получением письменного разрешения на съемку и коллективный анализ;</a:t>
            </a:r>
            <a:br>
              <a:rPr lang="ru-RU" sz="2700" dirty="0">
                <a:solidFill>
                  <a:srgbClr val="00B050"/>
                </a:solidFill>
              </a:rPr>
            </a:br>
            <a:r>
              <a:rPr lang="ru-RU" sz="2700" dirty="0">
                <a:solidFill>
                  <a:srgbClr val="00B050"/>
                </a:solidFill>
              </a:rPr>
              <a:t>* продумывание сюжетов в зависимости от темы собрания;</a:t>
            </a:r>
            <a:br>
              <a:rPr lang="ru-RU" sz="2700" dirty="0">
                <a:solidFill>
                  <a:srgbClr val="00B050"/>
                </a:solidFill>
              </a:rPr>
            </a:br>
            <a:r>
              <a:rPr lang="ru-RU" sz="2700" dirty="0">
                <a:solidFill>
                  <a:srgbClr val="00B050"/>
                </a:solidFill>
              </a:rPr>
              <a:t>* подготовка детей к съемке. Она включает знакомство с оператором. Детей снимают дома, поэтому они не стесняются;</a:t>
            </a:r>
            <a:br>
              <a:rPr lang="ru-RU" sz="2700" dirty="0">
                <a:solidFill>
                  <a:srgbClr val="00B050"/>
                </a:solidFill>
              </a:rPr>
            </a:br>
            <a:r>
              <a:rPr lang="ru-RU" sz="2700" dirty="0">
                <a:solidFill>
                  <a:srgbClr val="00B050"/>
                </a:solidFill>
              </a:rPr>
              <a:t>* видеосъемка;</a:t>
            </a:r>
            <a:br>
              <a:rPr lang="ru-RU" sz="2700" dirty="0">
                <a:solidFill>
                  <a:srgbClr val="00B050"/>
                </a:solidFill>
              </a:rPr>
            </a:br>
            <a:r>
              <a:rPr lang="ru-RU" sz="2700" dirty="0">
                <a:solidFill>
                  <a:srgbClr val="00B050"/>
                </a:solidFill>
              </a:rPr>
              <a:t>* просмотр совместно с воспитателями, отбор материала для обсуждения с родителями;</a:t>
            </a:r>
            <a:br>
              <a:rPr lang="ru-RU" sz="2700" dirty="0">
                <a:solidFill>
                  <a:srgbClr val="00B050"/>
                </a:solidFill>
              </a:rPr>
            </a:br>
            <a:r>
              <a:rPr lang="ru-RU" sz="2700" dirty="0">
                <a:solidFill>
                  <a:srgbClr val="00B050"/>
                </a:solidFill>
              </a:rPr>
              <a:t>* составления плана анализа. Подбор и распечатка рекомендаций по обсуждаемой теме для каждого родителя.</a:t>
            </a:r>
            <a:br>
              <a:rPr lang="ru-RU" sz="2700" dirty="0">
                <a:solidFill>
                  <a:srgbClr val="00B050"/>
                </a:solidFill>
              </a:rPr>
            </a:br>
            <a:endParaRPr lang="ru-RU" sz="27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538661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>
                <a:solidFill>
                  <a:srgbClr val="00B0F0"/>
                </a:solidFill>
              </a:rPr>
              <a:t>Основной этап</a:t>
            </a:r>
            <a:r>
              <a:rPr lang="ru-RU" b="1" i="1" dirty="0" smtClean="0">
                <a:solidFill>
                  <a:srgbClr val="00B0F0"/>
                </a:solidFill>
              </a:rPr>
              <a:t>.</a:t>
            </a:r>
            <a:br>
              <a:rPr lang="ru-RU" b="1" i="1" dirty="0" smtClean="0">
                <a:solidFill>
                  <a:srgbClr val="00B0F0"/>
                </a:solidFill>
              </a:rPr>
            </a:br>
            <a:r>
              <a:rPr lang="ru-RU" b="1" i="1" dirty="0" smtClean="0">
                <a:solidFill>
                  <a:srgbClr val="00B0F0"/>
                </a:solidFill>
              </a:rPr>
              <a:t> Проведение </a:t>
            </a:r>
            <a:r>
              <a:rPr lang="ru-RU" b="1" i="1" dirty="0">
                <a:solidFill>
                  <a:srgbClr val="00B0F0"/>
                </a:solidFill>
              </a:rPr>
              <a:t>собрания</a:t>
            </a:r>
            <a:r>
              <a:rPr lang="ru-RU" b="1" i="1" dirty="0" smtClean="0">
                <a:solidFill>
                  <a:srgbClr val="00B0F0"/>
                </a:solidFill>
              </a:rPr>
              <a:t>:</a:t>
            </a:r>
            <a:br>
              <a:rPr lang="ru-RU" b="1" i="1" dirty="0" smtClean="0">
                <a:solidFill>
                  <a:srgbClr val="00B0F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3100" dirty="0">
                <a:solidFill>
                  <a:srgbClr val="00B050"/>
                </a:solidFill>
              </a:rPr>
              <a:t>* вступительная часть, состоящая из простых упражнений для знакомства и адаптации к группе,  теоретической части по теме;</a:t>
            </a:r>
            <a:br>
              <a:rPr lang="ru-RU" sz="3100" dirty="0">
                <a:solidFill>
                  <a:srgbClr val="00B050"/>
                </a:solidFill>
              </a:rPr>
            </a:br>
            <a:r>
              <a:rPr lang="ru-RU" sz="3100" dirty="0">
                <a:solidFill>
                  <a:srgbClr val="00B050"/>
                </a:solidFill>
              </a:rPr>
              <a:t>* просмотр видеоматериала и анализ (от начала и до конца,  анализ в общем, дробный просмотр и остановка при возникновении вопросов).</a:t>
            </a:r>
            <a:br>
              <a:rPr lang="ru-RU" sz="3100" dirty="0">
                <a:solidFill>
                  <a:srgbClr val="00B050"/>
                </a:solidFill>
              </a:rPr>
            </a:br>
            <a:endParaRPr lang="ru-RU" sz="31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7978080" cy="54006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>
                <a:solidFill>
                  <a:srgbClr val="00B0F0"/>
                </a:solidFill>
              </a:rPr>
              <a:t>Заключительный этап</a:t>
            </a:r>
            <a:r>
              <a:rPr lang="ru-RU" b="1" i="1" dirty="0" smtClean="0">
                <a:solidFill>
                  <a:srgbClr val="00B0F0"/>
                </a:solidFill>
              </a:rPr>
              <a:t>:</a:t>
            </a:r>
            <a:br>
              <a:rPr lang="ru-RU" b="1" i="1" dirty="0" smtClean="0">
                <a:solidFill>
                  <a:srgbClr val="00B0F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3100" dirty="0">
                <a:solidFill>
                  <a:srgbClr val="00B050"/>
                </a:solidFill>
              </a:rPr>
              <a:t>* устная или письменная рефлексия опыта, который родители получили в ходе собрания;</a:t>
            </a:r>
            <a:br>
              <a:rPr lang="ru-RU" sz="3100" dirty="0">
                <a:solidFill>
                  <a:srgbClr val="00B050"/>
                </a:solidFill>
              </a:rPr>
            </a:br>
            <a:r>
              <a:rPr lang="ru-RU" sz="3100" dirty="0">
                <a:solidFill>
                  <a:srgbClr val="00B050"/>
                </a:solidFill>
              </a:rPr>
              <a:t>* предварительный план совместной работы дома и в группе, если установились доверительные отношения;</a:t>
            </a:r>
            <a:br>
              <a:rPr lang="ru-RU" sz="3100" dirty="0">
                <a:solidFill>
                  <a:srgbClr val="00B050"/>
                </a:solidFill>
              </a:rPr>
            </a:br>
            <a:r>
              <a:rPr lang="ru-RU" sz="3100" dirty="0">
                <a:solidFill>
                  <a:srgbClr val="00B050"/>
                </a:solidFill>
              </a:rPr>
              <a:t>* раздача письменных рекомендаций по теме каждому родителю.</a:t>
            </a:r>
            <a:br>
              <a:rPr lang="ru-RU" sz="3100" dirty="0">
                <a:solidFill>
                  <a:srgbClr val="00B050"/>
                </a:solidFill>
              </a:rPr>
            </a:br>
            <a:endParaRPr lang="ru-RU" sz="31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35280" cy="5976664"/>
          </a:xfrm>
        </p:spPr>
        <p:txBody>
          <a:bodyPr>
            <a:normAutofit/>
          </a:bodyPr>
          <a:lstStyle/>
          <a:p>
            <a:pPr algn="l"/>
            <a:r>
              <a:rPr lang="ru-RU" sz="3100" b="1" dirty="0">
                <a:solidFill>
                  <a:srgbClr val="FFC000"/>
                </a:solidFill>
              </a:rPr>
              <a:t>Правила психологической безопасности для родителей во время собрания</a:t>
            </a:r>
            <a:r>
              <a:rPr lang="ru-RU" sz="3100" b="1" dirty="0" smtClean="0">
                <a:solidFill>
                  <a:srgbClr val="FFC000"/>
                </a:solidFill>
              </a:rPr>
              <a:t>:</a:t>
            </a:r>
            <a:br>
              <a:rPr lang="ru-RU" sz="3100" b="1" dirty="0" smtClean="0">
                <a:solidFill>
                  <a:srgbClr val="FFC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2000" dirty="0">
                <a:solidFill>
                  <a:srgbClr val="00B050"/>
                </a:solidFill>
              </a:rPr>
              <a:t>ведущий собрания не должен оценивать никого из детей с точки зрения «плохой – хороший», «умный – глупый» </a:t>
            </a:r>
            <a:br>
              <a:rPr lang="ru-RU" sz="2000" dirty="0">
                <a:solidFill>
                  <a:srgbClr val="00B050"/>
                </a:solidFill>
              </a:rPr>
            </a:br>
            <a:r>
              <a:rPr lang="ru-RU" sz="2000" dirty="0">
                <a:solidFill>
                  <a:srgbClr val="00B050"/>
                </a:solidFill>
              </a:rPr>
              <a:t>сравнивать детей между собой. Видеозапись хороша тем, что родители все видят и сами могут сделать выводы;</a:t>
            </a:r>
            <a:br>
              <a:rPr lang="ru-RU" sz="2000" dirty="0">
                <a:solidFill>
                  <a:srgbClr val="00B050"/>
                </a:solidFill>
              </a:rPr>
            </a:br>
            <a:r>
              <a:rPr lang="ru-RU" sz="2000" dirty="0">
                <a:solidFill>
                  <a:srgbClr val="00B050"/>
                </a:solidFill>
              </a:rPr>
              <a:t>анализ детских поступков, а не самих детей. Переход на личности усилит защитные механизмы родителей, и доверие родителей будет потеряно;</a:t>
            </a:r>
            <a:br>
              <a:rPr lang="ru-RU" sz="2000" dirty="0">
                <a:solidFill>
                  <a:srgbClr val="00B050"/>
                </a:solidFill>
              </a:rPr>
            </a:br>
            <a:r>
              <a:rPr lang="ru-RU" sz="2000" dirty="0">
                <a:solidFill>
                  <a:srgbClr val="00B050"/>
                </a:solidFill>
              </a:rPr>
              <a:t>при анализе опираться на положительные моменты;</a:t>
            </a:r>
            <a:br>
              <a:rPr lang="ru-RU" sz="2000" dirty="0">
                <a:solidFill>
                  <a:srgbClr val="00B050"/>
                </a:solidFill>
              </a:rPr>
            </a:br>
            <a:r>
              <a:rPr lang="ru-RU" sz="2000" dirty="0">
                <a:solidFill>
                  <a:srgbClr val="00B050"/>
                </a:solidFill>
              </a:rPr>
              <a:t>давать возможность больше высказываться родителям о своем ребенке, тактично пресекая критику других детей.  </a:t>
            </a:r>
            <a:br>
              <a:rPr lang="ru-RU" sz="2000" dirty="0">
                <a:solidFill>
                  <a:srgbClr val="00B050"/>
                </a:solidFill>
              </a:rPr>
            </a:br>
            <a:r>
              <a:rPr lang="ru-RU" sz="2000" dirty="0">
                <a:solidFill>
                  <a:srgbClr val="00B050"/>
                </a:solidFill>
              </a:rPr>
              <a:t> </a:t>
            </a:r>
            <a:br>
              <a:rPr lang="ru-RU" sz="2000" dirty="0">
                <a:solidFill>
                  <a:srgbClr val="00B050"/>
                </a:solidFill>
              </a:rPr>
            </a:br>
            <a:endParaRPr lang="ru-RU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 здоровье всерьез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102_2968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0070C0"/>
                </a:solidFill>
              </a:rPr>
              <a:t>Болеет без конца ребенок.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Мать в панике, в слезах: и страсть и грусть,</a:t>
            </a:r>
            <a:r>
              <a:rPr lang="ru-RU" sz="2400" dirty="0">
                <a:solidFill>
                  <a:srgbClr val="0070C0"/>
                </a:solidFill>
              </a:rPr>
              <a:t/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-</a:t>
            </a:r>
            <a:r>
              <a:rPr lang="ru-RU" sz="2400" dirty="0">
                <a:solidFill>
                  <a:srgbClr val="0070C0"/>
                </a:solidFill>
              </a:rPr>
              <a:t>В</a:t>
            </a:r>
            <a:r>
              <a:rPr lang="ru-RU" sz="2400" dirty="0" smtClean="0">
                <a:solidFill>
                  <a:srgbClr val="0070C0"/>
                </a:solidFill>
              </a:rPr>
              <a:t>едь я его с пеленок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Всегда в тепле держать стремлюсь.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В квартире окна даже летом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Открыть боится – вдруг сквозняк,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С ним то  в больницу, то в аптеку,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Лекарств и перечесть нельзя.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Не мальчик, словом, а страданье.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Вот так, порой, мы из детей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Растим тепличное создание,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А не бойцов – богатырей</a:t>
            </a:r>
            <a:r>
              <a:rPr lang="ru-RU" sz="2000" dirty="0" smtClean="0">
                <a:solidFill>
                  <a:srgbClr val="0070C0"/>
                </a:solidFill>
              </a:rPr>
              <a:t>. 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i="1" dirty="0" smtClean="0">
                <a:solidFill>
                  <a:srgbClr val="FFFF00"/>
                </a:solidFill>
              </a:rPr>
              <a:t>                                      </a:t>
            </a:r>
            <a:r>
              <a:rPr lang="ru-RU" sz="2000" i="1" dirty="0" err="1" smtClean="0">
                <a:solidFill>
                  <a:srgbClr val="FFFF00"/>
                </a:solidFill>
              </a:rPr>
              <a:t>В.Крестова</a:t>
            </a:r>
            <a:r>
              <a:rPr lang="ru-RU" sz="2000" i="1" dirty="0" smtClean="0">
                <a:solidFill>
                  <a:srgbClr val="FFFF00"/>
                </a:solidFill>
              </a:rPr>
              <a:t> «Тепличное создание»</a:t>
            </a:r>
            <a:endParaRPr lang="ru-RU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Анализ анкет </a:t>
            </a:r>
            <a:r>
              <a:rPr lang="ru-RU" sz="3200" b="1" dirty="0">
                <a:solidFill>
                  <a:srgbClr val="FFFF00"/>
                </a:solidFill>
              </a:rPr>
              <a:t>родителей для  проведения </a:t>
            </a:r>
            <a:r>
              <a:rPr lang="ru-RU" sz="3200" b="1" dirty="0" smtClean="0">
                <a:solidFill>
                  <a:srgbClr val="FFFF00"/>
                </a:solidFill>
              </a:rPr>
              <a:t>эффективной </a:t>
            </a:r>
            <a:r>
              <a:rPr lang="ru-RU" sz="3200" b="1" dirty="0">
                <a:solidFill>
                  <a:srgbClr val="FFFF00"/>
                </a:solidFill>
              </a:rPr>
              <a:t>работы по оздоровлению детей.</a:t>
            </a:r>
            <a:r>
              <a:rPr lang="ru-RU" sz="3200" dirty="0">
                <a:solidFill>
                  <a:srgbClr val="FFFF00"/>
                </a:solidFill>
              </a:rPr>
              <a:t/>
            </a:r>
            <a:br>
              <a:rPr lang="ru-RU" sz="3200" dirty="0">
                <a:solidFill>
                  <a:srgbClr val="FFFF00"/>
                </a:solidFill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P1000536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547664" y="2060848"/>
            <a:ext cx="5472000" cy="41040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2578298"/>
          </a:xfrm>
        </p:spPr>
        <p:txBody>
          <a:bodyPr>
            <a:normAutofit/>
          </a:bodyPr>
          <a:lstStyle/>
          <a:p>
            <a:r>
              <a:rPr lang="ru-RU" sz="3100" dirty="0">
                <a:solidFill>
                  <a:srgbClr val="00B050"/>
                </a:solidFill>
              </a:rPr>
              <a:t>Считаете работу по оздоровлению детей важнейшим компонентом воспитания и образования?</a:t>
            </a:r>
            <a:r>
              <a:rPr lang="ru-RU" sz="3600" dirty="0">
                <a:solidFill>
                  <a:srgbClr val="00B050"/>
                </a:solidFill>
              </a:rPr>
              <a:t/>
            </a:r>
            <a:br>
              <a:rPr lang="ru-RU" sz="3600" dirty="0">
                <a:solidFill>
                  <a:srgbClr val="00B050"/>
                </a:solidFill>
              </a:rPr>
            </a:br>
            <a:r>
              <a:rPr lang="ru-RU" sz="3600" dirty="0">
                <a:solidFill>
                  <a:srgbClr val="00B050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39552" y="2060848"/>
          <a:ext cx="8229600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rgbClr val="92D050"/>
                </a:solidFill>
              </a:rPr>
              <a:t>Согласны ли вы, что вам не хватает опыта и знаний по вопросам оздоровления детей?</a:t>
            </a:r>
            <a:br>
              <a:rPr lang="ru-RU" sz="3100" dirty="0">
                <a:solidFill>
                  <a:srgbClr val="92D050"/>
                </a:solidFill>
              </a:rPr>
            </a:br>
            <a:r>
              <a:rPr lang="ru-RU" sz="3100" b="1" dirty="0">
                <a:solidFill>
                  <a:srgbClr val="92D050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5688632"/>
          </a:xfrm>
        </p:spPr>
        <p:txBody>
          <a:bodyPr>
            <a:normAutofit/>
          </a:bodyPr>
          <a:lstStyle/>
          <a:p>
            <a:pPr algn="l"/>
            <a:r>
              <a:rPr lang="ru-RU" sz="3600" dirty="0">
                <a:solidFill>
                  <a:srgbClr val="BAE13F"/>
                </a:solidFill>
              </a:rPr>
              <a:t>Используете ли вы какие-нибудь методы оздоровления себя и ребенка</a:t>
            </a:r>
            <a:r>
              <a:rPr lang="ru-RU" sz="3600" dirty="0" smtClean="0">
                <a:solidFill>
                  <a:srgbClr val="BAE13F"/>
                </a:solidFill>
              </a:rPr>
              <a:t>?</a:t>
            </a:r>
            <a:br>
              <a:rPr lang="ru-RU" sz="3600" dirty="0" smtClean="0">
                <a:solidFill>
                  <a:srgbClr val="BAE13F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Зарядка</a:t>
            </a:r>
            <a:r>
              <a:rPr lang="ru-RU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Закаливание</a:t>
            </a:r>
            <a:r>
              <a:rPr lang="ru-RU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Правильное </a:t>
            </a:r>
            <a:r>
              <a:rPr lang="ru-RU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питание</a:t>
            </a:r>
            <a:br>
              <a:rPr lang="ru-RU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Физические </a:t>
            </a:r>
            <a:r>
              <a:rPr lang="ru-RU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упражнения</a:t>
            </a:r>
            <a:br>
              <a:rPr lang="ru-RU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Подвижные </a:t>
            </a:r>
            <a:r>
              <a:rPr lang="ru-RU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игры</a:t>
            </a:r>
            <a:br>
              <a:rPr lang="ru-RU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Проветривание </a:t>
            </a:r>
            <a:r>
              <a:rPr lang="ru-RU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комнат</a:t>
            </a:r>
            <a:br>
              <a:rPr lang="ru-RU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F0"/>
                </a:solidFill>
              </a:rPr>
              <a:t>Занимаетесь ли вы физкультурой? </a:t>
            </a:r>
            <a:endParaRPr lang="ru-RU" sz="3200" dirty="0">
              <a:solidFill>
                <a:srgbClr val="00B0F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11560" y="1412776"/>
          <a:ext cx="82296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6034682"/>
          </a:xfrm>
        </p:spPr>
        <p:txBody>
          <a:bodyPr>
            <a:normAutofit/>
          </a:bodyPr>
          <a:lstStyle/>
          <a:p>
            <a:pPr algn="l"/>
            <a:r>
              <a:rPr lang="ru-RU" sz="3600" dirty="0">
                <a:solidFill>
                  <a:srgbClr val="FFC000"/>
                </a:solidFill>
              </a:rPr>
              <a:t>Какое закаливание проводилось до момента поступления в детский </a:t>
            </a:r>
            <a:r>
              <a:rPr lang="ru-RU" sz="3600" dirty="0" smtClean="0">
                <a:solidFill>
                  <a:srgbClr val="FFC000"/>
                </a:solidFill>
              </a:rPr>
              <a:t>             сад?</a:t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2400" dirty="0" smtClean="0">
                <a:solidFill>
                  <a:srgbClr val="00B050"/>
                </a:solidFill>
              </a:rPr>
              <a:t>Сон </a:t>
            </a:r>
            <a:r>
              <a:rPr lang="ru-RU" sz="2400" dirty="0">
                <a:solidFill>
                  <a:srgbClr val="00B050"/>
                </a:solidFill>
              </a:rPr>
              <a:t>на воздухе</a:t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Обливание </a:t>
            </a:r>
            <a:r>
              <a:rPr lang="ru-RU" sz="2400" dirty="0">
                <a:solidFill>
                  <a:srgbClr val="00B050"/>
                </a:solidFill>
              </a:rPr>
              <a:t>прохладной водой</a:t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Обтирание</a:t>
            </a:r>
            <a:r>
              <a:rPr lang="ru-RU" sz="2400" dirty="0">
                <a:solidFill>
                  <a:srgbClr val="00B050"/>
                </a:solidFill>
              </a:rPr>
              <a:t/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Массаж</a:t>
            </a:r>
            <a:r>
              <a:rPr lang="ru-RU" sz="2400" dirty="0">
                <a:solidFill>
                  <a:srgbClr val="00B050"/>
                </a:solidFill>
              </a:rPr>
              <a:t/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Гимнастика</a:t>
            </a:r>
            <a:r>
              <a:rPr lang="ru-RU" sz="2400" dirty="0">
                <a:solidFill>
                  <a:srgbClr val="00B050"/>
                </a:solidFill>
              </a:rPr>
              <a:t/>
            </a:r>
            <a:br>
              <a:rPr lang="ru-RU" sz="2400" dirty="0">
                <a:solidFill>
                  <a:srgbClr val="00B050"/>
                </a:solidFill>
              </a:rPr>
            </a:b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319</TotalTime>
  <Words>133</Words>
  <Application>Microsoft Office PowerPoint</Application>
  <PresentationFormat>Экран 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Деньги потерял –  ничего не потерял,  время потерял –  много потерял,  здоровье потерял –  все потерял.</vt:lpstr>
      <vt:lpstr>О здоровье всерьез</vt:lpstr>
      <vt:lpstr>Болеет без конца ребенок. Мать в панике, в слезах: и страсть и грусть, -Ведь я его с пеленок Всегда в тепле держать стремлюсь. В квартире окна даже летом Открыть боится – вдруг сквозняк, С ним то  в больницу, то в аптеку, Лекарств и перечесть нельзя. Не мальчик, словом, а страданье. Вот так, порой, мы из детей Растим тепличное создание, А не бойцов – богатырей.                                         В.Крестова «Тепличное создание»</vt:lpstr>
      <vt:lpstr>Анализ анкет родителей для  проведения эффективной работы по оздоровлению детей. </vt:lpstr>
      <vt:lpstr>Считаете работу по оздоровлению детей важнейшим компонентом воспитания и образования?   </vt:lpstr>
      <vt:lpstr>Согласны ли вы, что вам не хватает опыта и знаний по вопросам оздоровления детей?   </vt:lpstr>
      <vt:lpstr>Используете ли вы какие-нибудь методы оздоровления себя и ребенка?  Зарядка Закаливание Правильное питание Физические упражнения Подвижные игры Проветривание комнат </vt:lpstr>
      <vt:lpstr>Занимаетесь ли вы физкультурой? </vt:lpstr>
      <vt:lpstr>Какое закаливание проводилось до момента поступления в детский              сад?  Сон на воздухе Обливание прохладной водой Обтирание Массаж Гимнастика </vt:lpstr>
      <vt:lpstr>Какую медико-педагогическую помощь вы бы хотели получить  Укрепление иммунитета Оздоровительные игры детей Как сохранить зрение Щадящий режим после болезни Мячи – лучшие друзья Профилактика плоскостопия, сколиоза Берегите уши  Профилактика простудных заболеваний </vt:lpstr>
      <vt:lpstr>Хотели бы вы, чтобы в группе были проведены специальные оздоровительные занятия?  </vt:lpstr>
      <vt:lpstr>Обмен опытом «Лечение и профилактика простудных заболеваний народными средствами»</vt:lpstr>
      <vt:lpstr>Блиц опрос родителей: * Чем запивать лекарства? * как предупредить кариес зубов? * какую одежду лучше использовать с учетом гигиенических и оздоровительных средств? * Какие существуют меры по профилактике близорукости? * возможна ли радиация, исходящая из телевизора? * Что необходимо для сохранения слуха ребенка? </vt:lpstr>
      <vt:lpstr>Структура родительского собрания с использованием видеосъемки </vt:lpstr>
      <vt:lpstr>Подготовительный этап:  * предварительный опрос родителей с получением письменного разрешения на съемку и коллективный анализ; * продумывание сюжетов в зависимости от темы собрания; * подготовка детей к съемке. Она включает знакомство с оператором. Детей снимают дома, поэтому они не стесняются; * видеосъемка; * просмотр совместно с воспитателями, отбор материала для обсуждения с родителями; * составления плана анализа. Подбор и распечатка рекомендаций по обсуждаемой теме для каждого родителя. </vt:lpstr>
      <vt:lpstr>Основной этап.  Проведение собрания:  * вступительная часть, состоящая из простых упражнений для знакомства и адаптации к группе,  теоретической части по теме; * просмотр видеоматериала и анализ (от начала и до конца,  анализ в общем, дробный просмотр и остановка при возникновении вопросов). </vt:lpstr>
      <vt:lpstr>Заключительный этап:  * устная или письменная рефлексия опыта, который родители получили в ходе собрания; * предварительный план совместной работы дома и в группе, если установились доверительные отношения; * раздача письменных рекомендаций по теме каждому родителю. </vt:lpstr>
      <vt:lpstr>Правила психологической безопасности для родителей во время собрания:  ведущий собрания не должен оценивать никого из детей с точки зрения «плохой – хороший», «умный – глупый»  сравнивать детей между собой. Видеозапись хороша тем, что родители все видят и сами могут сделать выводы; анализ детских поступков, а не самих детей. Переход на личности усилит защитные механизмы родителей, и доверие родителей будет потеряно; при анализе опираться на положительные моменты; давать возможность больше высказываться родителям о своем ребенке, тактично пресекая критику других детей.  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Деньги потерял – ничего не потерял, время потерял – много потерял, здоровье потерял – все потерял     </dc:title>
  <dc:creator>asus</dc:creator>
  <cp:lastModifiedBy>Windows User</cp:lastModifiedBy>
  <cp:revision>40</cp:revision>
  <dcterms:created xsi:type="dcterms:W3CDTF">2012-03-26T10:54:13Z</dcterms:created>
  <dcterms:modified xsi:type="dcterms:W3CDTF">2015-12-20T11:41:13Z</dcterms:modified>
</cp:coreProperties>
</file>