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2"/>
  </p:notesMasterIdLst>
  <p:handoutMasterIdLst>
    <p:handoutMasterId r:id="rId23"/>
  </p:handoutMasterIdLst>
  <p:sldIdLst>
    <p:sldId id="266" r:id="rId2"/>
    <p:sldId id="267" r:id="rId3"/>
    <p:sldId id="286" r:id="rId4"/>
    <p:sldId id="268" r:id="rId5"/>
    <p:sldId id="269" r:id="rId6"/>
    <p:sldId id="270" r:id="rId7"/>
    <p:sldId id="271" r:id="rId8"/>
    <p:sldId id="284" r:id="rId9"/>
    <p:sldId id="285" r:id="rId10"/>
    <p:sldId id="272" r:id="rId11"/>
    <p:sldId id="273" r:id="rId12"/>
    <p:sldId id="274" r:id="rId13"/>
    <p:sldId id="276" r:id="rId14"/>
    <p:sldId id="277" r:id="rId15"/>
    <p:sldId id="278" r:id="rId16"/>
    <p:sldId id="279" r:id="rId17"/>
    <p:sldId id="280" r:id="rId18"/>
    <p:sldId id="287" r:id="rId19"/>
    <p:sldId id="281" r:id="rId20"/>
    <p:sldId id="283" r:id="rId2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94660"/>
  </p:normalViewPr>
  <p:slideViewPr>
    <p:cSldViewPr>
      <p:cViewPr>
        <p:scale>
          <a:sx n="81" d="100"/>
          <a:sy n="81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506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6A5C3-93EC-41EA-B597-C66E69C270DE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F46CE-57AE-4A6C-B334-42CA219C5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951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E8508-6D9F-4F0C-ABC3-3126FBAEDDF3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E0D7F-946D-4828-B93D-7E0E1725D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58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5" y="188640"/>
            <a:ext cx="7776864" cy="6480720"/>
          </a:xfrm>
        </p:spPr>
      </p:pic>
      <p:sp>
        <p:nvSpPr>
          <p:cNvPr id="2" name="TextBox 1"/>
          <p:cNvSpPr txBox="1"/>
          <p:nvPr/>
        </p:nvSpPr>
        <p:spPr>
          <a:xfrm>
            <a:off x="107504" y="6021288"/>
            <a:ext cx="89289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465"/>
              </a:lnSpc>
              <a:buClr>
                <a:srgbClr val="4E67C8"/>
              </a:buClr>
              <a:buSzPct val="70000"/>
            </a:pPr>
            <a:r>
              <a:rPr lang="ru-RU" sz="1200" u="sng" dirty="0">
                <a:solidFill>
                  <a:srgbClr val="303F50"/>
                </a:solidFill>
                <a:latin typeface="Calibri" pitchFamily="34" charset="0"/>
                <a:ea typeface="Times New Roman"/>
              </a:rPr>
              <a:t>Презентация </a:t>
            </a:r>
            <a:r>
              <a:rPr lang="ru-RU" sz="1200" dirty="0">
                <a:solidFill>
                  <a:srgbClr val="303F50"/>
                </a:solidFill>
                <a:latin typeface="Calibri" pitchFamily="34" charset="0"/>
                <a:ea typeface="Times New Roman"/>
              </a:rPr>
              <a:t>может использоваться как методическое пособие в помощь родителям, </a:t>
            </a:r>
            <a:endParaRPr lang="ru-RU" sz="1200" dirty="0" smtClean="0">
              <a:solidFill>
                <a:srgbClr val="303F50"/>
              </a:solidFill>
              <a:latin typeface="Calibri" pitchFamily="34" charset="0"/>
              <a:ea typeface="Times New Roman"/>
            </a:endParaRPr>
          </a:p>
          <a:p>
            <a:pPr lvl="0">
              <a:lnSpc>
                <a:spcPts val="1465"/>
              </a:lnSpc>
              <a:buClr>
                <a:srgbClr val="4E67C8"/>
              </a:buClr>
              <a:buSzPct val="70000"/>
            </a:pPr>
            <a:r>
              <a:rPr lang="ru-RU" sz="1200" dirty="0" smtClean="0">
                <a:solidFill>
                  <a:srgbClr val="303F50"/>
                </a:solidFill>
                <a:latin typeface="Calibri" pitchFamily="34" charset="0"/>
                <a:ea typeface="Times New Roman"/>
              </a:rPr>
              <a:t>для </a:t>
            </a:r>
            <a:r>
              <a:rPr lang="ru-RU" sz="1200" dirty="0">
                <a:solidFill>
                  <a:srgbClr val="303F50"/>
                </a:solidFill>
                <a:latin typeface="Calibri" pitchFamily="34" charset="0"/>
                <a:ea typeface="Times New Roman"/>
              </a:rPr>
              <a:t>закрепления знаний детей о свойствах, качествах, назначении предметов окружающего мира.</a:t>
            </a:r>
            <a:endParaRPr lang="ru-RU" sz="1200" dirty="0">
              <a:solidFill>
                <a:srgbClr val="212745"/>
              </a:solidFill>
              <a:latin typeface="Calibri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268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57"/>
    </mc:Choice>
    <mc:Fallback xmlns="">
      <p:transition spd="slow" advTm="2085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548680"/>
            <a:ext cx="7344816" cy="6309320"/>
          </a:xfrm>
        </p:spPr>
      </p:pic>
      <p:sp>
        <p:nvSpPr>
          <p:cNvPr id="2" name="TextBox 1"/>
          <p:cNvSpPr txBox="1"/>
          <p:nvPr/>
        </p:nvSpPr>
        <p:spPr>
          <a:xfrm>
            <a:off x="827584" y="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libri" pitchFamily="34" charset="0"/>
                <a:ea typeface="Calibri"/>
                <a:cs typeface="Times New Roman"/>
              </a:rPr>
              <a:t>	«Рассмотри </a:t>
            </a:r>
            <a:r>
              <a:rPr lang="ru-RU" sz="2000" b="1" dirty="0">
                <a:latin typeface="Calibri" pitchFamily="34" charset="0"/>
                <a:ea typeface="Calibri"/>
                <a:cs typeface="Times New Roman"/>
              </a:rPr>
              <a:t>картинки. Назови, чем они отличаются»</a:t>
            </a:r>
            <a:endParaRPr lang="ru-RU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63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89"/>
    </mc:Choice>
    <mc:Fallback xmlns="">
      <p:transition spd="slow" advTm="2728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866328"/>
            <a:ext cx="8064896" cy="5803031"/>
          </a:xfrm>
        </p:spPr>
      </p:pic>
      <p:sp>
        <p:nvSpPr>
          <p:cNvPr id="2" name="TextBox 1"/>
          <p:cNvSpPr txBox="1"/>
          <p:nvPr/>
        </p:nvSpPr>
        <p:spPr>
          <a:xfrm>
            <a:off x="107504" y="0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alibri" pitchFamily="34" charset="0"/>
                <a:ea typeface="Calibri"/>
                <a:cs typeface="Times New Roman"/>
              </a:rPr>
              <a:t>«Внимательно рассмотри картинку. Запомни предметы, изображенные на ней. Отвернись и назови предметы, которые ты видел.</a:t>
            </a:r>
            <a:endParaRPr lang="ru-RU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9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17"/>
    </mc:Choice>
    <mc:Fallback xmlns="">
      <p:transition spd="slow" advTm="3571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620688"/>
            <a:ext cx="7920880" cy="6120680"/>
          </a:xfrm>
        </p:spPr>
      </p:pic>
      <p:sp>
        <p:nvSpPr>
          <p:cNvPr id="2" name="TextBox 1"/>
          <p:cNvSpPr txBox="1"/>
          <p:nvPr/>
        </p:nvSpPr>
        <p:spPr>
          <a:xfrm>
            <a:off x="107504" y="0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alibri" pitchFamily="34" charset="0"/>
                <a:ea typeface="Calibri"/>
                <a:cs typeface="Times New Roman"/>
              </a:rPr>
              <a:t>«Назови, на какие геометрические фигуры похожи </a:t>
            </a:r>
            <a:r>
              <a:rPr lang="ru-RU" sz="2000" b="1" dirty="0" smtClean="0">
                <a:latin typeface="Calibri" pitchFamily="34" charset="0"/>
                <a:ea typeface="Calibri"/>
                <a:cs typeface="Times New Roman"/>
              </a:rPr>
              <a:t>предметы </a:t>
            </a:r>
            <a:r>
              <a:rPr lang="ru-RU" sz="2000" b="1" dirty="0">
                <a:latin typeface="Calibri" pitchFamily="34" charset="0"/>
                <a:ea typeface="Calibri"/>
                <a:cs typeface="Times New Roman"/>
              </a:rPr>
              <a:t>на картинке»</a:t>
            </a:r>
            <a:endParaRPr lang="ru-RU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79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78"/>
    </mc:Choice>
    <mc:Fallback xmlns="">
      <p:transition spd="slow" advTm="3087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48680"/>
            <a:ext cx="7776864" cy="6192688"/>
          </a:xfrm>
        </p:spPr>
      </p:pic>
      <p:sp>
        <p:nvSpPr>
          <p:cNvPr id="2" name="TextBox 1"/>
          <p:cNvSpPr txBox="1"/>
          <p:nvPr/>
        </p:nvSpPr>
        <p:spPr>
          <a:xfrm>
            <a:off x="179512" y="142346"/>
            <a:ext cx="8856984" cy="30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000" b="1" dirty="0">
                <a:latin typeface="Calibri" pitchFamily="34" charset="0"/>
                <a:ea typeface="Times New Roman"/>
              </a:rPr>
              <a:t> </a:t>
            </a:r>
            <a:r>
              <a:rPr lang="ru-RU" sz="2000" b="1" dirty="0" smtClean="0">
                <a:latin typeface="Calibri" pitchFamily="34" charset="0"/>
                <a:ea typeface="Times New Roman"/>
              </a:rPr>
              <a:t>      	 </a:t>
            </a:r>
            <a:r>
              <a:rPr lang="ru-RU" sz="2000" b="1" dirty="0" smtClean="0">
                <a:latin typeface="Calibri" pitchFamily="34" charset="0"/>
                <a:ea typeface="Times New Roman"/>
              </a:rPr>
              <a:t>«Опиши </a:t>
            </a:r>
            <a:r>
              <a:rPr lang="ru-RU" sz="2000" b="1" dirty="0">
                <a:latin typeface="Calibri" pitchFamily="34" charset="0"/>
                <a:ea typeface="Times New Roman"/>
              </a:rPr>
              <a:t>каждый из предметов, изображенных на картинке</a:t>
            </a:r>
            <a:r>
              <a:rPr lang="ru-RU" sz="2000" b="1" dirty="0" smtClean="0">
                <a:latin typeface="Calibri" pitchFamily="34" charset="0"/>
                <a:ea typeface="Times New Roman"/>
              </a:rPr>
              <a:t>»</a:t>
            </a:r>
            <a:endParaRPr lang="ru-RU" sz="2000" b="1" dirty="0">
              <a:effectLst/>
              <a:latin typeface="Calibri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524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54"/>
    </mc:Choice>
    <mc:Fallback xmlns="">
      <p:transition spd="slow" advTm="2595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61338"/>
            <a:ext cx="7704856" cy="6080030"/>
          </a:xfrm>
        </p:spPr>
      </p:pic>
      <p:sp>
        <p:nvSpPr>
          <p:cNvPr id="2" name="TextBox 1"/>
          <p:cNvSpPr txBox="1"/>
          <p:nvPr/>
        </p:nvSpPr>
        <p:spPr>
          <a:xfrm>
            <a:off x="467544" y="11663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03F50"/>
                </a:solidFill>
                <a:latin typeface="Calibri" pitchFamily="34" charset="0"/>
                <a:ea typeface="Calibri"/>
                <a:cs typeface="Times New Roman"/>
              </a:rPr>
              <a:t>		</a:t>
            </a:r>
            <a:r>
              <a:rPr lang="ru-RU" sz="2000" b="1" dirty="0" smtClean="0">
                <a:latin typeface="Calibri" pitchFamily="34" charset="0"/>
                <a:ea typeface="Calibri"/>
                <a:cs typeface="Times New Roman"/>
              </a:rPr>
              <a:t>«</a:t>
            </a:r>
            <a:r>
              <a:rPr lang="ru-RU" sz="2000" b="1" dirty="0">
                <a:latin typeface="Calibri" pitchFamily="34" charset="0"/>
                <a:ea typeface="Calibri"/>
                <a:cs typeface="Times New Roman"/>
              </a:rPr>
              <a:t>Назови предметы, образующие пару»</a:t>
            </a:r>
            <a:endParaRPr lang="ru-RU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66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70"/>
    </mc:Choice>
    <mc:Fallback xmlns="">
      <p:transition spd="slow" advTm="2347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92696"/>
            <a:ext cx="7632848" cy="6048672"/>
          </a:xfrm>
        </p:spPr>
      </p:pic>
      <p:sp>
        <p:nvSpPr>
          <p:cNvPr id="2" name="TextBox 1"/>
          <p:cNvSpPr txBox="1"/>
          <p:nvPr/>
        </p:nvSpPr>
        <p:spPr>
          <a:xfrm>
            <a:off x="251520" y="116632"/>
            <a:ext cx="8784976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5"/>
              </a:lnSpc>
            </a:pPr>
            <a:r>
              <a:rPr lang="ru-RU" b="1" dirty="0" smtClean="0">
                <a:latin typeface="Calibri" pitchFamily="34" charset="0"/>
                <a:ea typeface="Times New Roman"/>
              </a:rPr>
              <a:t>	</a:t>
            </a:r>
            <a:r>
              <a:rPr lang="ru-RU" sz="2000" b="1" dirty="0" smtClean="0">
                <a:latin typeface="Calibri" pitchFamily="34" charset="0"/>
                <a:ea typeface="Times New Roman"/>
              </a:rPr>
              <a:t>«</a:t>
            </a:r>
            <a:r>
              <a:rPr lang="ru-RU" sz="2000" b="1" dirty="0">
                <a:latin typeface="Calibri" pitchFamily="34" charset="0"/>
                <a:ea typeface="Times New Roman"/>
              </a:rPr>
              <a:t>Назови, людей каких профессий ты </a:t>
            </a:r>
            <a:r>
              <a:rPr lang="ru-RU" sz="2000" b="1" dirty="0" smtClean="0">
                <a:latin typeface="Calibri" pitchFamily="34" charset="0"/>
                <a:ea typeface="Times New Roman"/>
              </a:rPr>
              <a:t>видишь </a:t>
            </a:r>
            <a:r>
              <a:rPr lang="ru-RU" sz="2000" b="1" dirty="0">
                <a:latin typeface="Calibri" pitchFamily="34" charset="0"/>
                <a:ea typeface="Times New Roman"/>
              </a:rPr>
              <a:t>на картинке</a:t>
            </a:r>
            <a:r>
              <a:rPr lang="ru-RU" sz="2000" b="1" dirty="0" smtClean="0">
                <a:latin typeface="Calibri" pitchFamily="34" charset="0"/>
                <a:ea typeface="Times New Roman"/>
              </a:rPr>
              <a:t>»</a:t>
            </a:r>
          </a:p>
          <a:p>
            <a:pPr>
              <a:lnSpc>
                <a:spcPts val="1465"/>
              </a:lnSpc>
            </a:pPr>
            <a:r>
              <a:rPr lang="ru-RU" sz="2000" b="1" dirty="0" smtClean="0">
                <a:latin typeface="Calibri" pitchFamily="34" charset="0"/>
                <a:ea typeface="Times New Roman"/>
              </a:rPr>
              <a:t>«</a:t>
            </a:r>
            <a:r>
              <a:rPr lang="ru-RU" sz="2000" b="1" dirty="0">
                <a:latin typeface="Calibri" pitchFamily="34" charset="0"/>
                <a:ea typeface="Times New Roman"/>
              </a:rPr>
              <a:t>Подбери каждому специалисту предметы, необходимые ему для работы</a:t>
            </a:r>
            <a:r>
              <a:rPr lang="ru-RU" sz="2000" b="1" dirty="0" smtClean="0">
                <a:latin typeface="Calibri" pitchFamily="34" charset="0"/>
                <a:ea typeface="Times New Roman"/>
              </a:rPr>
              <a:t>»</a:t>
            </a:r>
            <a:endParaRPr lang="ru-RU" sz="2000" b="1" dirty="0">
              <a:latin typeface="Calibri" pitchFamily="34" charset="0"/>
              <a:ea typeface="Times New Roman"/>
            </a:endParaRPr>
          </a:p>
          <a:p>
            <a:pPr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583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29"/>
    </mc:Choice>
    <mc:Fallback xmlns="">
      <p:transition spd="slow" advTm="5062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48680"/>
            <a:ext cx="7920880" cy="6160684"/>
          </a:xfrm>
        </p:spPr>
      </p:pic>
      <p:sp>
        <p:nvSpPr>
          <p:cNvPr id="2" name="TextBox 1"/>
          <p:cNvSpPr txBox="1"/>
          <p:nvPr/>
        </p:nvSpPr>
        <p:spPr>
          <a:xfrm>
            <a:off x="107504" y="0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libri" pitchFamily="34" charset="0"/>
                <a:ea typeface="Calibri"/>
                <a:cs typeface="Times New Roman"/>
              </a:rPr>
              <a:t>		«</a:t>
            </a:r>
            <a:r>
              <a:rPr lang="ru-RU" sz="2000" b="1" dirty="0">
                <a:latin typeface="Calibri" pitchFamily="34" charset="0"/>
                <a:ea typeface="Calibri"/>
                <a:cs typeface="Times New Roman"/>
              </a:rPr>
              <a:t>Объясни для чего нужен каждый из </a:t>
            </a:r>
            <a:r>
              <a:rPr lang="ru-RU" sz="2000" b="1" dirty="0" smtClean="0">
                <a:latin typeface="Calibri" pitchFamily="34" charset="0"/>
                <a:ea typeface="Calibri"/>
                <a:cs typeface="Times New Roman"/>
              </a:rPr>
              <a:t>предметов»</a:t>
            </a:r>
            <a:endParaRPr lang="ru-RU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23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32"/>
    </mc:Choice>
    <mc:Fallback xmlns="">
      <p:transition spd="slow" advTm="2233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79" y="364045"/>
            <a:ext cx="7920880" cy="6292594"/>
          </a:xfrm>
        </p:spPr>
      </p:pic>
      <p:sp>
        <p:nvSpPr>
          <p:cNvPr id="2" name="TextBox 1"/>
          <p:cNvSpPr txBox="1"/>
          <p:nvPr/>
        </p:nvSpPr>
        <p:spPr>
          <a:xfrm>
            <a:off x="179511" y="116632"/>
            <a:ext cx="8830017" cy="664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 smtClean="0">
                <a:latin typeface="Calibri" pitchFamily="34" charset="0"/>
                <a:ea typeface="Calibri"/>
                <a:cs typeface="Times New Roman"/>
              </a:rPr>
              <a:t>			</a:t>
            </a:r>
            <a:r>
              <a:rPr lang="ru-RU" sz="2000" b="1" dirty="0" smtClean="0">
                <a:latin typeface="Calibri" pitchFamily="34" charset="0"/>
                <a:ea typeface="Calibri"/>
                <a:cs typeface="Times New Roman"/>
              </a:rPr>
              <a:t>«</a:t>
            </a:r>
            <a:r>
              <a:rPr lang="ru-RU" sz="2000" b="1" dirty="0">
                <a:latin typeface="Calibri" pitchFamily="34" charset="0"/>
                <a:ea typeface="Calibri"/>
                <a:cs typeface="Times New Roman"/>
              </a:rPr>
              <a:t>Отгадай предмет по </a:t>
            </a:r>
            <a:r>
              <a:rPr lang="ru-RU" sz="2000" b="1" dirty="0" smtClean="0">
                <a:latin typeface="Calibri" pitchFamily="34" charset="0"/>
                <a:ea typeface="Calibri"/>
                <a:cs typeface="Times New Roman"/>
              </a:rPr>
              <a:t>загадке</a:t>
            </a:r>
            <a:r>
              <a:rPr lang="ru-RU" sz="2000" b="1" dirty="0" smtClean="0">
                <a:latin typeface="Calibri" pitchFamily="34" charset="0"/>
                <a:ea typeface="Calibri"/>
                <a:cs typeface="Times New Roman"/>
              </a:rPr>
              <a:t>»</a:t>
            </a:r>
            <a:endParaRPr lang="ru-RU" sz="2000" b="1" dirty="0">
              <a:solidFill>
                <a:schemeClr val="bg1"/>
              </a:solidFill>
              <a:latin typeface="Calibri" pitchFamily="34" charset="0"/>
              <a:ea typeface="Times New Roman"/>
            </a:endParaRPr>
          </a:p>
          <a:p>
            <a:r>
              <a:rPr lang="ru-RU" dirty="0">
                <a:solidFill>
                  <a:schemeClr val="bg1"/>
                </a:solidFill>
                <a:ea typeface="Calibri"/>
                <a:cs typeface="Times New Roman"/>
              </a:rPr>
              <a:t> 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932040" y="448774"/>
            <a:ext cx="3104873" cy="1418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Calibri" pitchFamily="34" charset="0"/>
                <a:ea typeface="Calibri"/>
                <a:cs typeface="Times New Roman"/>
              </a:rPr>
              <a:t>«Ножек четыре, шляпка одна, Нужен, коль станет обедать семья.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07504" y="116632"/>
            <a:ext cx="288032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chemeClr val="bg1"/>
                </a:solidFill>
                <a:latin typeface="Calibri" pitchFamily="34" charset="0"/>
                <a:ea typeface="Times New Roman"/>
              </a:rPr>
              <a:t>«Мы ходим ночью, ходим днём, Но никуда мы не уйдём».</a:t>
            </a:r>
            <a:endParaRPr lang="ru-RU" b="1" dirty="0">
              <a:solidFill>
                <a:schemeClr val="bg1"/>
              </a:solidFill>
              <a:latin typeface="Calibri" pitchFamily="34" charset="0"/>
              <a:ea typeface="Times New Roman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76056" y="2348880"/>
            <a:ext cx="3672408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1465"/>
              </a:lnSpc>
            </a:pPr>
            <a:r>
              <a:rPr lang="ru-RU" b="1" dirty="0">
                <a:solidFill>
                  <a:schemeClr val="bg1"/>
                </a:solidFill>
                <a:latin typeface="Calibri" pitchFamily="34" charset="0"/>
                <a:ea typeface="Times New Roman"/>
              </a:rPr>
              <a:t>На четырех ногах стою,</a:t>
            </a:r>
          </a:p>
          <a:p>
            <a:pPr lvl="0">
              <a:lnSpc>
                <a:spcPts val="1465"/>
              </a:lnSpc>
            </a:pPr>
            <a:r>
              <a:rPr lang="ru-RU" b="1" dirty="0">
                <a:solidFill>
                  <a:schemeClr val="bg1"/>
                </a:solidFill>
                <a:latin typeface="Calibri" pitchFamily="34" charset="0"/>
                <a:ea typeface="Times New Roman"/>
              </a:rPr>
              <a:t>Ходить я вовсе не 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Times New Roman"/>
              </a:rPr>
              <a:t>могу:</a:t>
            </a:r>
          </a:p>
          <a:p>
            <a:pPr lvl="0">
              <a:lnSpc>
                <a:spcPts val="1465"/>
              </a:lnSpc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Times New Roman"/>
              </a:rPr>
              <a:t>Когда </a:t>
            </a:r>
            <a:r>
              <a:rPr lang="ru-RU" b="1" dirty="0">
                <a:solidFill>
                  <a:schemeClr val="bg1"/>
                </a:solidFill>
                <a:latin typeface="Calibri" pitchFamily="34" charset="0"/>
                <a:ea typeface="Times New Roman"/>
              </a:rPr>
              <a:t>устанешь ты гулять,</a:t>
            </a:r>
          </a:p>
          <a:p>
            <a:pPr lvl="0">
              <a:lnSpc>
                <a:spcPts val="1465"/>
              </a:lnSpc>
            </a:pPr>
            <a:r>
              <a:rPr lang="ru-RU" b="1" dirty="0">
                <a:solidFill>
                  <a:schemeClr val="bg1"/>
                </a:solidFill>
                <a:latin typeface="Calibri" pitchFamily="34" charset="0"/>
                <a:ea typeface="Times New Roman"/>
              </a:rPr>
              <a:t>Ты можешь сесть и отдыхать»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56185" y="5085184"/>
            <a:ext cx="2953343" cy="15714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chemeClr val="bg1"/>
                </a:solidFill>
                <a:latin typeface="Calibri" pitchFamily="34" charset="0"/>
                <a:ea typeface="Times New Roman"/>
              </a:rPr>
              <a:t>«Кто со мной под дождик вышел, Для того я вроде крыши. Сам себя он раскрывает, А тебя он 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Times New Roman"/>
              </a:rPr>
              <a:t>закрывает». </a:t>
            </a:r>
            <a:endParaRPr lang="ru-RU" b="1" dirty="0">
              <a:solidFill>
                <a:schemeClr val="bg1"/>
              </a:solidFill>
              <a:latin typeface="Calibri" pitchFamily="34" charset="0"/>
              <a:ea typeface="Times New Roman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9511" y="4237094"/>
            <a:ext cx="3816424" cy="1994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libri" pitchFamily="34" charset="0"/>
                <a:ea typeface="Calibri"/>
                <a:cs typeface="Times New Roman"/>
              </a:rPr>
              <a:t>Разноцветные сестрицы, Заскучали без водицы. Дядя, длинный и худой, Носит воду бородой. И сестрицы вместе с ним, Нарисуют дом и дым.</a:t>
            </a:r>
            <a:r>
              <a:rPr lang="ru-RU" b="1" dirty="0">
                <a:solidFill>
                  <a:schemeClr val="tx1"/>
                </a:solidFill>
                <a:latin typeface="Calibri" pitchFamily="34" charset="0"/>
                <a:ea typeface="Calibri"/>
                <a:cs typeface="Times New Roman"/>
              </a:rPr>
              <a:t> </a:t>
            </a:r>
            <a:endParaRPr lang="ru-RU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50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449"/>
    </mc:Choice>
    <mc:Fallback xmlns="">
      <p:transition spd="slow" advTm="16344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76672"/>
            <a:ext cx="8136904" cy="6264696"/>
          </a:xfrm>
        </p:spPr>
      </p:pic>
      <p:sp>
        <p:nvSpPr>
          <p:cNvPr id="5" name="TextBox 4"/>
          <p:cNvSpPr txBox="1"/>
          <p:nvPr/>
        </p:nvSpPr>
        <p:spPr>
          <a:xfrm>
            <a:off x="323528" y="0"/>
            <a:ext cx="8820472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000" b="1" dirty="0" smtClean="0">
                <a:solidFill>
                  <a:srgbClr val="303F50"/>
                </a:solidFill>
                <a:latin typeface="Calibri" pitchFamily="34" charset="0"/>
                <a:ea typeface="Times New Roman"/>
              </a:rPr>
              <a:t>			</a:t>
            </a:r>
          </a:p>
          <a:p>
            <a:pPr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000" b="1" dirty="0">
                <a:solidFill>
                  <a:srgbClr val="303F50"/>
                </a:solidFill>
                <a:latin typeface="Calibri" pitchFamily="34" charset="0"/>
                <a:ea typeface="Times New Roman"/>
              </a:rPr>
              <a:t>	</a:t>
            </a:r>
            <a:r>
              <a:rPr lang="ru-RU" sz="2000" b="1" dirty="0" smtClean="0">
                <a:solidFill>
                  <a:srgbClr val="303F50"/>
                </a:solidFill>
                <a:latin typeface="Calibri" pitchFamily="34" charset="0"/>
                <a:ea typeface="Times New Roman"/>
              </a:rPr>
              <a:t>		</a:t>
            </a:r>
            <a:r>
              <a:rPr lang="ru-RU" sz="2400" b="1" dirty="0" smtClean="0">
                <a:solidFill>
                  <a:srgbClr val="303F50"/>
                </a:solidFill>
                <a:latin typeface="Calibri" pitchFamily="34" charset="0"/>
                <a:ea typeface="Times New Roman"/>
              </a:rPr>
              <a:t>«</a:t>
            </a:r>
            <a:r>
              <a:rPr lang="ru-RU" sz="2400" b="1" dirty="0">
                <a:solidFill>
                  <a:srgbClr val="303F50"/>
                </a:solidFill>
                <a:latin typeface="Calibri" pitchFamily="34" charset="0"/>
                <a:ea typeface="Times New Roman"/>
              </a:rPr>
              <a:t>Запомни картинку</a:t>
            </a:r>
            <a:r>
              <a:rPr lang="ru-RU" sz="2400" b="1" dirty="0" smtClean="0">
                <a:solidFill>
                  <a:srgbClr val="303F50"/>
                </a:solidFill>
                <a:latin typeface="Calibri" pitchFamily="34" charset="0"/>
                <a:ea typeface="Times New Roman"/>
              </a:rPr>
              <a:t>»</a:t>
            </a:r>
            <a:endParaRPr lang="ru-RU" sz="2400" b="1" dirty="0">
              <a:effectLst/>
              <a:latin typeface="Calibri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81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3"/>
    </mc:Choice>
    <mc:Fallback xmlns="">
      <p:transition spd="slow" advTm="1356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48680"/>
            <a:ext cx="8064896" cy="6192688"/>
          </a:xfrm>
        </p:spPr>
      </p:pic>
      <p:sp>
        <p:nvSpPr>
          <p:cNvPr id="2" name="TextBox 1"/>
          <p:cNvSpPr txBox="1"/>
          <p:nvPr/>
        </p:nvSpPr>
        <p:spPr>
          <a:xfrm>
            <a:off x="0" y="142345"/>
            <a:ext cx="9144000" cy="49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5"/>
              </a:lnSpc>
            </a:pPr>
            <a:r>
              <a:rPr lang="ru-RU" sz="2000" b="1" dirty="0" smtClean="0">
                <a:solidFill>
                  <a:srgbClr val="303F50"/>
                </a:solidFill>
                <a:latin typeface="Calibri" pitchFamily="34" charset="0"/>
                <a:ea typeface="Times New Roman"/>
              </a:rPr>
              <a:t>			«</a:t>
            </a:r>
            <a:r>
              <a:rPr lang="ru-RU" sz="2000" b="1" dirty="0">
                <a:solidFill>
                  <a:srgbClr val="303F50"/>
                </a:solidFill>
                <a:latin typeface="Calibri" pitchFamily="34" charset="0"/>
                <a:ea typeface="Times New Roman"/>
              </a:rPr>
              <a:t>Назови, что изменилось в картинке. </a:t>
            </a:r>
            <a:endParaRPr lang="ru-RU" sz="2000" b="1" dirty="0" smtClean="0">
              <a:solidFill>
                <a:srgbClr val="303F50"/>
              </a:solidFill>
              <a:latin typeface="Calibri" pitchFamily="34" charset="0"/>
              <a:ea typeface="Times New Roman"/>
            </a:endParaRPr>
          </a:p>
          <a:p>
            <a:pPr>
              <a:lnSpc>
                <a:spcPts val="1465"/>
              </a:lnSpc>
            </a:pPr>
            <a:r>
              <a:rPr lang="ru-RU" sz="2000" b="1" dirty="0" smtClean="0">
                <a:solidFill>
                  <a:srgbClr val="303F50"/>
                </a:solidFill>
                <a:latin typeface="Calibri" pitchFamily="34" charset="0"/>
                <a:ea typeface="Times New Roman"/>
              </a:rPr>
              <a:t>		Какие </a:t>
            </a:r>
            <a:r>
              <a:rPr lang="ru-RU" sz="2000" b="1" dirty="0">
                <a:solidFill>
                  <a:srgbClr val="303F50"/>
                </a:solidFill>
                <a:latin typeface="Calibri" pitchFamily="34" charset="0"/>
                <a:ea typeface="Times New Roman"/>
              </a:rPr>
              <a:t>новые предметы появились на картинке?»</a:t>
            </a:r>
            <a:endParaRPr lang="ru-RU" sz="2000" b="1" dirty="0">
              <a:effectLst/>
              <a:latin typeface="Calibri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41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53"/>
    </mc:Choice>
    <mc:Fallback xmlns="">
      <p:transition spd="slow" advTm="3175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908720"/>
            <a:ext cx="7848872" cy="5949279"/>
          </a:xfrm>
        </p:spPr>
      </p:pic>
      <p:sp>
        <p:nvSpPr>
          <p:cNvPr id="3" name="TextBox 2"/>
          <p:cNvSpPr txBox="1"/>
          <p:nvPr/>
        </p:nvSpPr>
        <p:spPr>
          <a:xfrm>
            <a:off x="107504" y="116632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ea typeface="Times New Roman"/>
              </a:rPr>
              <a:t>	</a:t>
            </a:r>
            <a:r>
              <a:rPr lang="ru-RU" b="1" dirty="0" smtClean="0">
                <a:ea typeface="Times New Roman"/>
              </a:rPr>
              <a:t>	</a:t>
            </a:r>
            <a:r>
              <a:rPr lang="ru-RU" sz="2000" b="1" dirty="0" smtClean="0">
                <a:latin typeface="Calibri" pitchFamily="34" charset="0"/>
                <a:ea typeface="Times New Roman"/>
              </a:rPr>
              <a:t>«</a:t>
            </a:r>
            <a:r>
              <a:rPr lang="ru-RU" sz="2000" b="1" dirty="0">
                <a:latin typeface="Calibri" pitchFamily="34" charset="0"/>
                <a:ea typeface="Times New Roman"/>
              </a:rPr>
              <a:t>Внимательно рассмотри картинку. </a:t>
            </a:r>
            <a:endParaRPr lang="ru-RU" sz="2000" b="1" dirty="0" smtClean="0">
              <a:latin typeface="Calibri" pitchFamily="34" charset="0"/>
              <a:ea typeface="Times New Roman"/>
            </a:endParaRPr>
          </a:p>
          <a:p>
            <a:pPr algn="just"/>
            <a:r>
              <a:rPr lang="ru-RU" sz="2000" b="1" dirty="0" smtClean="0">
                <a:latin typeface="Calibri" pitchFamily="34" charset="0"/>
                <a:ea typeface="Times New Roman"/>
              </a:rPr>
              <a:t>Назови</a:t>
            </a:r>
            <a:r>
              <a:rPr lang="ru-RU" sz="2000" b="1" dirty="0">
                <a:latin typeface="Calibri" pitchFamily="34" charset="0"/>
                <a:ea typeface="Times New Roman"/>
              </a:rPr>
              <a:t>, какой новый предмет появляется в каждом последующем </a:t>
            </a:r>
            <a:r>
              <a:rPr lang="ru-RU" sz="2000" b="1" dirty="0" smtClean="0">
                <a:latin typeface="Calibri" pitchFamily="34" charset="0"/>
                <a:ea typeface="Times New Roman"/>
              </a:rPr>
              <a:t>ряду. </a:t>
            </a:r>
            <a:endParaRPr lang="ru-RU" sz="2000" b="1" dirty="0">
              <a:latin typeface="Calibri" pitchFamily="34" charset="0"/>
              <a:ea typeface="Times New Roman"/>
            </a:endParaRPr>
          </a:p>
          <a:p>
            <a:pPr algn="just"/>
            <a:r>
              <a:rPr lang="ru-RU" sz="2000" b="1" dirty="0" smtClean="0">
                <a:latin typeface="Calibri" pitchFamily="34" charset="0"/>
                <a:ea typeface="Times New Roman"/>
              </a:rPr>
              <a:t>			Объясни </a:t>
            </a:r>
            <a:r>
              <a:rPr lang="ru-RU" sz="2000" b="1" dirty="0">
                <a:latin typeface="Calibri" pitchFamily="34" charset="0"/>
                <a:ea typeface="Times New Roman"/>
              </a:rPr>
              <a:t>свой выбор</a:t>
            </a:r>
            <a:r>
              <a:rPr lang="ru-RU" sz="2000" b="1" dirty="0" smtClean="0">
                <a:latin typeface="Calibri" pitchFamily="34" charset="0"/>
                <a:ea typeface="Times New Roman"/>
              </a:rPr>
              <a:t>»</a:t>
            </a:r>
            <a:endParaRPr lang="ru-RU" sz="2000" b="1" dirty="0">
              <a:effectLst/>
              <a:latin typeface="Calibri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293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03"/>
    </mc:Choice>
    <mc:Fallback xmlns="">
      <p:transition spd="slow" advTm="4050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692696"/>
            <a:ext cx="8064896" cy="6096916"/>
          </a:xfrm>
        </p:spPr>
      </p:pic>
      <p:sp>
        <p:nvSpPr>
          <p:cNvPr id="2" name="TextBox 1"/>
          <p:cNvSpPr txBox="1"/>
          <p:nvPr/>
        </p:nvSpPr>
        <p:spPr>
          <a:xfrm>
            <a:off x="107504" y="116632"/>
            <a:ext cx="88569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000" b="1" dirty="0">
                <a:solidFill>
                  <a:srgbClr val="303F50"/>
                </a:solidFill>
                <a:latin typeface="Calibri" pitchFamily="34" charset="0"/>
                <a:ea typeface="Times New Roman"/>
              </a:rPr>
              <a:t>«Назови предметы, сделанные из </a:t>
            </a:r>
            <a:r>
              <a:rPr lang="ru-RU" sz="2000" b="1" dirty="0" smtClean="0">
                <a:solidFill>
                  <a:srgbClr val="303F50"/>
                </a:solidFill>
                <a:latin typeface="Calibri" pitchFamily="34" charset="0"/>
                <a:ea typeface="Times New Roman"/>
              </a:rPr>
              <a:t>ткани, из пластмассы</a:t>
            </a:r>
            <a:r>
              <a:rPr lang="ru-RU" sz="2000" b="1" dirty="0" smtClean="0">
                <a:solidFill>
                  <a:srgbClr val="303F50"/>
                </a:solidFill>
                <a:latin typeface="Calibri" pitchFamily="34" charset="0"/>
                <a:ea typeface="Times New Roman"/>
              </a:rPr>
              <a:t>, </a:t>
            </a:r>
            <a:r>
              <a:rPr lang="ru-RU" sz="2000" b="1" dirty="0" smtClean="0">
                <a:solidFill>
                  <a:srgbClr val="303F50"/>
                </a:solidFill>
                <a:latin typeface="Calibri" pitchFamily="34" charset="0"/>
                <a:ea typeface="Times New Roman"/>
              </a:rPr>
              <a:t> </a:t>
            </a:r>
            <a:r>
              <a:rPr lang="ru-RU" sz="2000" b="1" dirty="0">
                <a:solidFill>
                  <a:srgbClr val="303F50"/>
                </a:solidFill>
                <a:latin typeface="Calibri" pitchFamily="34" charset="0"/>
                <a:ea typeface="Times New Roman"/>
              </a:rPr>
              <a:t>из </a:t>
            </a:r>
            <a:r>
              <a:rPr lang="ru-RU" sz="2000" b="1" dirty="0" smtClean="0">
                <a:solidFill>
                  <a:srgbClr val="303F50"/>
                </a:solidFill>
                <a:latin typeface="Calibri" pitchFamily="34" charset="0"/>
                <a:ea typeface="Times New Roman"/>
              </a:rPr>
              <a:t>металла, из дерева</a:t>
            </a:r>
            <a:r>
              <a:rPr lang="ru-RU" sz="2000" b="1" dirty="0">
                <a:solidFill>
                  <a:srgbClr val="303F50"/>
                </a:solidFill>
                <a:latin typeface="Calibri" pitchFamily="34" charset="0"/>
                <a:ea typeface="Times New Roman"/>
              </a:rPr>
              <a:t>,</a:t>
            </a:r>
            <a:r>
              <a:rPr lang="ru-RU" sz="2000" b="1" dirty="0" smtClean="0">
                <a:solidFill>
                  <a:srgbClr val="303F50"/>
                </a:solidFill>
                <a:latin typeface="Calibri" pitchFamily="34" charset="0"/>
                <a:ea typeface="Times New Roman"/>
              </a:rPr>
              <a:t> </a:t>
            </a:r>
            <a:r>
              <a:rPr lang="ru-RU" sz="2000" b="1" dirty="0">
                <a:solidFill>
                  <a:srgbClr val="303F50"/>
                </a:solidFill>
                <a:latin typeface="Calibri" pitchFamily="34" charset="0"/>
                <a:ea typeface="Times New Roman"/>
              </a:rPr>
              <a:t>из фарфора</a:t>
            </a:r>
            <a:r>
              <a:rPr lang="ru-RU" sz="2000" b="1" dirty="0" smtClean="0">
                <a:solidFill>
                  <a:srgbClr val="303F50"/>
                </a:solidFill>
                <a:latin typeface="Calibri" pitchFamily="34" charset="0"/>
                <a:ea typeface="Times New Roman"/>
              </a:rPr>
              <a:t>». «Назови </a:t>
            </a:r>
            <a:r>
              <a:rPr lang="ru-RU" sz="2000" b="1" dirty="0">
                <a:solidFill>
                  <a:srgbClr val="303F50"/>
                </a:solidFill>
                <a:latin typeface="Calibri" pitchFamily="34" charset="0"/>
                <a:ea typeface="Times New Roman"/>
              </a:rPr>
              <a:t>объекты, созданные природой».</a:t>
            </a:r>
            <a:endParaRPr lang="ru-RU" sz="2000" b="1" dirty="0">
              <a:effectLst/>
              <a:latin typeface="Calibri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223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192"/>
    </mc:Choice>
    <mc:Fallback xmlns="">
      <p:transition spd="slow" advTm="10619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550151"/>
            <a:ext cx="7200800" cy="6119208"/>
          </a:xfrm>
        </p:spPr>
      </p:pic>
      <p:sp>
        <p:nvSpPr>
          <p:cNvPr id="2" name="TextBox 1"/>
          <p:cNvSpPr txBox="1"/>
          <p:nvPr/>
        </p:nvSpPr>
        <p:spPr>
          <a:xfrm>
            <a:off x="827584" y="260648"/>
            <a:ext cx="7848872" cy="30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000" b="1" dirty="0" smtClean="0">
                <a:latin typeface="Calibri" pitchFamily="34" charset="0"/>
                <a:ea typeface="Times New Roman"/>
              </a:rPr>
              <a:t>«Рассмотри картинку. Подбери предметы схожие по цвету»</a:t>
            </a:r>
            <a:endParaRPr lang="ru-RU" sz="2000" b="1" dirty="0">
              <a:effectLst/>
              <a:latin typeface="Calibri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750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26"/>
    </mc:Choice>
    <mc:Fallback xmlns="">
      <p:transition spd="slow" advTm="2332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55820"/>
            <a:ext cx="7200800" cy="6136265"/>
          </a:xfrm>
        </p:spPr>
      </p:pic>
      <p:sp>
        <p:nvSpPr>
          <p:cNvPr id="2" name="TextBox 1"/>
          <p:cNvSpPr txBox="1"/>
          <p:nvPr/>
        </p:nvSpPr>
        <p:spPr>
          <a:xfrm>
            <a:off x="0" y="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alibri" pitchFamily="34" charset="0"/>
                <a:ea typeface="Calibri"/>
                <a:cs typeface="Times New Roman"/>
              </a:rPr>
              <a:t> </a:t>
            </a:r>
            <a:r>
              <a:rPr lang="ru-RU" sz="2000" b="1" dirty="0" smtClean="0">
                <a:latin typeface="Calibri" pitchFamily="34" charset="0"/>
                <a:ea typeface="Calibri"/>
                <a:cs typeface="Times New Roman"/>
              </a:rPr>
              <a:t>    </a:t>
            </a:r>
            <a:r>
              <a:rPr lang="ru-RU" sz="2000" b="1" dirty="0" smtClean="0">
                <a:latin typeface="Calibri" pitchFamily="34" charset="0"/>
                <a:ea typeface="Calibri"/>
                <a:cs typeface="Times New Roman"/>
              </a:rPr>
              <a:t>«</a:t>
            </a:r>
            <a:r>
              <a:rPr lang="ru-RU" sz="2000" b="1" dirty="0">
                <a:latin typeface="Calibri" pitchFamily="34" charset="0"/>
                <a:ea typeface="Calibri"/>
                <a:cs typeface="Times New Roman"/>
              </a:rPr>
              <a:t>Найди в каждой группе пару предметов, которые подходят друг </a:t>
            </a:r>
            <a:r>
              <a:rPr lang="ru-RU" sz="2000" b="1" dirty="0" smtClean="0">
                <a:latin typeface="Calibri" pitchFamily="34" charset="0"/>
                <a:ea typeface="Calibri"/>
                <a:cs typeface="Times New Roman"/>
              </a:rPr>
              <a:t>другу</a:t>
            </a:r>
            <a:r>
              <a:rPr lang="ru-RU" sz="2000" b="1" dirty="0">
                <a:latin typeface="Calibri" pitchFamily="34" charset="0"/>
                <a:ea typeface="Calibri"/>
                <a:cs typeface="Times New Roman"/>
              </a:rPr>
              <a:t>»</a:t>
            </a:r>
            <a:endParaRPr lang="ru-RU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62"/>
    </mc:Choice>
    <mc:Fallback xmlns="">
      <p:transition spd="slow" advTm="3166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717602"/>
            <a:ext cx="7344816" cy="6023765"/>
          </a:xfrm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8856984" cy="49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000" b="1" dirty="0">
                <a:latin typeface="Calibri" pitchFamily="34" charset="0"/>
                <a:ea typeface="Times New Roman"/>
              </a:rPr>
              <a:t>«Это комната Лены. У неё завтра день </a:t>
            </a:r>
            <a:r>
              <a:rPr lang="ru-RU" sz="2000" b="1" dirty="0" smtClean="0">
                <a:latin typeface="Calibri" pitchFamily="34" charset="0"/>
                <a:ea typeface="Times New Roman"/>
              </a:rPr>
              <a:t>рождения. Найди </a:t>
            </a:r>
            <a:r>
              <a:rPr lang="ru-RU" sz="2000" b="1" dirty="0">
                <a:latin typeface="Calibri" pitchFamily="34" charset="0"/>
                <a:ea typeface="Times New Roman"/>
              </a:rPr>
              <a:t>и назови, где спрятаны все подарки в комнате</a:t>
            </a:r>
            <a:r>
              <a:rPr lang="ru-RU" sz="2000" b="1" dirty="0" smtClean="0">
                <a:latin typeface="Calibri" pitchFamily="34" charset="0"/>
                <a:ea typeface="Times New Roman"/>
              </a:rPr>
              <a:t>»</a:t>
            </a:r>
            <a:endParaRPr lang="ru-RU" sz="2000" b="1" dirty="0">
              <a:effectLst/>
              <a:latin typeface="Calibri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66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62"/>
    </mc:Choice>
    <mc:Fallback xmlns="">
      <p:transition spd="slow" advTm="4316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155" y="727828"/>
            <a:ext cx="6552728" cy="5813171"/>
          </a:xfrm>
        </p:spPr>
      </p:pic>
      <p:sp>
        <p:nvSpPr>
          <p:cNvPr id="2" name="TextBox 1"/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alibri" pitchFamily="34" charset="0"/>
                <a:ea typeface="Calibri"/>
                <a:cs typeface="Times New Roman"/>
              </a:rPr>
              <a:t>«Придумай как можно больше слов-определений к каждому </a:t>
            </a:r>
            <a:r>
              <a:rPr lang="ru-RU" sz="2000" b="1" dirty="0" smtClean="0">
                <a:latin typeface="Calibri" pitchFamily="34" charset="0"/>
                <a:ea typeface="Calibri"/>
                <a:cs typeface="Times New Roman"/>
              </a:rPr>
              <a:t>из предметов</a:t>
            </a:r>
            <a:r>
              <a:rPr lang="ru-RU" sz="2000" b="1" dirty="0">
                <a:latin typeface="Calibri" pitchFamily="34" charset="0"/>
                <a:ea typeface="Calibri"/>
                <a:cs typeface="Times New Roman"/>
              </a:rPr>
              <a:t>»</a:t>
            </a:r>
            <a:endParaRPr lang="ru-RU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97"/>
    </mc:Choice>
    <mc:Fallback xmlns="">
      <p:transition spd="slow" advTm="1669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692696"/>
            <a:ext cx="7200800" cy="6153025"/>
          </a:xfrm>
        </p:spPr>
      </p:pic>
      <p:sp>
        <p:nvSpPr>
          <p:cNvPr id="2" name="TextBox 1"/>
          <p:cNvSpPr txBox="1"/>
          <p:nvPr/>
        </p:nvSpPr>
        <p:spPr>
          <a:xfrm>
            <a:off x="107504" y="116632"/>
            <a:ext cx="9036496" cy="59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000" b="1" dirty="0" smtClean="0">
                <a:latin typeface="Calibri" pitchFamily="34" charset="0"/>
                <a:ea typeface="Times New Roman"/>
              </a:rPr>
              <a:t>	«</a:t>
            </a:r>
            <a:r>
              <a:rPr lang="ru-RU" sz="2000" b="1" dirty="0">
                <a:latin typeface="Calibri" pitchFamily="34" charset="0"/>
                <a:ea typeface="Times New Roman"/>
              </a:rPr>
              <a:t>Назови, чем похожи и чем отличаются эти предметы. </a:t>
            </a:r>
            <a:endParaRPr lang="ru-RU" sz="2000" b="1" dirty="0" smtClean="0">
              <a:latin typeface="Calibri" pitchFamily="34" charset="0"/>
              <a:ea typeface="Times New Roman"/>
            </a:endParaRPr>
          </a:p>
          <a:p>
            <a:pPr>
              <a:lnSpc>
                <a:spcPts val="1465"/>
              </a:lnSpc>
            </a:pPr>
            <a:r>
              <a:rPr lang="ru-RU" sz="2000" b="1" dirty="0" smtClean="0">
                <a:latin typeface="Calibri" pitchFamily="34" charset="0"/>
                <a:ea typeface="Times New Roman"/>
              </a:rPr>
              <a:t>	Палатка </a:t>
            </a:r>
            <a:r>
              <a:rPr lang="ru-RU" sz="2000" b="1" dirty="0">
                <a:latin typeface="Calibri" pitchFamily="34" charset="0"/>
                <a:ea typeface="Times New Roman"/>
              </a:rPr>
              <a:t>и треугольник. Яблоко и мяч. Карандаш и флейта</a:t>
            </a:r>
            <a:r>
              <a:rPr lang="ru-RU" sz="2000" b="1" dirty="0" smtClean="0">
                <a:latin typeface="Calibri" pitchFamily="34" charset="0"/>
                <a:ea typeface="Times New Roman"/>
              </a:rPr>
              <a:t>»</a:t>
            </a:r>
            <a:endParaRPr lang="ru-RU" sz="2000" b="1" dirty="0">
              <a:effectLst/>
              <a:latin typeface="Calibri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775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09"/>
    </mc:Choice>
    <mc:Fallback xmlns="">
      <p:transition spd="slow" advTm="4210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620688"/>
            <a:ext cx="8064896" cy="6048672"/>
          </a:xfrm>
        </p:spPr>
      </p:pic>
      <p:sp>
        <p:nvSpPr>
          <p:cNvPr id="2" name="TextBox 1"/>
          <p:cNvSpPr txBox="1"/>
          <p:nvPr/>
        </p:nvSpPr>
        <p:spPr>
          <a:xfrm>
            <a:off x="0" y="116632"/>
            <a:ext cx="8964488" cy="49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65"/>
              </a:lnSpc>
            </a:pPr>
            <a:r>
              <a:rPr lang="ru-RU" sz="2000" b="1" dirty="0" smtClean="0">
                <a:latin typeface="Calibri" pitchFamily="34" charset="0"/>
                <a:ea typeface="Times New Roman"/>
              </a:rPr>
              <a:t>	«</a:t>
            </a:r>
            <a:r>
              <a:rPr lang="ru-RU" sz="2000" b="1" dirty="0">
                <a:latin typeface="Calibri" pitchFamily="34" charset="0"/>
                <a:ea typeface="Times New Roman"/>
              </a:rPr>
              <a:t>Рассмотри картинку. Сравни предметы, изображенные на ней. </a:t>
            </a:r>
            <a:endParaRPr lang="ru-RU" sz="2000" b="1" dirty="0" smtClean="0">
              <a:latin typeface="Calibri" pitchFamily="34" charset="0"/>
              <a:ea typeface="Times New Roman"/>
            </a:endParaRPr>
          </a:p>
          <a:p>
            <a:pPr>
              <a:lnSpc>
                <a:spcPts val="1465"/>
              </a:lnSpc>
            </a:pPr>
            <a:r>
              <a:rPr lang="ru-RU" sz="2000" b="1" dirty="0" smtClean="0">
                <a:latin typeface="Calibri" pitchFamily="34" charset="0"/>
                <a:ea typeface="Times New Roman"/>
              </a:rPr>
              <a:t>			Назови</a:t>
            </a:r>
            <a:r>
              <a:rPr lang="ru-RU" sz="2000" b="1" dirty="0">
                <a:latin typeface="Calibri" pitchFamily="34" charset="0"/>
                <a:ea typeface="Times New Roman"/>
              </a:rPr>
              <a:t>, что в них общего».</a:t>
            </a:r>
            <a:endParaRPr lang="ru-RU" sz="2000" b="1" dirty="0">
              <a:effectLst/>
              <a:latin typeface="Calibri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518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08"/>
    </mc:Choice>
    <mc:Fallback xmlns="">
      <p:transition spd="slow" advTm="3510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836712"/>
            <a:ext cx="7488832" cy="5904656"/>
          </a:xfrm>
        </p:spPr>
      </p:pic>
      <p:sp>
        <p:nvSpPr>
          <p:cNvPr id="2" name="TextBox 1"/>
          <p:cNvSpPr txBox="1"/>
          <p:nvPr/>
        </p:nvSpPr>
        <p:spPr>
          <a:xfrm>
            <a:off x="107504" y="116632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libri" pitchFamily="34" charset="0"/>
                <a:ea typeface="Calibri"/>
                <a:cs typeface="Times New Roman"/>
              </a:rPr>
              <a:t>	«</a:t>
            </a:r>
            <a:r>
              <a:rPr lang="ru-RU" sz="2000" b="1" dirty="0">
                <a:latin typeface="Calibri" pitchFamily="34" charset="0"/>
                <a:ea typeface="Calibri"/>
                <a:cs typeface="Times New Roman"/>
              </a:rPr>
              <a:t>Рассмотри картинку. Сравни предметы, изображенные на ней. </a:t>
            </a:r>
            <a:endParaRPr lang="ru-RU" sz="2000" b="1" dirty="0" smtClean="0">
              <a:latin typeface="Calibri" pitchFamily="34" charset="0"/>
              <a:ea typeface="Calibri"/>
              <a:cs typeface="Times New Roman"/>
            </a:endParaRPr>
          </a:p>
          <a:p>
            <a:r>
              <a:rPr lang="ru-RU" sz="2000" b="1" dirty="0">
                <a:latin typeface="Calibri" pitchFamily="34" charset="0"/>
                <a:ea typeface="Calibri"/>
                <a:cs typeface="Times New Roman"/>
              </a:rPr>
              <a:t>	</a:t>
            </a:r>
            <a:r>
              <a:rPr lang="ru-RU" sz="2000" b="1" dirty="0" smtClean="0">
                <a:latin typeface="Calibri" pitchFamily="34" charset="0"/>
                <a:ea typeface="Calibri"/>
                <a:cs typeface="Times New Roman"/>
              </a:rPr>
              <a:t>		</a:t>
            </a:r>
            <a:r>
              <a:rPr lang="ru-RU" sz="2000" b="1" dirty="0" smtClean="0">
                <a:latin typeface="Calibri" pitchFamily="34" charset="0"/>
                <a:ea typeface="Calibri"/>
                <a:cs typeface="Times New Roman"/>
              </a:rPr>
              <a:t>Назови</a:t>
            </a:r>
            <a:r>
              <a:rPr lang="ru-RU" sz="2000" b="1" dirty="0">
                <a:latin typeface="Calibri" pitchFamily="34" charset="0"/>
                <a:ea typeface="Calibri"/>
                <a:cs typeface="Times New Roman"/>
              </a:rPr>
              <a:t>, что в них общего</a:t>
            </a:r>
            <a:r>
              <a:rPr lang="ru-RU" sz="2000" b="1" dirty="0" smtClean="0">
                <a:latin typeface="Calibri" pitchFamily="34" charset="0"/>
                <a:ea typeface="Calibri"/>
                <a:cs typeface="Times New Roman"/>
              </a:rPr>
              <a:t>»</a:t>
            </a:r>
            <a:endParaRPr lang="ru-RU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35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30"/>
    </mc:Choice>
    <mc:Fallback xmlns="">
      <p:transition spd="slow" advTm="3663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951</TotalTime>
  <Words>244</Words>
  <Application>Microsoft Office PowerPoint</Application>
  <PresentationFormat>Экран 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Запомни предметы на картинке. Закрой глаза и назови  все предметы. </dc:title>
  <cp:lastModifiedBy>Danil_Grachoff</cp:lastModifiedBy>
  <cp:revision>59</cp:revision>
  <dcterms:modified xsi:type="dcterms:W3CDTF">2015-11-23T18:42:18Z</dcterms:modified>
</cp:coreProperties>
</file>