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7" r:id="rId2"/>
    <p:sldId id="256" r:id="rId3"/>
    <p:sldId id="274" r:id="rId4"/>
    <p:sldId id="273" r:id="rId5"/>
    <p:sldId id="259" r:id="rId6"/>
    <p:sldId id="275" r:id="rId7"/>
    <p:sldId id="276" r:id="rId8"/>
    <p:sldId id="272" r:id="rId9"/>
    <p:sldId id="278" r:id="rId10"/>
    <p:sldId id="277" r:id="rId11"/>
    <p:sldId id="265" r:id="rId12"/>
    <p:sldId id="283" r:id="rId13"/>
    <p:sldId id="279" r:id="rId14"/>
    <p:sldId id="281" r:id="rId15"/>
    <p:sldId id="282" r:id="rId16"/>
    <p:sldId id="284" r:id="rId17"/>
    <p:sldId id="269" r:id="rId18"/>
    <p:sldId id="285" r:id="rId19"/>
    <p:sldId id="270" r:id="rId20"/>
    <p:sldId id="286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E65AB-32EE-4AA1-8D5D-C3769AC00B32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52F0-7313-41C4-8202-C0333991F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92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C52F0-7313-41C4-8202-C0333991F77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88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08.05.2014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5%D0%BD%D1%82%D1%80%D0%B0%D0%BB%D1%8C%D0%BD%D1%8B%D0%B5_%D0%B4%D0%B5%D1%80%D0%B6%D0%B0%D0%B2%D1%8B" TargetMode="External"/><Relationship Id="rId7" Type="http://schemas.openxmlformats.org/officeDocument/2006/relationships/hyperlink" Target="http://ru.wikipedia.org/wiki/%D0%A2%D1%80%D0%B5%D1%82%D1%8C%D0%B5_%D0%91%D0%BE%D0%BB%D0%B3%D0%B0%D1%80%D1%81%D0%BA%D0%BE%D0%B5_%D1%86%D0%B0%D1%80%D1%81%D1%82%D0%B2%D0%B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E%D1%81%D0%BC%D0%B0%D0%BD%D1%81%D0%BA%D0%B0%D1%8F_%D0%B8%D0%BC%D0%BF%D0%B5%D1%80%D0%B8%D1%8F" TargetMode="External"/><Relationship Id="rId5" Type="http://schemas.openxmlformats.org/officeDocument/2006/relationships/hyperlink" Target="http://ru.wikipedia.org/wiki/%D0%90%D0%B2%D1%81%D1%82%D1%80%D0%BE-%D0%92%D0%B5%D0%BD%D0%B3%D1%80%D0%B8%D1%8F" TargetMode="External"/><Relationship Id="rId4" Type="http://schemas.openxmlformats.org/officeDocument/2006/relationships/hyperlink" Target="http://ru.wikipedia.org/wiki/%D0%93%D0%B5%D1%80%D0%BC%D0%B0%D0%BD%D1%81%D0%BA%D0%B0%D1%8F_%D0%B8%D0%BC%D0%BF%D0%B5%D1%80%D0%B8%D1%8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3%D0%BB%D0%B5%D0%BC%D1%91%D1%82" TargetMode="External"/><Relationship Id="rId3" Type="http://schemas.openxmlformats.org/officeDocument/2006/relationships/hyperlink" Target="http://ru.wikipedia.org/wiki/%D0%A2%D0%B0%D0%BD%D0%BA" TargetMode="External"/><Relationship Id="rId7" Type="http://schemas.openxmlformats.org/officeDocument/2006/relationships/hyperlink" Target="http://ru.wikipedia.org/wiki/%D0%A1%D0%B0%D0%BC%D0%BE%D0%BB%D1%91%D1%8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E%D0%B3%D0%BD%D0%B5%D0%BC%D1%91%D1%82" TargetMode="External"/><Relationship Id="rId11" Type="http://schemas.openxmlformats.org/officeDocument/2006/relationships/hyperlink" Target="http://ru.wikipedia.org/wiki/%D0%A2%D0%BE%D1%80%D0%BF%D0%B5%D0%B4%D0%BD%D1%8B%D0%B9_%D0%BA%D0%B0%D1%82%D0%B5%D1%80" TargetMode="External"/><Relationship Id="rId5" Type="http://schemas.openxmlformats.org/officeDocument/2006/relationships/hyperlink" Target="http://ru.wikipedia.org/wiki/%D0%9F%D1%80%D0%BE%D1%82%D0%B8%D0%B2%D0%BE%D0%B3%D0%B0%D0%B7" TargetMode="External"/><Relationship Id="rId10" Type="http://schemas.openxmlformats.org/officeDocument/2006/relationships/hyperlink" Target="http://ru.wikipedia.org/wiki/%D0%9F%D0%BE%D0%B4%D0%B2%D0%BE%D0%B4%D0%BD%D0%B0%D1%8F_%D0%BB%D0%BE%D0%B4%D0%BA%D0%B0" TargetMode="External"/><Relationship Id="rId4" Type="http://schemas.openxmlformats.org/officeDocument/2006/relationships/hyperlink" Target="http://ru.wikipedia.org/wiki/%D0%A5%D0%B8%D0%BC%D0%B8%D1%87%D0%B5%D1%81%D0%BA%D0%BE%D0%B5_%D0%BE%D1%80%D1%83%D0%B6%D0%B8%D0%B5" TargetMode="External"/><Relationship Id="rId9" Type="http://schemas.openxmlformats.org/officeDocument/2006/relationships/hyperlink" Target="http://ru.wikipedia.org/wiki/%D0%9C%D0%B8%D0%BD%D0%BE%D0%BC%D1%91%D1%8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F%D0%BE%D0%BD%D1%81%D0%BA%D0%B0%D1%8F_%D0%B8%D0%BC%D0%BF%D0%B5%D1%80%D0%B8%D1%8F" TargetMode="External"/><Relationship Id="rId13" Type="http://schemas.openxmlformats.org/officeDocument/2006/relationships/hyperlink" Target="http://ru.wikipedia.org/wiki/%D0%91%D0%B5%D0%BB%D1%8C%D0%B3%D0%B8%D1%8F" TargetMode="External"/><Relationship Id="rId18" Type="http://schemas.openxmlformats.org/officeDocument/2006/relationships/hyperlink" Target="http://ru.wikipedia.org/wiki/%D0%91%D1%80%D0%B0%D0%B7%D0%B8%D0%BB%D0%B8%D1%8F" TargetMode="External"/><Relationship Id="rId26" Type="http://schemas.openxmlformats.org/officeDocument/2006/relationships/hyperlink" Target="http://ru.wikipedia.org/wiki/%D0%93%D0%B2%D0%B0%D1%82%D0%B5%D0%BC%D0%B0%D0%BB%D0%B0" TargetMode="External"/><Relationship Id="rId3" Type="http://schemas.openxmlformats.org/officeDocument/2006/relationships/hyperlink" Target="http://ru.wikipedia.org/wiki/%D0%90%D0%BD%D1%82%D0%B0%D0%BD%D1%82%D0%B0" TargetMode="External"/><Relationship Id="rId21" Type="http://schemas.openxmlformats.org/officeDocument/2006/relationships/hyperlink" Target="http://ru.wikipedia.org/wiki/%D0%9D%D0%B8%D0%BA%D0%B0%D1%80%D0%B0%D0%B3%D1%83%D0%B0" TargetMode="External"/><Relationship Id="rId7" Type="http://schemas.openxmlformats.org/officeDocument/2006/relationships/hyperlink" Target="http://ru.wikipedia.org/wiki/%D0%A1%D0%A8%D0%90" TargetMode="External"/><Relationship Id="rId12" Type="http://schemas.openxmlformats.org/officeDocument/2006/relationships/hyperlink" Target="http://ru.wikipedia.org/wiki/%D0%9A%D0%BE%D1%80%D0%BE%D0%BB%D0%B5%D0%B2%D1%81%D1%82%D0%B2%D0%BE_%D0%A7%D0%B5%D1%80%D0%BD%D0%BE%D0%B3%D0%BE%D1%80%D0%B8%D1%8F" TargetMode="External"/><Relationship Id="rId17" Type="http://schemas.openxmlformats.org/officeDocument/2006/relationships/hyperlink" Target="http://ru.wikipedia.org/wiki/%D0%9A%D0%BE%D1%80%D0%BE%D0%BB%D0%B5%D0%B2%D1%81%D1%82%D0%B2%D0%BE_%D0%93%D1%80%D0%B5%D1%86%D0%B8%D1%8F" TargetMode="External"/><Relationship Id="rId25" Type="http://schemas.openxmlformats.org/officeDocument/2006/relationships/hyperlink" Target="http://ru.wikipedia.org/wiki/%D0%9F%D0%B0%D0%BD%D0%B0%D0%BC%D0%B0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ru.wikipedia.org/wiki/%D0%9A%D0%BE%D1%80%D0%BE%D0%BB%D0%B5%D0%B2%D1%81%D1%82%D0%B2%D0%BE_%D0%A0%D1%83%D0%BC%D1%8B%D0%BD%D0%B8%D1%8F" TargetMode="External"/><Relationship Id="rId20" Type="http://schemas.openxmlformats.org/officeDocument/2006/relationships/hyperlink" Target="http://ru.wikipedia.org/wiki/%D0%9A%D1%83%D0%B1%D0%B0" TargetMode="External"/><Relationship Id="rId29" Type="http://schemas.openxmlformats.org/officeDocument/2006/relationships/hyperlink" Target="http://ru.wikipedia.org/wiki/%D0%91%D0%BE%D0%BB%D0%B8%D0%B2%D0%B8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2%D0%B5%D0%BB%D0%B8%D0%BA%D0%BE%D0%B1%D1%80%D0%B8%D1%82%D0%B0%D0%BD%D0%B8%D1%8F" TargetMode="External"/><Relationship Id="rId11" Type="http://schemas.openxmlformats.org/officeDocument/2006/relationships/hyperlink" Target="http://ru.wikipedia.org/wiki/%D0%A2%D1%80%D0%BE%D0%B9%D1%81%D1%82%D0%B2%D0%B5%D0%BD%D0%BD%D1%8B%D0%B9_%D1%81%D0%BE%D1%8E%D0%B7" TargetMode="External"/><Relationship Id="rId24" Type="http://schemas.openxmlformats.org/officeDocument/2006/relationships/hyperlink" Target="http://ru.wikipedia.org/wiki/%D0%9B%D0%B8%D0%B1%D0%B5%D1%80%D0%B8%D1%8F" TargetMode="External"/><Relationship Id="rId32" Type="http://schemas.openxmlformats.org/officeDocument/2006/relationships/hyperlink" Target="http://ru.wikipedia.org/wiki/%D0%A3%D1%80%D1%83%D0%B3%D0%B2%D0%B0%D0%B9" TargetMode="External"/><Relationship Id="rId5" Type="http://schemas.openxmlformats.org/officeDocument/2006/relationships/hyperlink" Target="http://ru.wikipedia.org/wiki/%D0%A2%D1%80%D0%B5%D1%82%D1%8C%D1%8F_%D1%84%D1%80%D0%B0%D0%BD%D1%86%D1%83%D0%B7%D1%81%D0%BA%D0%B0%D1%8F_%D1%80%D0%B5%D1%81%D0%BF%D1%83%D0%B1%D0%BB%D0%B8%D0%BA%D0%B0" TargetMode="External"/><Relationship Id="rId15" Type="http://schemas.openxmlformats.org/officeDocument/2006/relationships/hyperlink" Target="http://ru.wikipedia.org/wiki/%D0%9F%D0%BE%D1%80%D1%82%D1%83%D0%B3%D0%B0%D0%BB%D0%B8%D1%8F" TargetMode="External"/><Relationship Id="rId23" Type="http://schemas.openxmlformats.org/officeDocument/2006/relationships/hyperlink" Target="http://ru.wikipedia.org/wiki/%D0%A0%D0%B5%D1%81%D0%BF%D1%83%D0%B1%D0%BB%D0%B8%D0%BA%D0%B0_%D0%93%D0%B0%D0%B8%D1%82%D0%B8" TargetMode="External"/><Relationship Id="rId28" Type="http://schemas.openxmlformats.org/officeDocument/2006/relationships/hyperlink" Target="http://ru.wikipedia.org/wiki/%D0%9A%D0%BE%D1%81%D1%82%D0%B0-%D0%A0%D0%B8%D0%BA%D0%B0" TargetMode="External"/><Relationship Id="rId10" Type="http://schemas.openxmlformats.org/officeDocument/2006/relationships/hyperlink" Target="http://ru.wikipedia.org/wiki/%D0%9A%D0%BE%D1%80%D0%BE%D0%BB%D0%B5%D0%B2%D1%81%D1%82%D0%B2%D0%BE_%D0%98%D1%82%D0%B0%D0%BB%D0%B8%D1%8F_(1861%E2%80%941946)" TargetMode="External"/><Relationship Id="rId19" Type="http://schemas.openxmlformats.org/officeDocument/2006/relationships/hyperlink" Target="http://ru.wikipedia.org/wiki/%D0%9A%D0%B8%D1%82%D0%B0%D0%B9%D1%81%D0%BA%D0%B0%D1%8F_%D0%A0%D0%B5%D1%81%D0%BF%D1%83%D0%B1%D0%BB%D0%B8%D0%BA%D0%B0" TargetMode="External"/><Relationship Id="rId31" Type="http://schemas.openxmlformats.org/officeDocument/2006/relationships/hyperlink" Target="http://ru.wikipedia.org/wiki/%D0%9F%D0%B5%D1%80%D1%83" TargetMode="External"/><Relationship Id="rId4" Type="http://schemas.openxmlformats.org/officeDocument/2006/relationships/hyperlink" Target="http://ru.wikipedia.org/wiki/%D0%A0%D0%BE%D1%81%D1%81%D0%B8%D0%B9%D1%81%D0%BA%D0%B0%D1%8F_%D0%B8%D0%BC%D0%BF%D0%B5%D1%80%D0%B8%D1%8F" TargetMode="External"/><Relationship Id="rId9" Type="http://schemas.openxmlformats.org/officeDocument/2006/relationships/hyperlink" Target="http://ru.wikipedia.org/wiki/%D0%9A%D0%BE%D1%80%D0%BE%D0%BB%D0%B5%D0%B2%D1%81%D1%82%D0%B2%D0%BE_%D0%A1%D0%B5%D1%80%D0%B1%D0%B8%D1%8F" TargetMode="External"/><Relationship Id="rId14" Type="http://schemas.openxmlformats.org/officeDocument/2006/relationships/hyperlink" Target="http://ru.wikipedia.org/wiki/%D0%95%D0%B3%D0%B8%D0%BF%D0%B5%D1%82_(%D0%BF%D1%80%D0%BE%D0%B2%D0%B8%D0%BD%D1%86%D0%B8%D1%8F_%D0%9E%D1%81%D0%BC%D0%B0%D0%BD%D1%81%D0%BA%D0%BE%D0%B9_%D0%B8%D0%BC%D0%BF%D0%B5%D1%80%D0%B8%D0%B8)" TargetMode="External"/><Relationship Id="rId22" Type="http://schemas.openxmlformats.org/officeDocument/2006/relationships/hyperlink" Target="http://ru.wikipedia.org/wiki/%D0%A1%D0%B8%D0%B0%D0%BC" TargetMode="External"/><Relationship Id="rId27" Type="http://schemas.openxmlformats.org/officeDocument/2006/relationships/hyperlink" Target="http://ru.wikipedia.org/wiki/%D0%93%D0%BE%D0%BD%D0%B4%D1%83%D1%80%D0%B0%D1%81" TargetMode="External"/><Relationship Id="rId30" Type="http://schemas.openxmlformats.org/officeDocument/2006/relationships/hyperlink" Target="http://ru.wikipedia.org/wiki/%D0%94%D0%BE%D0%BC%D0%B8%D0%BD%D0%B8%D0%BA%D0%B0%D0%BD%D1%81%D0%BA%D0%B0%D1%8F_%D1%80%D0%B5%D1%81%D0%BF%D1%83%D0%B1%D0%BB%D0%B8%D0%BA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Внеклассное мероприятие для учащихся 4  класса. </a:t>
            </a:r>
            <a:br>
              <a:rPr lang="ru-RU" sz="2000" dirty="0" smtClean="0"/>
            </a:br>
            <a:r>
              <a:rPr lang="ru-RU" sz="2000" dirty="0" smtClean="0"/>
              <a:t>Подготовила Ломаченко Лариса Николаевна, учитель МБОУ «Великомихайловская СОШ Новооскольского района, Белгородской области».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Цель: познакомить учащихся с историей Первой мировой войны.</a:t>
            </a:r>
          </a:p>
          <a:p>
            <a:pPr marL="0" indent="0">
              <a:buNone/>
            </a:pPr>
            <a:r>
              <a:rPr lang="ru-RU" sz="2000" dirty="0" smtClean="0"/>
              <a:t>Задачи: </a:t>
            </a:r>
          </a:p>
          <a:p>
            <a:pPr marL="0" indent="0">
              <a:buNone/>
            </a:pPr>
            <a:r>
              <a:rPr lang="ru-RU" sz="2000" dirty="0" smtClean="0"/>
              <a:t>1.Воспитание  уважительного отношения к страницам истории своей страны, её героям.</a:t>
            </a:r>
          </a:p>
          <a:p>
            <a:pPr marL="0" indent="0">
              <a:buNone/>
            </a:pPr>
            <a:r>
              <a:rPr lang="ru-RU" sz="2000" dirty="0" smtClean="0"/>
              <a:t>2. Воспитания патриотических чувств, гордости за свою Родину.</a:t>
            </a:r>
          </a:p>
          <a:p>
            <a:pPr marL="0" indent="0">
              <a:buNone/>
            </a:pPr>
            <a:r>
              <a:rPr lang="ru-RU" sz="2000" dirty="0" smtClean="0"/>
              <a:t>3. Интеллектуальное развитие учащихся, развитие интереса к прошлому и преломлению, переосмыслению событий в настоящем.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700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498080" cy="1143000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Третий </a:t>
            </a:r>
            <a:r>
              <a:rPr lang="ru-RU" sz="3200" dirty="0"/>
              <a:t>вопрос.</a:t>
            </a:r>
            <a:br>
              <a:rPr lang="ru-RU" sz="3200" dirty="0"/>
            </a:br>
            <a:r>
              <a:rPr lang="ru-RU" sz="3200" b="1" dirty="0"/>
              <a:t>Как назывался блок, выступавший противником Антанты?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4726470"/>
              </p:ext>
            </p:extLst>
          </p:nvPr>
        </p:nvGraphicFramePr>
        <p:xfrm>
          <a:off x="251520" y="2996952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497160"/>
                <a:gridCol w="648072"/>
                <a:gridCol w="576064"/>
                <a:gridCol w="473264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30694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81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Четвертной союз.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556792"/>
            <a:ext cx="4608512" cy="367240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u="sng" dirty="0">
                <a:hlinkClick r:id="rId3" tooltip="Центральные державы"/>
              </a:rPr>
              <a:t>Четверной союз</a:t>
            </a:r>
            <a:r>
              <a:rPr lang="ru-RU" dirty="0"/>
              <a:t>: </a:t>
            </a:r>
            <a:endParaRPr lang="ru-RU" dirty="0" smtClean="0"/>
          </a:p>
          <a:p>
            <a:pPr marL="0" indent="0">
              <a:buNone/>
            </a:pPr>
            <a:r>
              <a:rPr lang="ru-RU" u="sng" dirty="0">
                <a:hlinkClick r:id="rId4" tooltip="Германская империя"/>
              </a:rPr>
              <a:t> </a:t>
            </a:r>
            <a:r>
              <a:rPr lang="ru-RU" u="sng" dirty="0" smtClean="0">
                <a:hlinkClick r:id="rId4" tooltip="Германская империя"/>
              </a:rPr>
              <a:t>    Германия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hlinkClick r:id="rId5" tooltip="Австро-Венгрия"/>
              </a:rPr>
              <a:t>     Австро-Венгрия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hlinkClick r:id="rId6" tooltip="Османская империя"/>
              </a:rPr>
              <a:t>    Османская </a:t>
            </a:r>
            <a:r>
              <a:rPr lang="ru-RU" u="sng" dirty="0">
                <a:hlinkClick r:id="rId6" tooltip="Османская империя"/>
              </a:rPr>
              <a:t>империя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u="sng" dirty="0" smtClean="0">
                <a:hlinkClick r:id="rId7" tooltip="Третье Болгарское царство"/>
              </a:rPr>
              <a:t>    Болгария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85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      2 тур.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14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Назовите фамилию легендарного лётчика, впервые исполнившего «мёртвую петлю» и совершившего таран противника.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6637691"/>
              </p:ext>
            </p:extLst>
          </p:nvPr>
        </p:nvGraphicFramePr>
        <p:xfrm>
          <a:off x="323528" y="2924944"/>
          <a:ext cx="82296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90364"/>
                <a:gridCol w="967036"/>
                <a:gridCol w="1028700"/>
                <a:gridCol w="1028700"/>
                <a:gridCol w="1028700"/>
              </a:tblGrid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01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/>
              <a:t>Назовите </a:t>
            </a:r>
            <a:r>
              <a:rPr lang="ru-RU" sz="3200" dirty="0" smtClean="0"/>
              <a:t>фамилию </a:t>
            </a:r>
            <a:r>
              <a:rPr lang="ru-RU" sz="3200" dirty="0"/>
              <a:t>легендарного лётчика, впервые исполнившего «мёртвую петлю» и совершившего таран </a:t>
            </a:r>
            <a:r>
              <a:rPr lang="ru-RU" sz="3200" dirty="0" smtClean="0"/>
              <a:t>противника.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700240"/>
              </p:ext>
            </p:extLst>
          </p:nvPr>
        </p:nvGraphicFramePr>
        <p:xfrm>
          <a:off x="323528" y="3068960"/>
          <a:ext cx="822960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65618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41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Пётр Николаевич Нестеров.</a:t>
            </a:r>
            <a:br>
              <a:rPr lang="ru-RU" dirty="0" smtClean="0"/>
            </a:br>
            <a:r>
              <a:rPr lang="ru-RU" dirty="0" smtClean="0"/>
              <a:t>1887г. – 1914г.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Знаменитый русский лётчик основоположник высшего пилотажа, штабс-капитан, автор фигуры высшего пилотажа «мёртвая петля». Первым  применил воздушный таран противника. Погиб в бою 26 августа 1914 года в районе г. Жолкова.</a:t>
            </a:r>
            <a:endParaRPr lang="ru-RU" dirty="0"/>
          </a:p>
        </p:txBody>
      </p:sp>
      <p:pic>
        <p:nvPicPr>
          <p:cNvPr id="1026" name="Picture 2" descr="G:\pic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188" y="1524000"/>
            <a:ext cx="3027423" cy="4664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683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Финальный тур.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73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Назовите фамилию первой  женщины - офицера, награждённой  </a:t>
            </a:r>
            <a:r>
              <a:rPr lang="ru-RU" sz="2800" dirty="0"/>
              <a:t>за храбрость и героизм проявленный во время сражений на полях войны?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7527996"/>
              </p:ext>
            </p:extLst>
          </p:nvPr>
        </p:nvGraphicFramePr>
        <p:xfrm>
          <a:off x="251520" y="3429000"/>
          <a:ext cx="82296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77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Назовите фамилию первой  женщины - офицера, награждённой  </a:t>
            </a:r>
            <a:r>
              <a:rPr lang="ru-RU" sz="2800" dirty="0"/>
              <a:t>за храбрость и героизм проявленный во время сражений на полях войны?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5349224"/>
              </p:ext>
            </p:extLst>
          </p:nvPr>
        </p:nvGraphicFramePr>
        <p:xfrm>
          <a:off x="323528" y="3212976"/>
          <a:ext cx="82296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4016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</a:t>
                      </a:r>
                      <a:r>
                        <a:rPr lang="ru-RU" baseline="0" dirty="0" smtClean="0"/>
                        <a:t> 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85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Мария Леонтьевна </a:t>
            </a:r>
            <a:r>
              <a:rPr lang="ru-RU" dirty="0" err="1" smtClean="0"/>
              <a:t>Бочкарёва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484784"/>
            <a:ext cx="3240360" cy="468052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449688" cy="4968552"/>
          </a:xfrm>
        </p:spPr>
        <p:txBody>
          <a:bodyPr>
            <a:normAutofit fontScale="25000" lnSpcReduction="20000"/>
          </a:bodyPr>
          <a:lstStyle/>
          <a:p>
            <a:pPr marL="0" indent="0" fontAlgn="t">
              <a:buNone/>
            </a:pPr>
            <a:r>
              <a:rPr lang="ru-RU" sz="7200" dirty="0" smtClean="0"/>
              <a:t>     Мария Леонтьевна</a:t>
            </a:r>
            <a:r>
              <a:rPr lang="ru-RU" sz="7200" dirty="0"/>
              <a:t> </a:t>
            </a:r>
            <a:r>
              <a:rPr lang="ru-RU" sz="7200" dirty="0" smtClean="0"/>
              <a:t>Бочкарева - личность легендарная. В 1917 году ее фотографии не сходили со страниц российских газет и журналов. Военная служба  началась в 1914 году, когда по распоряжению царя Николая </a:t>
            </a:r>
            <a:r>
              <a:rPr lang="en-US" sz="7200" dirty="0" smtClean="0"/>
              <a:t>II</a:t>
            </a:r>
            <a:r>
              <a:rPr lang="ru-RU" sz="7200" dirty="0" smtClean="0"/>
              <a:t> она была зачислена в Томский запасной батальон.  </a:t>
            </a:r>
            <a:r>
              <a:rPr lang="ru-RU" sz="7200" dirty="0"/>
              <a:t>Мария </a:t>
            </a:r>
            <a:r>
              <a:rPr lang="ru-RU" sz="7200" dirty="0" err="1"/>
              <a:t>Бочкарёва</a:t>
            </a:r>
            <a:r>
              <a:rPr lang="ru-RU" sz="7200" dirty="0"/>
              <a:t> бесстрашно ходила в штыковые атаки, вытаскивала раненых с поля боя, была несколько раз ранена. </a:t>
            </a:r>
            <a:r>
              <a:rPr lang="ru-RU" sz="7200" dirty="0" smtClean="0"/>
              <a:t>За </a:t>
            </a:r>
            <a:r>
              <a:rPr lang="ru-RU" sz="7200" dirty="0"/>
              <a:t>выдающуюся </a:t>
            </a:r>
            <a:r>
              <a:rPr lang="ru-RU" sz="7200" dirty="0" smtClean="0"/>
              <a:t>доблесть </a:t>
            </a:r>
            <a:r>
              <a:rPr lang="ru-RU" sz="7200" dirty="0"/>
              <a:t>она </a:t>
            </a:r>
            <a:r>
              <a:rPr lang="ru-RU" sz="7200" dirty="0" smtClean="0"/>
              <a:t>получила  четыре георгиевские  награды - два креста </a:t>
            </a:r>
            <a:r>
              <a:rPr lang="ru-RU" sz="7200" dirty="0"/>
              <a:t>и </a:t>
            </a:r>
            <a:r>
              <a:rPr lang="ru-RU" sz="7200" dirty="0" smtClean="0"/>
              <a:t>две </a:t>
            </a:r>
            <a:r>
              <a:rPr lang="ru-RU" sz="7200" dirty="0"/>
              <a:t>медали</a:t>
            </a:r>
            <a:r>
              <a:rPr lang="ru-RU" sz="7200" dirty="0" smtClean="0"/>
              <a:t>. Весну 1917 года встречала  унтер-офицером, командиром </a:t>
            </a:r>
            <a:r>
              <a:rPr lang="ru-RU" sz="7200" dirty="0" err="1" smtClean="0"/>
              <a:t>разведроты</a:t>
            </a:r>
            <a:r>
              <a:rPr lang="ru-RU" sz="7200" dirty="0" smtClean="0"/>
              <a:t>.</a:t>
            </a:r>
          </a:p>
          <a:p>
            <a:pPr marL="0" indent="0" fontAlgn="t">
              <a:buNone/>
            </a:pPr>
            <a:r>
              <a:rPr lang="ru-RU" sz="7200" dirty="0"/>
              <a:t> </a:t>
            </a:r>
            <a:r>
              <a:rPr lang="ru-RU" sz="7200" dirty="0" smtClean="0"/>
              <a:t> </a:t>
            </a:r>
            <a:r>
              <a:rPr lang="ru-RU" sz="7200" dirty="0"/>
              <a:t> Мария Бочкарева положила </a:t>
            </a:r>
            <a:r>
              <a:rPr lang="ru-RU" sz="7200" dirty="0" smtClean="0"/>
              <a:t>    </a:t>
            </a:r>
            <a:r>
              <a:rPr lang="ru-RU" sz="7200" dirty="0"/>
              <a:t>начало формирования женских батальонов </a:t>
            </a:r>
            <a:r>
              <a:rPr lang="ru-RU" sz="7200" dirty="0" smtClean="0"/>
              <a:t>в армии.</a:t>
            </a:r>
          </a:p>
          <a:p>
            <a:pPr marL="0" indent="0" fontAlgn="t">
              <a:buNone/>
            </a:pPr>
            <a:r>
              <a:rPr lang="ru-RU" sz="7200" dirty="0" smtClean="0"/>
              <a:t>   16 мая 1920 года была расстреляна в Красноярске по решению большевиков</a:t>
            </a:r>
          </a:p>
          <a:p>
            <a:pPr marL="0" indent="0" fontAlgn="t">
              <a:buNone/>
            </a:pPr>
            <a:r>
              <a:rPr lang="ru-RU" sz="7200" dirty="0" smtClean="0"/>
              <a:t>(красных).</a:t>
            </a:r>
            <a:endParaRPr lang="ru-RU" sz="7200" dirty="0"/>
          </a:p>
          <a:p>
            <a:pPr marL="0" indent="0" fontAlgn="t">
              <a:buNone/>
            </a:pPr>
            <a:r>
              <a:rPr lang="ru-RU" sz="7200" dirty="0"/>
              <a:t> </a:t>
            </a:r>
          </a:p>
          <a:p>
            <a:pPr fontAlgn="t"/>
            <a:endParaRPr lang="ru-RU" sz="7200" dirty="0" smtClean="0"/>
          </a:p>
          <a:p>
            <a:pPr fontAlgn="t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3602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Первая мировая </a:t>
            </a:r>
            <a:r>
              <a:rPr lang="ru-RU" b="1" dirty="0"/>
              <a:t>война </a:t>
            </a:r>
            <a:r>
              <a:rPr lang="ru-RU" b="1" dirty="0" smtClean="0"/>
              <a:t>–</a:t>
            </a:r>
            <a:br>
              <a:rPr lang="ru-RU" b="1" dirty="0" smtClean="0"/>
            </a:br>
            <a:r>
              <a:rPr lang="ru-RU" b="1" dirty="0" smtClean="0"/>
              <a:t>великая </a:t>
            </a:r>
            <a:r>
              <a:rPr lang="ru-RU" b="1" dirty="0"/>
              <a:t>и </a:t>
            </a:r>
            <a:r>
              <a:rPr lang="ru-RU" b="1" dirty="0" smtClean="0"/>
              <a:t>забытая.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28 июля 1914г. – </a:t>
            </a:r>
            <a:r>
              <a:rPr lang="ru-RU" dirty="0" smtClean="0"/>
              <a:t>11 </a:t>
            </a:r>
            <a:r>
              <a:rPr lang="ru-RU" dirty="0"/>
              <a:t>ноября 1918г.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115616" y="3645024"/>
            <a:ext cx="7711440" cy="1842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Игра «Поле чудес».</a:t>
            </a:r>
          </a:p>
          <a:p>
            <a:r>
              <a:rPr lang="ru-RU" dirty="0" smtClean="0"/>
              <a:t>Составлена по историческим материалам.</a:t>
            </a:r>
          </a:p>
          <a:p>
            <a:r>
              <a:rPr lang="ru-RU" dirty="0" smtClean="0"/>
              <a:t>Автор: Ломаченко Лариса Николаевна, учитель начальных классов МБОУ «Великомихайловская СОШ Новооскольского района Белгородской области».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4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Великая и забытая.</a:t>
            </a:r>
            <a:br>
              <a:rPr lang="ru-RU" dirty="0" smtClean="0"/>
            </a:br>
            <a:r>
              <a:rPr lang="ru-RU" dirty="0" smtClean="0"/>
              <a:t>Первая мировая война.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28 июня 1919 года Германией был подписан Версальский договор, в этот день официально завершилась Первая мировая война.</a:t>
            </a:r>
          </a:p>
          <a:p>
            <a:pPr marL="0" indent="0">
              <a:buNone/>
            </a:pPr>
            <a:r>
              <a:rPr lang="ru-RU" dirty="0" smtClean="0"/>
              <a:t>В войне участвовало 38 стран с населением в 1,5 миллиарда человек.</a:t>
            </a:r>
          </a:p>
          <a:p>
            <a:pPr marL="0" indent="0">
              <a:buNone/>
            </a:pPr>
            <a:r>
              <a:rPr lang="ru-RU" dirty="0" smtClean="0"/>
              <a:t>Погибло 10 миллионов человек, ранено и искалечено – 20 миллионов.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История </a:t>
            </a:r>
            <a:r>
              <a:rPr lang="ru-RU" dirty="0"/>
              <a:t>России 20 век – М.: ОЛМА – ПРЕСС Образование, 2003.</a:t>
            </a:r>
          </a:p>
          <a:p>
            <a:pPr marL="0" indent="0">
              <a:buNone/>
            </a:pPr>
            <a:r>
              <a:rPr lang="ru-RU" dirty="0" smtClean="0"/>
              <a:t>Первая мировая война – Википедия. </a:t>
            </a:r>
          </a:p>
          <a:p>
            <a:pPr marL="0" indent="0">
              <a:buNone/>
            </a:pPr>
            <a:r>
              <a:rPr lang="ru-RU" dirty="0" smtClean="0"/>
              <a:t>Школьная энциклопедия « </a:t>
            </a:r>
            <a:r>
              <a:rPr lang="ru-RU" dirty="0" err="1"/>
              <a:t>Р</a:t>
            </a:r>
            <a:r>
              <a:rPr lang="ru-RU" dirty="0" err="1" smtClean="0"/>
              <a:t>уссикл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/>
              <a:t>«Энциклопедический словарь» М. «Советская энциклопедия», 1988г.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61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1143000"/>
          </a:xfrm>
        </p:spPr>
        <p:txBody>
          <a:bodyPr>
            <a:noAutofit/>
          </a:bodyPr>
          <a:lstStyle/>
          <a:p>
            <a:pPr marL="0" indent="0"/>
            <a:r>
              <a:rPr lang="ru-RU" sz="2800" dirty="0"/>
              <a:t>Первый вопрос.</a:t>
            </a:r>
            <a:br>
              <a:rPr lang="ru-RU" sz="2800" dirty="0"/>
            </a:br>
            <a:r>
              <a:rPr lang="ru-RU" sz="2800" b="1" dirty="0"/>
              <a:t>Какая военная техника была применена впервые во время сражений на полях Первой мировой войны?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15386"/>
              </p:ext>
            </p:extLst>
          </p:nvPr>
        </p:nvGraphicFramePr>
        <p:xfrm>
          <a:off x="539552" y="3212976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9614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0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49808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3100" dirty="0"/>
              <a:t>Первый вопрос.</a:t>
            </a:r>
            <a:br>
              <a:rPr lang="ru-RU" sz="3100" dirty="0"/>
            </a:br>
            <a:r>
              <a:rPr lang="ru-RU" sz="3100" b="1" dirty="0"/>
              <a:t>Какая военная техника была применена впервые во время сражений на полях Первой мировой войны?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0891007"/>
              </p:ext>
            </p:extLst>
          </p:nvPr>
        </p:nvGraphicFramePr>
        <p:xfrm>
          <a:off x="539552" y="3212976"/>
          <a:ext cx="822960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9614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Т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  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12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мировая война.</a:t>
            </a:r>
            <a:br>
              <a:rPr lang="ru-RU" dirty="0" smtClean="0"/>
            </a:br>
            <a:r>
              <a:rPr lang="ru-RU" dirty="0" smtClean="0"/>
              <a:t>1914 – 1918годы.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988840"/>
            <a:ext cx="4697164" cy="367240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Первая </a:t>
            </a:r>
            <a:r>
              <a:rPr lang="ru-RU" sz="1600" dirty="0"/>
              <a:t>мировая война ускорила разработку новых вооружений и средств ведения боя. Впервые были использованы </a:t>
            </a:r>
            <a:r>
              <a:rPr lang="ru-RU" sz="1600" dirty="0">
                <a:hlinkClick r:id="rId3" tooltip="Танк"/>
              </a:rPr>
              <a:t>танки</a:t>
            </a:r>
            <a:r>
              <a:rPr lang="ru-RU" sz="1600" dirty="0"/>
              <a:t>, </a:t>
            </a:r>
            <a:r>
              <a:rPr lang="ru-RU" sz="1600" dirty="0">
                <a:hlinkClick r:id="rId4" tooltip="Химическое оружие"/>
              </a:rPr>
              <a:t>химическое </a:t>
            </a:r>
            <a:r>
              <a:rPr lang="ru-RU" sz="1600" dirty="0" err="1">
                <a:hlinkClick r:id="rId4" tooltip="Химическое оружие"/>
              </a:rPr>
              <a:t>оружие</a:t>
            </a:r>
            <a:r>
              <a:rPr lang="ru-RU" sz="1600" dirty="0" err="1"/>
              <a:t>,</a:t>
            </a:r>
            <a:r>
              <a:rPr lang="ru-RU" sz="1600" dirty="0" err="1">
                <a:hlinkClick r:id="rId5" tooltip="Противогаз"/>
              </a:rPr>
              <a:t>противогаз</a:t>
            </a:r>
            <a:r>
              <a:rPr lang="ru-RU" sz="1600" dirty="0"/>
              <a:t>, зенитные и противотанковые орудия, </a:t>
            </a:r>
            <a:r>
              <a:rPr lang="ru-RU" sz="1600" dirty="0">
                <a:hlinkClick r:id="rId6" tooltip="Огнемёт"/>
              </a:rPr>
              <a:t>огнемёт</a:t>
            </a:r>
            <a:r>
              <a:rPr lang="ru-RU" sz="1600" dirty="0"/>
              <a:t>. Широкое распространение получили </a:t>
            </a:r>
            <a:r>
              <a:rPr lang="ru-RU" sz="1600" dirty="0">
                <a:hlinkClick r:id="rId7" tooltip="Самолёт"/>
              </a:rPr>
              <a:t>самолёты</a:t>
            </a:r>
            <a:r>
              <a:rPr lang="ru-RU" sz="1600" dirty="0"/>
              <a:t>, </a:t>
            </a:r>
            <a:r>
              <a:rPr lang="ru-RU" sz="1600" dirty="0">
                <a:hlinkClick r:id="rId8" tooltip="Пулемёт"/>
              </a:rPr>
              <a:t>пулемёты</a:t>
            </a:r>
            <a:r>
              <a:rPr lang="ru-RU" sz="1600" dirty="0"/>
              <a:t>, </a:t>
            </a:r>
            <a:r>
              <a:rPr lang="ru-RU" sz="1600" dirty="0">
                <a:hlinkClick r:id="rId9" tooltip="Миномёт"/>
              </a:rPr>
              <a:t>миномёты</a:t>
            </a:r>
            <a:r>
              <a:rPr lang="ru-RU" sz="1600" dirty="0" smtClean="0"/>
              <a:t>,</a:t>
            </a:r>
            <a:r>
              <a:rPr lang="ru-RU" sz="1600" dirty="0"/>
              <a:t> </a:t>
            </a:r>
            <a:r>
              <a:rPr lang="ru-RU" sz="1600" dirty="0">
                <a:hlinkClick r:id="rId10" tooltip="Подводная лодка"/>
              </a:rPr>
              <a:t>подводные </a:t>
            </a:r>
            <a:r>
              <a:rPr lang="ru-RU" sz="1600" dirty="0" err="1">
                <a:hlinkClick r:id="rId10" tooltip="Подводная лодка"/>
              </a:rPr>
              <a:t>лодки</a:t>
            </a:r>
            <a:r>
              <a:rPr lang="ru-RU" sz="1600" dirty="0" err="1"/>
              <a:t>,</a:t>
            </a:r>
            <a:r>
              <a:rPr lang="ru-RU" sz="1600" dirty="0" err="1">
                <a:hlinkClick r:id="rId11" tooltip="Торпедный катер"/>
              </a:rPr>
              <a:t>торпедные</a:t>
            </a:r>
            <a:r>
              <a:rPr lang="ru-RU" sz="1600" dirty="0">
                <a:hlinkClick r:id="rId11" tooltip="Торпедный катер"/>
              </a:rPr>
              <a:t> катера</a:t>
            </a:r>
            <a:r>
              <a:rPr lang="ru-RU" sz="1600" dirty="0"/>
              <a:t>. </a:t>
            </a:r>
            <a:r>
              <a:rPr lang="ru-RU" sz="1600" dirty="0" smtClean="0"/>
              <a:t> </a:t>
            </a:r>
            <a:r>
              <a:rPr lang="ru-RU" sz="1600" dirty="0"/>
              <a:t>Появились новые виды артиллерии: зенитная, </a:t>
            </a:r>
            <a:r>
              <a:rPr lang="ru-RU" sz="1600" dirty="0" err="1" smtClean="0"/>
              <a:t>противо</a:t>
            </a:r>
            <a:r>
              <a:rPr lang="ru-RU" sz="1600" dirty="0" smtClean="0"/>
              <a:t> -танковая</a:t>
            </a:r>
            <a:r>
              <a:rPr lang="ru-RU" sz="1600" dirty="0"/>
              <a:t>, сопровождения пехоты. Авиация стала самостоятельным родом войск, который стал 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подраз</a:t>
            </a:r>
            <a:r>
              <a:rPr lang="ru-RU" sz="1600" dirty="0" smtClean="0"/>
              <a:t> -</a:t>
            </a:r>
            <a:r>
              <a:rPr lang="ru-RU" sz="1600" dirty="0" err="1" smtClean="0"/>
              <a:t>деляться</a:t>
            </a:r>
            <a:r>
              <a:rPr lang="ru-RU" sz="1600" dirty="0" smtClean="0"/>
              <a:t> </a:t>
            </a:r>
            <a:r>
              <a:rPr lang="ru-RU" sz="1600" dirty="0"/>
              <a:t>на разведывательную, истребительную и бомбардировочную. Возникли танковые войска, </a:t>
            </a:r>
            <a:r>
              <a:rPr lang="ru-RU" sz="1600" dirty="0" err="1" smtClean="0"/>
              <a:t>хими</a:t>
            </a:r>
            <a:r>
              <a:rPr lang="ru-RU" sz="1600" dirty="0" smtClean="0"/>
              <a:t> -</a:t>
            </a:r>
            <a:r>
              <a:rPr lang="ru-RU" sz="1600" dirty="0" err="1" smtClean="0"/>
              <a:t>ческие</a:t>
            </a:r>
            <a:r>
              <a:rPr lang="ru-RU" sz="1600" dirty="0" smtClean="0"/>
              <a:t> </a:t>
            </a:r>
            <a:r>
              <a:rPr lang="ru-RU" sz="1600" dirty="0"/>
              <a:t>войска, войска ПВО, морская </a:t>
            </a:r>
            <a:r>
              <a:rPr lang="ru-RU" sz="1600" dirty="0" smtClean="0"/>
              <a:t>авиация.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9326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98080" cy="1143000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/>
              <a:t>Второй вопрос.</a:t>
            </a:r>
            <a:br>
              <a:rPr lang="ru-RU" sz="3200" dirty="0"/>
            </a:br>
            <a:r>
              <a:rPr lang="ru-RU" sz="3200" b="1" dirty="0"/>
              <a:t>Как назывался военный блок, в состав которого входила Россия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7967738"/>
              </p:ext>
            </p:extLst>
          </p:nvPr>
        </p:nvGraphicFramePr>
        <p:xfrm>
          <a:off x="323528" y="2924944"/>
          <a:ext cx="822959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71194"/>
                <a:gridCol w="1175657"/>
                <a:gridCol w="1175657"/>
                <a:gridCol w="1175657"/>
                <a:gridCol w="1175657"/>
                <a:gridCol w="1175657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76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/>
              <a:t>Второй вопрос.</a:t>
            </a:r>
            <a:br>
              <a:rPr lang="ru-RU" sz="3200" dirty="0"/>
            </a:br>
            <a:r>
              <a:rPr lang="ru-RU" sz="3200" b="1" dirty="0"/>
              <a:t>Как назывался военный блок, в состав которого входила Россия?.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4520917"/>
              </p:ext>
            </p:extLst>
          </p:nvPr>
        </p:nvGraphicFramePr>
        <p:xfrm>
          <a:off x="467544" y="2924944"/>
          <a:ext cx="8229599" cy="137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033062"/>
                <a:gridCol w="1318252"/>
                <a:gridCol w="1175657"/>
                <a:gridCol w="1175657"/>
                <a:gridCol w="1175657"/>
              </a:tblGrid>
              <a:tr h="137387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96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Антанта.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28800"/>
            <a:ext cx="4841180" cy="350497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>
                <a:hlinkClick r:id="rId3" tooltip="Антанта"/>
              </a:rPr>
              <a:t>Антанта</a:t>
            </a:r>
            <a:r>
              <a:rPr lang="ru-RU" dirty="0"/>
              <a:t>: </a:t>
            </a:r>
            <a:r>
              <a:rPr lang="ru-RU" dirty="0">
                <a:hlinkClick r:id="rId4" tooltip="Российская империя"/>
              </a:rPr>
              <a:t>Россия</a:t>
            </a:r>
            <a:r>
              <a:rPr lang="ru-RU" dirty="0"/>
              <a:t>, </a:t>
            </a:r>
            <a:r>
              <a:rPr lang="ru-RU" dirty="0">
                <a:hlinkClick r:id="rId5" tooltip="Третья французская республика"/>
              </a:rPr>
              <a:t>Франция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6" tooltip="Великобритания"/>
              </a:rPr>
              <a:t>Великобритания</a:t>
            </a:r>
            <a:r>
              <a:rPr lang="ru-RU" dirty="0"/>
              <a:t>.</a:t>
            </a:r>
          </a:p>
          <a:p>
            <a:r>
              <a:rPr lang="ru-RU" i="1" dirty="0"/>
              <a:t>Союзники Антанты</a:t>
            </a:r>
            <a:r>
              <a:rPr lang="ru-RU" dirty="0"/>
              <a:t> (поддержали Антанту в войне): </a:t>
            </a:r>
            <a:r>
              <a:rPr lang="ru-RU" dirty="0">
                <a:hlinkClick r:id="rId7" tooltip="США"/>
              </a:rPr>
              <a:t>США</a:t>
            </a:r>
            <a:r>
              <a:rPr lang="ru-RU" dirty="0"/>
              <a:t>, </a:t>
            </a:r>
            <a:r>
              <a:rPr lang="ru-RU" dirty="0" err="1">
                <a:hlinkClick r:id="rId8" tooltip="Японская империя"/>
              </a:rPr>
              <a:t>Япония</a:t>
            </a:r>
            <a:r>
              <a:rPr lang="ru-RU" dirty="0" err="1"/>
              <a:t>,</a:t>
            </a:r>
            <a:r>
              <a:rPr lang="ru-RU" dirty="0" err="1">
                <a:hlinkClick r:id="rId9" tooltip="Королевство Сербия"/>
              </a:rPr>
              <a:t>Сербия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0" tooltip="Королевство Италия (1861—1946)"/>
              </a:rPr>
              <a:t>Италия</a:t>
            </a:r>
            <a:r>
              <a:rPr lang="ru-RU" dirty="0"/>
              <a:t> (участвовала в войне на стороне Антанты с 1915 года, несмотря на то, что была членом </a:t>
            </a:r>
            <a:r>
              <a:rPr lang="ru-RU" dirty="0">
                <a:hlinkClick r:id="rId11" tooltip="Тройственный союз"/>
              </a:rPr>
              <a:t>Тройственного союза</a:t>
            </a:r>
            <a:r>
              <a:rPr lang="ru-RU" dirty="0"/>
              <a:t>),</a:t>
            </a:r>
            <a:r>
              <a:rPr lang="ru-RU" dirty="0">
                <a:hlinkClick r:id="rId12" tooltip="Королевство Черногория"/>
              </a:rPr>
              <a:t>Черногория</a:t>
            </a:r>
            <a:r>
              <a:rPr lang="ru-RU" dirty="0"/>
              <a:t>, </a:t>
            </a:r>
            <a:r>
              <a:rPr lang="ru-RU" dirty="0">
                <a:hlinkClick r:id="rId13" tooltip="Бельгия"/>
              </a:rPr>
              <a:t>Бельгия</a:t>
            </a:r>
            <a:r>
              <a:rPr lang="ru-RU" dirty="0"/>
              <a:t>, </a:t>
            </a:r>
            <a:r>
              <a:rPr lang="ru-RU" dirty="0" smtClean="0">
                <a:hlinkClick r:id="rId14" tooltip="Египет (провинция Османской империи)"/>
              </a:rPr>
              <a:t>Египет</a:t>
            </a:r>
            <a:r>
              <a:rPr lang="ru-RU" dirty="0"/>
              <a:t> </a:t>
            </a:r>
            <a:r>
              <a:rPr lang="ru-RU" dirty="0">
                <a:hlinkClick r:id="rId15" tooltip="Португалия"/>
              </a:rPr>
              <a:t>Португалия</a:t>
            </a:r>
            <a:r>
              <a:rPr lang="ru-RU" dirty="0"/>
              <a:t>, </a:t>
            </a:r>
            <a:r>
              <a:rPr lang="ru-RU" dirty="0">
                <a:hlinkClick r:id="rId16" tooltip="Королевство Румыния"/>
              </a:rPr>
              <a:t>Румыния</a:t>
            </a:r>
            <a:r>
              <a:rPr lang="ru-RU" dirty="0"/>
              <a:t>, </a:t>
            </a:r>
            <a:r>
              <a:rPr lang="ru-RU" dirty="0">
                <a:hlinkClick r:id="rId17" tooltip="Королевство Греция"/>
              </a:rPr>
              <a:t>Греция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18" tooltip="Бразилия"/>
              </a:rPr>
              <a:t>Бразилия</a:t>
            </a:r>
            <a:r>
              <a:rPr lang="ru-RU" dirty="0"/>
              <a:t>, </a:t>
            </a:r>
            <a:r>
              <a:rPr lang="ru-RU" dirty="0">
                <a:hlinkClick r:id="rId19" tooltip="Китайская Республика"/>
              </a:rPr>
              <a:t>Китай</a:t>
            </a:r>
            <a:r>
              <a:rPr lang="ru-RU" dirty="0"/>
              <a:t>, </a:t>
            </a:r>
            <a:r>
              <a:rPr lang="ru-RU" dirty="0">
                <a:hlinkClick r:id="rId20" tooltip="Куба"/>
              </a:rPr>
              <a:t>Куба</a:t>
            </a:r>
            <a:r>
              <a:rPr lang="ru-RU" dirty="0"/>
              <a:t>, </a:t>
            </a:r>
            <a:r>
              <a:rPr lang="ru-RU" dirty="0">
                <a:hlinkClick r:id="rId21" tooltip="Никарагуа"/>
              </a:rPr>
              <a:t>Никарагуа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22" tooltip="Сиам"/>
              </a:rPr>
              <a:t>Сиам</a:t>
            </a:r>
            <a:r>
              <a:rPr lang="ru-RU" dirty="0"/>
              <a:t>, </a:t>
            </a:r>
            <a:r>
              <a:rPr lang="ru-RU" dirty="0" err="1">
                <a:hlinkClick r:id="rId23" tooltip="Республика Гаити"/>
              </a:rPr>
              <a:t>Гаити</a:t>
            </a:r>
            <a:r>
              <a:rPr lang="ru-RU" dirty="0" err="1"/>
              <a:t>,</a:t>
            </a:r>
            <a:r>
              <a:rPr lang="ru-RU" dirty="0" err="1">
                <a:hlinkClick r:id="rId24" tooltip="Либерия"/>
              </a:rPr>
              <a:t>Либерия</a:t>
            </a:r>
            <a:r>
              <a:rPr lang="ru-RU" dirty="0"/>
              <a:t>, </a:t>
            </a:r>
            <a:r>
              <a:rPr lang="ru-RU" dirty="0">
                <a:hlinkClick r:id="rId25" tooltip="Панама"/>
              </a:rPr>
              <a:t>Панама</a:t>
            </a:r>
            <a:r>
              <a:rPr lang="ru-RU" dirty="0"/>
              <a:t>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26" tooltip="Гватемала"/>
              </a:rPr>
              <a:t>Гватемала</a:t>
            </a:r>
            <a:r>
              <a:rPr lang="ru-RU" dirty="0"/>
              <a:t>, </a:t>
            </a:r>
            <a:r>
              <a:rPr lang="ru-RU" dirty="0">
                <a:hlinkClick r:id="rId27" tooltip="Гондурас"/>
              </a:rPr>
              <a:t>Гондурас</a:t>
            </a:r>
            <a:r>
              <a:rPr lang="ru-RU" dirty="0"/>
              <a:t>, </a:t>
            </a:r>
            <a:r>
              <a:rPr lang="ru-RU" dirty="0">
                <a:hlinkClick r:id="rId28" tooltip="Коста-Рика"/>
              </a:rPr>
              <a:t>Коста-Рика</a:t>
            </a:r>
            <a:r>
              <a:rPr lang="ru-RU" dirty="0"/>
              <a:t>, </a:t>
            </a:r>
            <a:r>
              <a:rPr lang="ru-RU" dirty="0">
                <a:hlinkClick r:id="rId29" tooltip="Боливия"/>
              </a:rPr>
              <a:t>Боливия</a:t>
            </a:r>
            <a:r>
              <a:rPr lang="ru-RU" dirty="0"/>
              <a:t>, </a:t>
            </a:r>
            <a:r>
              <a:rPr lang="ru-RU" dirty="0">
                <a:hlinkClick r:id="rId30" tooltip="Доминиканская республика"/>
              </a:rPr>
              <a:t>Доминиканская республика</a:t>
            </a:r>
            <a:r>
              <a:rPr lang="ru-RU" dirty="0"/>
              <a:t>, </a:t>
            </a:r>
            <a:r>
              <a:rPr lang="ru-RU" dirty="0">
                <a:hlinkClick r:id="rId31" tooltip="Перу"/>
              </a:rPr>
              <a:t>Перу</a:t>
            </a:r>
            <a:r>
              <a:rPr lang="ru-RU" dirty="0"/>
              <a:t>, </a:t>
            </a:r>
            <a:r>
              <a:rPr lang="ru-RU" dirty="0">
                <a:hlinkClick r:id="rId32" tooltip="Уругвай"/>
              </a:rPr>
              <a:t>Уругвай</a:t>
            </a:r>
            <a:r>
              <a:rPr lang="ru-RU" dirty="0"/>
              <a:t>, </a:t>
            </a:r>
            <a:r>
              <a:rPr lang="ru-RU" dirty="0" smtClean="0"/>
              <a:t>Эквадор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19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498080" cy="1143000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Третий </a:t>
            </a:r>
            <a:r>
              <a:rPr lang="ru-RU" sz="3200" dirty="0"/>
              <a:t>вопрос.</a:t>
            </a:r>
            <a:br>
              <a:rPr lang="ru-RU" sz="3200" dirty="0"/>
            </a:br>
            <a:r>
              <a:rPr lang="ru-RU" sz="3200" b="1" dirty="0"/>
              <a:t>Как назывался блок, выступавший противником Антанты?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4709304"/>
              </p:ext>
            </p:extLst>
          </p:nvPr>
        </p:nvGraphicFramePr>
        <p:xfrm>
          <a:off x="611560" y="3118089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497160"/>
                <a:gridCol w="60012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32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434</Words>
  <Application>Microsoft Office PowerPoint</Application>
  <PresentationFormat>Экран (4:3)</PresentationFormat>
  <Paragraphs>202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 Внеклассное мероприятие для учащихся 4  класса.  Подготовила Ломаченко Лариса Николаевна, учитель МБОУ «Великомихайловская СОШ Новооскольского района, Белгородской области». </vt:lpstr>
      <vt:lpstr>  Первая мировая война – великая и забытая. 28 июля 1914г. – 11 ноября 1918г. </vt:lpstr>
      <vt:lpstr>Первый вопрос. Какая военная техника была применена впервые во время сражений на полях Первой мировой войны?</vt:lpstr>
      <vt:lpstr>Первый вопрос. Какая военная техника была применена впервые во время сражений на полях Первой мировой войны?</vt:lpstr>
      <vt:lpstr>Первая мировая война. 1914 – 1918годы.</vt:lpstr>
      <vt:lpstr>Второй вопрос. Как назывался военный блок, в состав которого входила Россия?</vt:lpstr>
      <vt:lpstr>Второй вопрос. Как назывался военный блок, в состав которого входила Россия?.</vt:lpstr>
      <vt:lpstr>Антанта.</vt:lpstr>
      <vt:lpstr> Третий вопрос. Как назывался блок, выступавший противником Антанты? </vt:lpstr>
      <vt:lpstr> Третий вопрос. Как назывался блок, выступавший противником Антанты? </vt:lpstr>
      <vt:lpstr>Четвертной союз.</vt:lpstr>
      <vt:lpstr>                            2 тур.</vt:lpstr>
      <vt:lpstr>Назовите фамилию легендарного лётчика, впервые исполнившего «мёртвую петлю» и совершившего таран противника.</vt:lpstr>
      <vt:lpstr>Назовите фамилию легендарного лётчика, впервые исполнившего «мёртвую петлю» и совершившего таран противника.</vt:lpstr>
      <vt:lpstr>Пётр Николаевич Нестеров. 1887г. – 1914г.</vt:lpstr>
      <vt:lpstr>                Финальный тур.    </vt:lpstr>
      <vt:lpstr>Назовите фамилию первой  женщины - офицера, награждённой  за храбрость и героизм проявленный во время сражений на полях войны?</vt:lpstr>
      <vt:lpstr>Назовите фамилию первой  женщины - офицера, награждённой  за храбрость и героизм проявленный во время сражений на полях войны?</vt:lpstr>
      <vt:lpstr>Мария Леонтьевна Бочкарёва.</vt:lpstr>
      <vt:lpstr>Великая и забытая. Первая мировая война.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и забытая первая мировая война.</dc:title>
  <dc:creator>Михалыч</dc:creator>
  <cp:lastModifiedBy>Библиотека</cp:lastModifiedBy>
  <cp:revision>30</cp:revision>
  <dcterms:created xsi:type="dcterms:W3CDTF">2014-05-05T16:52:30Z</dcterms:created>
  <dcterms:modified xsi:type="dcterms:W3CDTF">2014-05-08T09:11:21Z</dcterms:modified>
</cp:coreProperties>
</file>