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34"/>
  </p:handoutMasterIdLst>
  <p:sldIdLst>
    <p:sldId id="256" r:id="rId2"/>
    <p:sldId id="257" r:id="rId3"/>
    <p:sldId id="282" r:id="rId4"/>
    <p:sldId id="283" r:id="rId5"/>
    <p:sldId id="284" r:id="rId6"/>
    <p:sldId id="285" r:id="rId7"/>
    <p:sldId id="297" r:id="rId8"/>
    <p:sldId id="286" r:id="rId9"/>
    <p:sldId id="299" r:id="rId10"/>
    <p:sldId id="300" r:id="rId11"/>
    <p:sldId id="287" r:id="rId12"/>
    <p:sldId id="273" r:id="rId13"/>
    <p:sldId id="275" r:id="rId14"/>
    <p:sldId id="278" r:id="rId15"/>
    <p:sldId id="279" r:id="rId16"/>
    <p:sldId id="302" r:id="rId17"/>
    <p:sldId id="289" r:id="rId18"/>
    <p:sldId id="259" r:id="rId19"/>
    <p:sldId id="260" r:id="rId20"/>
    <p:sldId id="265" r:id="rId21"/>
    <p:sldId id="290" r:id="rId22"/>
    <p:sldId id="301" r:id="rId23"/>
    <p:sldId id="280" r:id="rId24"/>
    <p:sldId id="291" r:id="rId25"/>
    <p:sldId id="270" r:id="rId26"/>
    <p:sldId id="292" r:id="rId27"/>
    <p:sldId id="293" r:id="rId28"/>
    <p:sldId id="304" r:id="rId29"/>
    <p:sldId id="294" r:id="rId30"/>
    <p:sldId id="295" r:id="rId31"/>
    <p:sldId id="296" r:id="rId32"/>
    <p:sldId id="30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6" autoAdjust="0"/>
  </p:normalViewPr>
  <p:slideViewPr>
    <p:cSldViewPr>
      <p:cViewPr>
        <p:scale>
          <a:sx n="66" d="100"/>
          <a:sy n="66" d="100"/>
        </p:scale>
        <p:origin x="-1200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notesViewPr>
    <p:cSldViewPr>
      <p:cViewPr varScale="1">
        <p:scale>
          <a:sx n="47" d="100"/>
          <a:sy n="47" d="100"/>
        </p:scale>
        <p:origin x="-2742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 </a:t>
            </a:r>
            <a:r>
              <a:rPr lang="ru-RU" dirty="0"/>
              <a:t>одноклассниками, друзьями</a:t>
            </a:r>
          </a:p>
        </c:rich>
      </c:tx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Здороваются с одноклассниками, друзьями</c:v>
                </c:pt>
              </c:strCache>
            </c:strRef>
          </c:tx>
          <c:dPt>
            <c:idx val="1"/>
            <c:explosion val="3"/>
          </c:dPt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здороваются</c:v>
                </c:pt>
                <c:pt idx="1">
                  <c:v>не здороваются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37</c:v>
                </c:pt>
                <c:pt idx="1">
                  <c:v>63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5468616361850465"/>
          <c:y val="0.37472696486104751"/>
          <c:w val="0.4285167609242716"/>
          <c:h val="0.44244191121621423"/>
        </c:manualLayout>
      </c:layout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 dirty="0"/>
              <a:t>Здороваетесь ли </a:t>
            </a:r>
            <a:r>
              <a:rPr lang="ru-RU" sz="1800" dirty="0" smtClean="0"/>
              <a:t>вы </a:t>
            </a:r>
            <a:r>
              <a:rPr lang="ru-RU" sz="1800" dirty="0"/>
              <a:t>с директором школы   </a:t>
            </a:r>
            <a:r>
              <a:rPr lang="ru-RU" sz="1800" dirty="0" smtClean="0"/>
              <a:t>(в %)</a:t>
            </a:r>
            <a:endParaRPr lang="ru-RU" sz="1800" dirty="0"/>
          </a:p>
        </c:rich>
      </c:tx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Здороваетесь ли вы в школе с директором школы   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всегда</c:v>
                </c:pt>
                <c:pt idx="1">
                  <c:v>часто</c:v>
                </c:pt>
                <c:pt idx="2">
                  <c:v>редко</c:v>
                </c:pt>
                <c:pt idx="3">
                  <c:v>никогда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86</c:v>
                </c:pt>
                <c:pt idx="1">
                  <c:v>6</c:v>
                </c:pt>
                <c:pt idx="2">
                  <c:v>4</c:v>
                </c:pt>
                <c:pt idx="3">
                  <c:v>1.2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Я не здороваюсь, потому что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стесняюсь</c:v>
                </c:pt>
                <c:pt idx="1">
                  <c:v>забываю</c:v>
                </c:pt>
                <c:pt idx="2">
                  <c:v>не знаю этого человека</c:v>
                </c:pt>
                <c:pt idx="3">
                  <c:v>не считаю нужным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</c:v>
                </c:pt>
                <c:pt idx="1">
                  <c:v>32</c:v>
                </c:pt>
                <c:pt idx="2">
                  <c:v>48</c:v>
                </c:pt>
                <c:pt idx="3">
                  <c:v>1.2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8745495669563286"/>
          <c:y val="0.22422910014032696"/>
          <c:w val="0.41254504330436731"/>
          <c:h val="0.70487097112802921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Культурный </a:t>
            </a:r>
            <a:r>
              <a:rPr lang="ru-RU" dirty="0"/>
              <a:t>ли я человек, умею ли я вести себя по-взрослому</a:t>
            </a:r>
          </a:p>
        </c:rich>
      </c:tx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культурный ли я человек, умею ли я вести себя по-взрослому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да </c:v>
                </c:pt>
                <c:pt idx="1">
                  <c:v>нет</c:v>
                </c:pt>
                <c:pt idx="2">
                  <c:v>и да, и нет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90</c:v>
                </c:pt>
                <c:pt idx="1">
                  <c:v>4</c:v>
                </c:pt>
                <c:pt idx="2">
                  <c:v>6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 друзьями 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37</c:v>
                </c:pt>
                <c:pt idx="1">
                  <c:v>59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 учителями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</c:v>
                </c:pt>
                <c:pt idx="1">
                  <c:v>28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 вахтёром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19</c:v>
                </c:pt>
                <c:pt idx="1">
                  <c:v>42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 директором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16</c:v>
                </c:pt>
                <c:pt idx="1">
                  <c:v>37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родители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34</c:v>
                </c:pt>
                <c:pt idx="1">
                  <c:v>32</c:v>
                </c:pt>
              </c:numCache>
            </c:numRef>
          </c:val>
        </c:ser>
        <c:axId val="90539520"/>
        <c:axId val="90541056"/>
      </c:barChart>
      <c:catAx>
        <c:axId val="90539520"/>
        <c:scaling>
          <c:orientation val="minMax"/>
        </c:scaling>
        <c:axPos val="b"/>
        <c:tickLblPos val="nextTo"/>
        <c:crossAx val="90541056"/>
        <c:crosses val="autoZero"/>
        <c:auto val="1"/>
        <c:lblAlgn val="ctr"/>
        <c:lblOffset val="100"/>
      </c:catAx>
      <c:valAx>
        <c:axId val="90541056"/>
        <c:scaling>
          <c:orientation val="minMax"/>
        </c:scaling>
        <c:axPos val="l"/>
        <c:majorGridlines/>
        <c:numFmt formatCode="General" sourceLinked="1"/>
        <c:tickLblPos val="nextTo"/>
        <c:crossAx val="90539520"/>
        <c:crosses val="autoZero"/>
        <c:crossBetween val="between"/>
      </c:valAx>
    </c:plotArea>
    <c:legend>
      <c:legendPos val="r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1.7601880214367743E-2"/>
          <c:y val="2.3289134915608981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 вахтёром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здороваются</c:v>
                </c:pt>
                <c:pt idx="1">
                  <c:v>не здороваются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0.19</c:v>
                </c:pt>
                <c:pt idx="1">
                  <c:v>0.81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 директором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Здороваются </c:v>
                </c:pt>
                <c:pt idx="1">
                  <c:v>не здороваются 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0.16000000000000003</c:v>
                </c:pt>
                <c:pt idx="1">
                  <c:v>0.84000000000000064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4257280535165719"/>
          <c:y val="0.38593532858636925"/>
          <c:w val="0.44306655140460111"/>
          <c:h val="0.35536784194615983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400"/>
            </a:pPr>
            <a:r>
              <a:rPr lang="ru-RU" sz="2400" dirty="0"/>
              <a:t>Родители, приведя детей в </a:t>
            </a:r>
            <a:r>
              <a:rPr lang="ru-RU" sz="2400" dirty="0" smtClean="0"/>
              <a:t>школу</a:t>
            </a:r>
            <a:endParaRPr lang="ru-RU" sz="2400" dirty="0"/>
          </a:p>
        </c:rich>
      </c:tx>
    </c:title>
    <c:plotArea>
      <c:layout>
        <c:manualLayout>
          <c:layoutTarget val="inner"/>
          <c:xMode val="edge"/>
          <c:yMode val="edge"/>
          <c:x val="0.10091164113078346"/>
          <c:y val="0.22812336103282391"/>
          <c:w val="0.3985879094242058"/>
          <c:h val="0.7161928142234680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Родители, приведя детей в школу в фойе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здороваются</c:v>
                </c:pt>
                <c:pt idx="1">
                  <c:v>не здороваются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0.34</c:v>
                </c:pt>
                <c:pt idx="1">
                  <c:v>0.66000000000000114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779945750992741"/>
          <c:y val="0.2451563699451757"/>
          <c:w val="0.42200542490072618"/>
          <c:h val="0.61041988410857484"/>
        </c:manualLayout>
      </c:layout>
      <c:txPr>
        <a:bodyPr/>
        <a:lstStyle/>
        <a:p>
          <a:pPr>
            <a:defRPr sz="28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Здороваетесь ли вы с продавцами в магазине</a:t>
            </a:r>
            <a:r>
              <a:rPr lang="ru-RU" dirty="0" smtClean="0"/>
              <a:t>?  (в %)</a:t>
            </a:r>
            <a:endParaRPr lang="ru-RU" dirty="0"/>
          </a:p>
        </c:rich>
      </c:tx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Здороваетесь ли вы с продавцами в магазине?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всегда</c:v>
                </c:pt>
                <c:pt idx="1">
                  <c:v>часто</c:v>
                </c:pt>
                <c:pt idx="2">
                  <c:v>редко</c:v>
                </c:pt>
                <c:pt idx="3">
                  <c:v>иногда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41</c:v>
                </c:pt>
                <c:pt idx="1">
                  <c:v>22</c:v>
                </c:pt>
                <c:pt idx="2">
                  <c:v>20</c:v>
                </c:pt>
                <c:pt idx="3">
                  <c:v>37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Здороваетесь ли вы в школе с тех. </a:t>
            </a:r>
            <a:r>
              <a:rPr lang="ru-RU" dirty="0" smtClean="0"/>
              <a:t>служащими (в %)</a:t>
            </a:r>
            <a:endParaRPr lang="ru-RU" dirty="0"/>
          </a:p>
        </c:rich>
      </c:tx>
      <c:layout>
        <c:manualLayout>
          <c:xMode val="edge"/>
          <c:yMode val="edge"/>
          <c:x val="4.663809284348526E-2"/>
          <c:y val="3.7308888755950204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Здороваетесь ли вы в школе с тех. служащими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всегда</c:v>
                </c:pt>
                <c:pt idx="1">
                  <c:v>часто</c:v>
                </c:pt>
                <c:pt idx="2">
                  <c:v>редко</c:v>
                </c:pt>
                <c:pt idx="3">
                  <c:v>никогда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22</c:v>
                </c:pt>
                <c:pt idx="2">
                  <c:v>42</c:v>
                </c:pt>
                <c:pt idx="3">
                  <c:v>26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Здороваетесь ли вы </a:t>
            </a:r>
            <a:r>
              <a:rPr lang="ru-RU" dirty="0" smtClean="0"/>
              <a:t>с </a:t>
            </a:r>
            <a:r>
              <a:rPr lang="ru-RU" dirty="0"/>
              <a:t>гостями </a:t>
            </a:r>
            <a:r>
              <a:rPr lang="ru-RU" dirty="0" smtClean="0"/>
              <a:t>школы (в %)          </a:t>
            </a:r>
            <a:endParaRPr lang="ru-RU" dirty="0"/>
          </a:p>
        </c:rich>
      </c:tx>
      <c:layout>
        <c:manualLayout>
          <c:xMode val="edge"/>
          <c:yMode val="edge"/>
          <c:x val="0.20796184683183366"/>
          <c:y val="2.1765160205289447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Здороваетесь ли вы в школе с гостями школы          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всегда</c:v>
                </c:pt>
                <c:pt idx="1">
                  <c:v>часто</c:v>
                </c:pt>
                <c:pt idx="2">
                  <c:v>редко</c:v>
                </c:pt>
                <c:pt idx="3">
                  <c:v>никогда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</c:v>
                </c:pt>
                <c:pt idx="1">
                  <c:v>26</c:v>
                </c:pt>
                <c:pt idx="2">
                  <c:v>52</c:v>
                </c:pt>
                <c:pt idx="3">
                  <c:v>8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 dirty="0" smtClean="0"/>
              <a:t> </a:t>
            </a:r>
            <a:r>
              <a:rPr lang="ru-RU" sz="1800" dirty="0"/>
              <a:t>Здороваетесь ли вы </a:t>
            </a:r>
            <a:r>
              <a:rPr lang="ru-RU" sz="1800" dirty="0" smtClean="0"/>
              <a:t>со </a:t>
            </a:r>
            <a:r>
              <a:rPr lang="ru-RU" sz="1800" dirty="0"/>
              <a:t>своим учителем </a:t>
            </a:r>
            <a:r>
              <a:rPr lang="ru-RU" sz="1800" dirty="0" smtClean="0"/>
              <a:t> (в %)</a:t>
            </a:r>
            <a:endParaRPr lang="ru-RU" sz="1800" dirty="0"/>
          </a:p>
        </c:rich>
      </c:tx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1. Здороваетесь ли вы в школе со своим учителем  всегда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всегда</c:v>
                </c:pt>
                <c:pt idx="1">
                  <c:v>часто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83</c:v>
                </c:pt>
                <c:pt idx="1">
                  <c:v>17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 dirty="0"/>
              <a:t>Здороваетесь ли вы в школе с другими </a:t>
            </a:r>
            <a:r>
              <a:rPr lang="ru-RU" sz="1800" dirty="0" smtClean="0"/>
              <a:t>учителями  (в %)</a:t>
            </a:r>
            <a:endParaRPr lang="ru-RU" sz="1800" dirty="0"/>
          </a:p>
        </c:rich>
      </c:tx>
      <c:layout>
        <c:manualLayout>
          <c:xMode val="edge"/>
          <c:yMode val="edge"/>
          <c:x val="0.14441986604662982"/>
          <c:y val="4.4371332478209485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Здороваетесь ли вы в школе с другими учителями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всегда</c:v>
                </c:pt>
                <c:pt idx="1">
                  <c:v>часто</c:v>
                </c:pt>
                <c:pt idx="2">
                  <c:v>редко</c:v>
                </c:pt>
                <c:pt idx="3">
                  <c:v>иногда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37</c:v>
                </c:pt>
                <c:pt idx="1">
                  <c:v>30</c:v>
                </c:pt>
                <c:pt idx="2">
                  <c:v>19</c:v>
                </c:pt>
                <c:pt idx="3">
                  <c:v>14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CF7A7-47A3-4CA8-89F6-EF387520AD27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CB851-5883-4F84-B332-5C44D8CDAD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7988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910FD05-8A9B-4D2C-B344-F045CA24A569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8AC656A-5788-4AD3-B1E1-D85A4AE88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FD05-8A9B-4D2C-B344-F045CA24A569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656A-5788-4AD3-B1E1-D85A4AE88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FD05-8A9B-4D2C-B344-F045CA24A569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656A-5788-4AD3-B1E1-D85A4AE88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910FD05-8A9B-4D2C-B344-F045CA24A569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8AC656A-5788-4AD3-B1E1-D85A4AE888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910FD05-8A9B-4D2C-B344-F045CA24A569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8AC656A-5788-4AD3-B1E1-D85A4AE88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FD05-8A9B-4D2C-B344-F045CA24A569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656A-5788-4AD3-B1E1-D85A4AE888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FD05-8A9B-4D2C-B344-F045CA24A569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656A-5788-4AD3-B1E1-D85A4AE888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910FD05-8A9B-4D2C-B344-F045CA24A569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8AC656A-5788-4AD3-B1E1-D85A4AE888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FD05-8A9B-4D2C-B344-F045CA24A569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656A-5788-4AD3-B1E1-D85A4AE88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910FD05-8A9B-4D2C-B344-F045CA24A569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8AC656A-5788-4AD3-B1E1-D85A4AE888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910FD05-8A9B-4D2C-B344-F045CA24A569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8AC656A-5788-4AD3-B1E1-D85A4AE888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910FD05-8A9B-4D2C-B344-F045CA24A569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8AC656A-5788-4AD3-B1E1-D85A4AE88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04664"/>
            <a:ext cx="9144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</a:rPr>
              <a:t>Зачем нужно</a:t>
            </a:r>
          </a:p>
          <a:p>
            <a:pPr algn="ctr"/>
            <a:r>
              <a:rPr lang="ru-RU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</a:rPr>
              <a:t> здороваться?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47664" y="3933056"/>
            <a:ext cx="5940425" cy="256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ФОТО НАПЕЧАТАТЬ\ФОТО АНКЕТ И ОПРОСОВ\CIMG5596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548680"/>
            <a:ext cx="756084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71600" y="2420889"/>
          <a:ext cx="7488832" cy="2318004"/>
        </p:xfrm>
        <a:graphic>
          <a:graphicData uri="http://schemas.openxmlformats.org/drawingml/2006/table">
            <a:tbl>
              <a:tblPr/>
              <a:tblGrid>
                <a:gridCol w="1384516"/>
                <a:gridCol w="1412176"/>
                <a:gridCol w="1595796"/>
                <a:gridCol w="1512168"/>
                <a:gridCol w="1584176"/>
              </a:tblGrid>
              <a:tr h="362801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Дети здороваются / не здороваются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Родители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2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 друзьями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 учителями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 вахтером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 директором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здороваются/   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       не здороваются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46+,    81-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7+,     120-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24+,       103-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21+,       107-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12+,        24-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37%     63%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6%      94%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19%       81%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16%      84%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34%    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66%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115616" y="744379"/>
            <a:ext cx="74888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Далее мы сравнивали результаты детей,  находили среднее арифметическое и записывали данные в таблицу. Вот что получилось.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95536" y="1844824"/>
          <a:ext cx="525658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23528" y="548680"/>
            <a:ext cx="84978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Рассмотрим подробнее все показатели на диаграммах: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36096" y="1988840"/>
            <a:ext cx="3096344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95536" y="836712"/>
          <a:ext cx="338437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3837831" y="908720"/>
          <a:ext cx="5306169" cy="348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755576" y="404664"/>
          <a:ext cx="7920880" cy="4408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5013176"/>
            <a:ext cx="6747520" cy="1143000"/>
          </a:xfrm>
        </p:spPr>
        <p:txBody>
          <a:bodyPr>
            <a:noAutofit/>
          </a:bodyPr>
          <a:lstStyle/>
          <a:p>
            <a:r>
              <a:rPr lang="ru-RU" sz="2400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Особенно, удивлялись и даже возмущались наши одноклассники, что взрослые люди: мамы, папы, бабушки не здоровались.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364088" y="764704"/>
            <a:ext cx="34563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И когда мы готовили анкеты детям, было предложение дать их и родителям, чтобы они объяснили, почему же они не здороваются.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D:\ЛАРИСА\ЛАРИСА 2 с компа\ЛАРИСА\ФТОТ ЗДОРОВАТЬСЯ ФУТБОЛКА\100CASIO\CIMG534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3789040"/>
            <a:ext cx="3672408" cy="2448272"/>
          </a:xfrm>
          <a:prstGeom prst="rect">
            <a:avLst/>
          </a:prstGeom>
          <a:noFill/>
        </p:spPr>
      </p:pic>
      <p:pic>
        <p:nvPicPr>
          <p:cNvPr id="19459" name="Picture 3" descr="D:\ЛАРИСА\ЛАРИСА 2 с компа\ЛАРИСА\ФТОТ ЗДОРОВАТЬСЯ ФУТБОЛКА\100CASIO\CIMG534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064" y="3501008"/>
            <a:ext cx="3402223" cy="2880320"/>
          </a:xfrm>
          <a:prstGeom prst="rect">
            <a:avLst/>
          </a:prstGeom>
          <a:noFill/>
        </p:spPr>
      </p:pic>
      <p:pic>
        <p:nvPicPr>
          <p:cNvPr id="5" name="Рисунок 4" descr="C:\Users\user\Desktop\ФОТО НАПЕЧАТАТЬ\ФОТО АНКЕТ И ОПРОСОВ\CIMG5596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99592" y="332656"/>
            <a:ext cx="403244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Desktop\ФОТО НАПЕЧАТАТЬ\ФОТО АНКЕТ И ОПРОСОВ\CIMG5601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47864" y="2492896"/>
            <a:ext cx="5328592" cy="395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C:\Users\user\Desktop\ФОТО НАПЕЧАТАТЬ\ФОТО АНКЕТ И ОПРОСОВ\CIMG5599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2" y="260648"/>
            <a:ext cx="5400600" cy="27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АНКЕТЫ ДЕТЕЙ 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1772816"/>
          <a:ext cx="8496945" cy="4852416"/>
        </p:xfrm>
        <a:graphic>
          <a:graphicData uri="http://schemas.openxmlformats.org/drawingml/2006/table">
            <a:tbl>
              <a:tblPr/>
              <a:tblGrid>
                <a:gridCol w="3456384"/>
                <a:gridCol w="1152128"/>
                <a:gridCol w="1152128"/>
                <a:gridCol w="1543751"/>
                <a:gridCol w="1192554"/>
              </a:tblGrid>
              <a:tr h="32693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Вопросы теста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всегда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часто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редко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никогда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64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1930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1.    Здороваетесь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ли вы с продавцами в магазине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41%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22%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20%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37%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64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1930" algn="l"/>
                        </a:tabLs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  Здороваетесь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ли вы в школе со своим учителем?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83%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17%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944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Здороваетесь ли вы в школе с другими учителями   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37%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30%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19%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14%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641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Здороваетесь ли вы в школе с тех.служащими  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10%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22%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42%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26%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641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Здороваетесь ли вы с директором школы   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89%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6%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4%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1%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641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Здороваетесь ли вы в школе с гостями школы   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19%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26%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52%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3%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641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Я не здороваюсь, потому что 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стесняюсь 18%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забываю 32%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не знаю этого человека 48%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не считаю нужным 2%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641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8.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Культурный ли я человек, умею ли я себя вести по-взрослому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Да 90%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Нет  4%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И да, и нет    6%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539552" y="260648"/>
            <a:ext cx="82089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2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Далее мы провели анкетирование обучающихся начальной школы. Итоги в таблице представлены в %. Ситуация может быть не совсем объективной, так как дети могли отвечать, стараясь быть лучше. Но в целом, итоги соответствуют действительности. Обучающихся 1-х классов мы не опрашивали, а вот обучающихся 2-х  - 71 чел , 3-х классов - 77 чел. , 4-х классов - 45 чел. Итого: 193 человека.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971600" y="260648"/>
          <a:ext cx="381642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4860032" y="188640"/>
          <a:ext cx="396044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2339752" y="3573016"/>
          <a:ext cx="540060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1043608" y="260648"/>
          <a:ext cx="403244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2555776" y="3212976"/>
          <a:ext cx="504056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644008" y="260648"/>
          <a:ext cx="424847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-25315"/>
            <a:ext cx="18473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  <a:tab pos="5321300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  <a:tab pos="53213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04664"/>
            <a:ext cx="8064896" cy="6192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620838" algn="l"/>
                <a:tab pos="5321300" algn="l"/>
              </a:tabLs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  бюджетное  образовательное   учреждение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620838" algn="l"/>
                <a:tab pos="5321300" algn="l"/>
              </a:tabLs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средняя общеобразовательная школа № 10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620838" algn="l"/>
                <a:tab pos="5321300" algn="l"/>
              </a:tabLs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имени Героя Советского Союза Д.Е. Кудинова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620838" algn="l"/>
                <a:tab pos="5321300" algn="l"/>
              </a:tabLs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Вязьмы Смоленской области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620838" algn="l"/>
                <a:tab pos="5321300" algn="l"/>
              </a:tabLst>
            </a:pP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620838" algn="l"/>
                <a:tab pos="5321300" algn="l"/>
              </a:tabLs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620838" algn="l"/>
                <a:tab pos="5321300" algn="l"/>
              </a:tabLst>
            </a:pP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Зачем нужно здороваться?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lang="ru-RU" sz="54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620838" algn="l"/>
                <a:tab pos="5321300" algn="l"/>
              </a:tabLs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Номинация «Исследование» по направлению: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620838" algn="l"/>
                <a:tab pos="5321300" algn="l"/>
              </a:tabLs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Социальные науки (экономика, психология, эстетика)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620838" algn="l"/>
                <a:tab pos="5321300" algn="l"/>
              </a:tabLs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620838" algn="l"/>
                <a:tab pos="5321300" algn="l"/>
              </a:tabLs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Обучающиеся 4 класса Б: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620838" algn="l"/>
                <a:tab pos="5321300" algn="l"/>
              </a:tabLs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Буренкова Валерия,                                                      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620838" algn="l"/>
                <a:tab pos="5321300" algn="l"/>
              </a:tabLs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Чумаков Антон,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620838" algn="l"/>
                <a:tab pos="5321300" algn="l"/>
              </a:tabLs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Назаркина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Алёна.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620838" algn="l"/>
                <a:tab pos="5321300" algn="l"/>
              </a:tabLs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620838" algn="l"/>
                <a:tab pos="5321300" algn="l"/>
              </a:tabLs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Ф.И.О. руководителя, должность: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620838" algn="l"/>
                <a:tab pos="5321300" algn="l"/>
              </a:tabLs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Стародубова Лариса Сергеевна,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620838" algn="l"/>
                <a:tab pos="5321300" algn="l"/>
              </a:tabLs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учитель начальных классов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115616" y="404664"/>
          <a:ext cx="7488832" cy="289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1403648" y="3356992"/>
          <a:ext cx="676875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ЛАРИСА\ЛАРИСА 2 с компа\ЛАРИСА\ФТОТ ЗДОРОВАТЬСЯ ФУТБОЛКА\100CASIO\CIMG5387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3789040"/>
            <a:ext cx="5112568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899592" y="722313"/>
            <a:ext cx="345638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Мы решили провести беседы с обучающимися, рассказать им о том, что прочитали, обсудить "Притчу о человеке, который никогда не здоровался".  После этих бесед мы проверили, изменилась ли ситуация.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 descr="D:\ЛАРИСА\ЛАРИСА 2 с компа\ЛАРИСА\ФТОТ ЗДОРОВАТЬСЯ ФУТБОЛКА\100CASIO\CIMG5368.JPG"/>
          <p:cNvPicPr/>
          <p:nvPr/>
        </p:nvPicPr>
        <p:blipFill>
          <a:blip r:embed="rId3" cstate="screen"/>
          <a:srcRect r="-84"/>
          <a:stretch>
            <a:fillRect/>
          </a:stretch>
        </p:blipFill>
        <p:spPr bwMode="auto">
          <a:xfrm>
            <a:off x="4427984" y="764704"/>
            <a:ext cx="433387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ФОТО НАПЕЧАТАТЬ\CIMG5388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3284984"/>
            <a:ext cx="496855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ФОТО НАПЕЧАТАТЬ\CIMG5377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7944" y="332656"/>
            <a:ext cx="460851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ЛАРИСА\ЛАРИСА 2 с компа\ЛАРИСА\ФТОТ ЗДОРОВАТЬСЯ ФУТБОЛКА\100CASIO\CIMG5366 - копия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3501008"/>
            <a:ext cx="4721266" cy="3102111"/>
          </a:xfrm>
          <a:prstGeom prst="rect">
            <a:avLst/>
          </a:prstGeom>
          <a:noFill/>
        </p:spPr>
      </p:pic>
      <p:pic>
        <p:nvPicPr>
          <p:cNvPr id="3" name="Рисунок 2" descr="C:\Users\user\Desktop\ФОТО НАПЕЧАТАТЬ\CIMG5373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39952" y="188640"/>
            <a:ext cx="460851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74045836"/>
              </p:ext>
            </p:extLst>
          </p:nvPr>
        </p:nvGraphicFramePr>
        <p:xfrm>
          <a:off x="683568" y="3284984"/>
          <a:ext cx="8064895" cy="1892808"/>
        </p:xfrm>
        <a:graphic>
          <a:graphicData uri="http://schemas.openxmlformats.org/drawingml/2006/table">
            <a:tbl>
              <a:tblPr/>
              <a:tblGrid>
                <a:gridCol w="1491017"/>
                <a:gridCol w="1520805"/>
                <a:gridCol w="1534870"/>
                <a:gridCol w="1621749"/>
                <a:gridCol w="1896454"/>
              </a:tblGrid>
              <a:tr h="24166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Дети здороваются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Родители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6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БЫЛО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БЫЛО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с друзьями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 учителями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с вахтером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 директором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здороваются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37%     63%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6%      94%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19%       81%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16%      84%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34%          66%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6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СТАЛО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СТАЛО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59%     41%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28%      72%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42%       58%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37%      63%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32%          68%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1115616" y="1231305"/>
            <a:ext cx="7488832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Снова пришли на дежурство в фойе перед началом занятий, снова наблюдали. Дети, которые слушали наши выступления, узнав выступающих, стали улыбаться и здороваться. Ситуация изменилась.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827584" y="404664"/>
          <a:ext cx="763284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43608" y="4360168"/>
            <a:ext cx="7632848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диаграмме видно количество здоровающихся детей и родителей, которое  было и стало.  Итак, обучающиеся стали более доброжелательными и вежливыми, в среднем стало здороваться на 22%  больше детей. Но,  к сожалению, количество здоровающихся родителей даже уменьшилось.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115616" y="980728"/>
            <a:ext cx="73448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Потом  мы решили изменить ситуацию с родителями, для этого  издать для них газету  и приготовить памятки.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D:\ФОТО\2014\газета памятки\CIMG5653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1916832"/>
            <a:ext cx="7272808" cy="4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ФОТО\2014\газета памятки\CIMG5671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692696"/>
            <a:ext cx="756084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764704"/>
            <a:ext cx="76328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Когда мы издали газету, повесили её в холле и наблюдали. Она вызывала интерес родителей, пришедших за детьми.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И вскоре, мы стали замечать, что стали здороваться те родители, которые не здоровались ранее. 	Значит, всё не зря, результат есть!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899592" y="-30579"/>
            <a:ext cx="7704856" cy="64633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</a:tabLs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Заключение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Проведя исследование, мы пришли к выводу: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8775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Вежливые слова, слова-приветствия являются "словесным поглаживанием", способствуют здоровью, улучшают настроение. Здороваться нужно, так как эти слова делают нашу речь красивее и богаче, а нас добрее и внимательнее друг к другу.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8775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поделиться знаниями, информацией, можно научить здороваться тех детей, которые не были приучены к этому в семье.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8775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Объяснили необходимость приветствия  детям, которые стеснялись.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8775" algn="l"/>
              </a:tabLst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Правила этикета создавались веками, и согласитесь, они должны жить дальше. Ведь полное безобразие, когда современные, образованные люди "не видят в упор" свою бывшую или даже нынешнюю учительницу, или никак не здороваются со старушкой, у которой спрашивают дорогу.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827584" y="394792"/>
            <a:ext cx="7704856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Введение.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1.1. Актуальность темы.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Тема нашей работы: "Зачем нужно здороваться". В 4 классе появился новый предмет ОРКСЭ, на уроках которого мы стали больше обсуждать различные вопросы, касающиеся нашей  жизни, изучать вопросы нравственного поведения, обсуждали то, что для нас важно и пригодится в жизни. На этих уроках неоднократно заходил  разговор и о приветствии. Внимание детей обращалось на то, что здороваться надо со всеми работниками школы и всеми взрослыми гостями школы, но все-таки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правило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применяли далеко не все. Как-то мы обсуждали, а зачем нужно здороваться с теми, кого мы не знаем совсем. Возник вопрос: Зачем нужно здороваться? Мы решили провести своё исследование на эту тему.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115616" y="1167716"/>
            <a:ext cx="748883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Правила и этикет приветствий нужно знать. Ведь вся жизнь - это люди, общение, расставания, и непременные встречи. Невоспитанный человек в любом обществе, во все времена воспринимался только негативно, даже если обладал массой других прекрасных достоинств.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</a:tabLs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 в наше время ничего не изменилось - человек, который не здоровается, НИКОГДА не будет по-настоящему принят ни в один коллектив, не найдёт себе друзей, и уж совершенно точно НИКОГДА не будет назван культурным человеком!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24744"/>
            <a:ext cx="77768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</a:pPr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надеемся, что ученики нашей школы </a:t>
            </a:r>
            <a:r>
              <a:rPr lang="ru-RU" sz="4400" b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всегда будут </a:t>
            </a:r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здороваться:</a:t>
            </a:r>
            <a:endParaRPr lang="ru-RU" sz="44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</a:pPr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 учителями, и  со всеми взрослыми людьми </a:t>
            </a:r>
            <a:endParaRPr lang="ru-RU" sz="44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</a:pPr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НАШЕЙ ШКОЛЕ И ЗА ЕЁ ПРЕДЕЛАМИ!!!</a:t>
            </a:r>
            <a:endParaRPr lang="ru-RU" sz="44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692696"/>
            <a:ext cx="740619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Спасибо </a:t>
            </a:r>
          </a:p>
          <a:p>
            <a:pPr algn="ctr"/>
            <a:r>
              <a:rPr lang="ru-RU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за внимание!</a:t>
            </a:r>
            <a:endParaRPr lang="ru-RU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</a:endParaRPr>
          </a:p>
        </p:txBody>
      </p:sp>
      <p:pic>
        <p:nvPicPr>
          <p:cNvPr id="3" name="Рисунок 2" descr="http://school16konst.ucoz.ru/_ph/1/2/406031829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01008"/>
            <a:ext cx="2808312" cy="3041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187624" y="1052736"/>
            <a:ext cx="756084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1.2. Цель работы.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данной исследовательской работы заключается в изучении вопроса: Почему дети, и даже, взрослые порой не здороваются?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определила постановку основных задач: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изучить историю вопроса;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исследовать состояние дел в нашей начальной  школе;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провести анкетирование;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проанализировать результаты анкет;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провести мероприятия,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которые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изменят отношения людей к данной проблеме;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систематизировать материал.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55576" y="847165"/>
            <a:ext cx="79208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1.6.Гипотезы исследования состоит в предположении, что: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не здороваются, так как не приучены с детства, не здороваются их родители.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не здороваются, так как слишком застенчивы и стеснительны, робки и может быть, боязливы.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не здороваются, так как не понимают, зачем это нужно.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703"/>
          <a:stretch>
            <a:fillRect/>
          </a:stretch>
        </p:blipFill>
        <p:spPr bwMode="auto">
          <a:xfrm>
            <a:off x="2771800" y="3789040"/>
            <a:ext cx="3672408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259632" y="561455"/>
            <a:ext cx="730830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Наша учительница всегда обращала наше внимание на то, что дети не хотят здороваться. Сейчас такая тенденция ещё и со взрослыми, часто можно наблюдать родителей обучающихся, которые зашли в школу и без приветствия, спокойно проследовали мимо учителей, вахтера и даже директора. И снова обсуждался вопрос: Надо ли здороваться и зачем?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 предложили найти информацию об этом и рассказать на следующем уроке. Через неделю почти все ребята пришли с докладами. Кто-то нашел информацию в интернете, кто-то написал свое сочинение. Мы долго обсуждали этот вопрос и решили провести анализ ситуации - узнать какое число людей здоровается, а какое нет.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ФОТО\2014\газета памятки\CIMG5663.JPG"/>
          <p:cNvPicPr/>
          <p:nvPr/>
        </p:nvPicPr>
        <p:blipFill>
          <a:blip r:embed="rId2" cstate="screen"/>
          <a:srcRect b="-1601"/>
          <a:stretch>
            <a:fillRect/>
          </a:stretch>
        </p:blipFill>
        <p:spPr bwMode="auto">
          <a:xfrm>
            <a:off x="899592" y="1052736"/>
            <a:ext cx="7704856" cy="546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3529" y="260648"/>
            <a:ext cx="7467600" cy="65293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НАШИ ДОКЛАДЫ 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 descr="CIMG534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1844824"/>
            <a:ext cx="2867025" cy="2085975"/>
          </a:xfrm>
          <a:prstGeom prst="rect">
            <a:avLst/>
          </a:prstGeom>
          <a:noFill/>
        </p:spPr>
      </p:pic>
      <p:pic>
        <p:nvPicPr>
          <p:cNvPr id="25601" name="Рисунок 3" descr="CIMG534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36096" y="1772816"/>
            <a:ext cx="2457450" cy="2085975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971600" y="445313"/>
            <a:ext cx="77048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того, чтобы посчитать это, мы пришли в школу к 7.15 утра и пытались посчитать количество приходящих и здоровающихся обучающихся.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 rot="10800000" flipV="1">
            <a:off x="971600" y="4077072"/>
            <a:ext cx="77048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Сделать это было непросто, тем более, что обучается в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смену 474 человека. 3 дня подряд мы приходили, считали, но наши цифры разнились, да усмотреть за всеми было нереально. Тогда мы решили наблюдать за самыми маленькими учениками 1-2-х классов, а их тоже немало - 140 человек.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ФОТО НАПЕЧАТАТЬ\ФОТО АНКЕТ И ОПРОСОВ\CIMG5582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404664"/>
            <a:ext cx="568863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ФОТО НАПЕЧАТАТЬ\ФОТО АНКЕТ И ОПРОСОВ\CIMG5583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79912" y="2780928"/>
            <a:ext cx="468052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АНАЛИЗ СИТУАЦИИ 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523</TotalTime>
  <Words>704</Words>
  <Application>Microsoft Office PowerPoint</Application>
  <PresentationFormat>Экран (4:3)</PresentationFormat>
  <Paragraphs>168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НАШИ ДОКЛАДЫ </vt:lpstr>
      <vt:lpstr>Слайд 8</vt:lpstr>
      <vt:lpstr>АНАЛИЗ СИТУАЦИИ </vt:lpstr>
      <vt:lpstr>Слайд 10</vt:lpstr>
      <vt:lpstr>Слайд 11</vt:lpstr>
      <vt:lpstr>Слайд 12</vt:lpstr>
      <vt:lpstr>Слайд 13</vt:lpstr>
      <vt:lpstr> Особенно, удивлялись и даже возмущались наши одноклассники, что взрослые люди: мамы, папы, бабушки не здоровались.</vt:lpstr>
      <vt:lpstr>Слайд 15</vt:lpstr>
      <vt:lpstr>АНКЕТЫ ДЕТЕЙ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Зачем надо здороваться?</dc:title>
  <dc:creator>user</dc:creator>
  <cp:lastModifiedBy>user</cp:lastModifiedBy>
  <cp:revision>58</cp:revision>
  <dcterms:created xsi:type="dcterms:W3CDTF">2014-02-09T17:31:19Z</dcterms:created>
  <dcterms:modified xsi:type="dcterms:W3CDTF">2014-05-11T16:16:52Z</dcterms:modified>
</cp:coreProperties>
</file>