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70" r:id="rId6"/>
    <p:sldId id="269" r:id="rId7"/>
    <p:sldId id="261" r:id="rId8"/>
    <p:sldId id="262" r:id="rId9"/>
    <p:sldId id="263" r:id="rId10"/>
    <p:sldId id="272" r:id="rId11"/>
    <p:sldId id="267" r:id="rId12"/>
    <p:sldId id="27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C8395A-2FE4-4F3C-A108-733DE75A40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11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png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2.jpe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772400" cy="1470025"/>
          </a:xfrm>
        </p:spPr>
        <p:txBody>
          <a:bodyPr/>
          <a:lstStyle/>
          <a:p>
            <a:r>
              <a:rPr lang="ru-RU" dirty="0" smtClean="0"/>
              <a:t>Сравнение дробей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7858180" cy="3000396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"Человек подобен дроби: в знаменателе – то, что он о себе думает, в числителе – то, что он есть на самом деле. Чем больше знаменатель, тем меньше дробь".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Лев Толстой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605088" y="1773238"/>
          <a:ext cx="3932237" cy="2901950"/>
        </p:xfrm>
        <a:graphic>
          <a:graphicData uri="http://schemas.openxmlformats.org/presentationml/2006/ole">
            <p:oleObj spid="_x0000_s27650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268538" y="1557338"/>
          <a:ext cx="4083050" cy="3013075"/>
        </p:xfrm>
        <a:graphic>
          <a:graphicData uri="http://schemas.openxmlformats.org/presentationml/2006/ole">
            <p:oleObj spid="_x0000_s27651" name="Формула" r:id="rId5" imgW="533160" imgH="393480" progId="Equation.3">
              <p:embed/>
            </p:oleObj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1700213"/>
          <a:ext cx="3705225" cy="3705225"/>
        </p:xfrm>
        <a:graphic>
          <a:graphicData uri="http://schemas.openxmlformats.org/presentationml/2006/ole">
            <p:oleObj spid="_x0000_s27652" name="Формула" r:id="rId6" imgW="393480" imgH="393480" progId="Equation.3">
              <p:embed/>
            </p:oleObj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1835150" y="1989138"/>
          <a:ext cx="5138738" cy="3705225"/>
        </p:xfrm>
        <a:graphic>
          <a:graphicData uri="http://schemas.openxmlformats.org/presentationml/2006/ole">
            <p:oleObj spid="_x0000_s27653" name="Формула" r:id="rId7" imgW="545760" imgH="393480" progId="Equation.3">
              <p:embed/>
            </p:oleObj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2195513" y="1557338"/>
          <a:ext cx="4968875" cy="4968875"/>
        </p:xfrm>
        <a:graphic>
          <a:graphicData uri="http://schemas.openxmlformats.org/presentationml/2006/ole">
            <p:oleObj spid="_x0000_s27654" name="Формула" r:id="rId8" imgW="393480" imgH="393480" progId="Equation.3">
              <p:embed/>
            </p:oleObj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3419475" y="1844675"/>
          <a:ext cx="4657725" cy="4786313"/>
        </p:xfrm>
        <a:graphic>
          <a:graphicData uri="http://schemas.openxmlformats.org/presentationml/2006/ole">
            <p:oleObj spid="_x0000_s27655" name="Формула" r:id="rId9" imgW="469800" imgH="482400" progId="Equation.3">
              <p:embed/>
            </p:oleObj>
          </a:graphicData>
        </a:graphic>
      </p:graphicFrame>
      <p:pic>
        <p:nvPicPr>
          <p:cNvPr id="9626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5600" y="4005263"/>
            <a:ext cx="304800" cy="304800"/>
          </a:xfrm>
          <a:prstGeom prst="rect">
            <a:avLst/>
          </a:prstGeom>
          <a:noFill/>
        </p:spPr>
      </p:pic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684213" y="0"/>
            <a:ext cx="77041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Правильно –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руки вверх</a:t>
            </a:r>
            <a:r>
              <a:rPr lang="ru-RU" sz="24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algn="ctr">
              <a:spcBef>
                <a:spcPct val="50000"/>
              </a:spcBef>
            </a:pPr>
            <a:r>
              <a:rPr lang="ru-RU" sz="24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Неправильно –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руки вперёд</a:t>
            </a:r>
            <a:r>
              <a:rPr lang="ru-RU" sz="24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9626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08963" y="6308725"/>
            <a:ext cx="935037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936625" cy="3587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11" dur="1" fill="hold"/>
                                        <p:tgtEl>
                                          <p:spTgt spid="962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2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2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57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2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6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264"/>
                </p:tgtEl>
              </p:cMediaNode>
            </p:audio>
          </p:childTnLst>
        </p:cTn>
      </p:par>
    </p:tnLst>
    <p:bldLst>
      <p:bldP spid="962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>
                <a:latin typeface="Comic Sans MS" pitchFamily="66" charset="0"/>
              </a:rPr>
              <a:t>Придумайте число а, которое удовлетворяет следующим условиям одновременно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68313" y="2133600"/>
          <a:ext cx="4391025" cy="2197100"/>
        </p:xfrm>
        <a:graphic>
          <a:graphicData uri="http://schemas.openxmlformats.org/presentationml/2006/ole">
            <p:oleObj spid="_x0000_s19458" name="Формула" r:id="rId3" imgW="787320" imgH="393480" progId="Equation.3">
              <p:embed/>
            </p:oleObj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851275" y="4221163"/>
          <a:ext cx="4645025" cy="2322512"/>
        </p:xfrm>
        <a:graphic>
          <a:graphicData uri="http://schemas.openxmlformats.org/presentationml/2006/ole">
            <p:oleObj spid="_x0000_s19459" name="Формула" r:id="rId4" imgW="787320" imgH="393480" progId="Equation.3">
              <p:embed/>
            </p:oleObj>
          </a:graphicData>
        </a:graphic>
      </p:graphicFrame>
      <p:sp>
        <p:nvSpPr>
          <p:cNvPr id="6656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08963" y="6497638"/>
            <a:ext cx="935037" cy="3603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9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936625" cy="3587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211144" cy="4349080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"Человек подобен дроби: в знаменателе – то, что он о себе думает, в числителе – то, что он есть на самом деле. Чем больше знаменатель, тем меньше дробь".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              Лев Толстой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Разработать </a:t>
            </a:r>
            <a:r>
              <a:rPr lang="ru-RU" dirty="0"/>
              <a:t>тест по теме </a:t>
            </a:r>
            <a:r>
              <a:rPr lang="ru-RU" b="1" dirty="0"/>
              <a:t>«Обыкновенные дроби»</a:t>
            </a:r>
            <a:r>
              <a:rPr lang="ru-RU" dirty="0"/>
              <a:t>.  </a:t>
            </a:r>
            <a:r>
              <a:rPr lang="ru-RU" i="1" dirty="0"/>
              <a:t>(количество вопросов не </a:t>
            </a:r>
            <a:r>
              <a:rPr lang="ru-RU" i="1" dirty="0" smtClean="0"/>
              <a:t>ограничено)</a:t>
            </a:r>
            <a:endParaRPr lang="ru-RU" dirty="0"/>
          </a:p>
          <a:p>
            <a:r>
              <a:rPr lang="ru-RU" i="1" dirty="0" smtClean="0"/>
              <a:t>№969, 972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428596" y="2071678"/>
            <a:ext cx="378621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4572000" y="2143116"/>
            <a:ext cx="37862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b="1" i="1" u="sng" dirty="0" smtClean="0"/>
              <a:t>Устная работа</a:t>
            </a:r>
            <a:endParaRPr lang="ru-RU" b="1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428736"/>
            <a:ext cx="7472386" cy="1400172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20</a:t>
            </a:r>
            <a:r>
              <a:rPr lang="ru-RU" dirty="0" smtClean="0"/>
              <a:t>    </a:t>
            </a:r>
            <a:r>
              <a:rPr lang="ru-RU" u="sng" dirty="0" smtClean="0"/>
              <a:t>100</a:t>
            </a:r>
            <a:r>
              <a:rPr lang="ru-RU" dirty="0" smtClean="0"/>
              <a:t>     </a:t>
            </a:r>
            <a:r>
              <a:rPr lang="ru-RU" u="sng" dirty="0" smtClean="0"/>
              <a:t>25</a:t>
            </a:r>
            <a:r>
              <a:rPr lang="ru-RU" dirty="0" smtClean="0"/>
              <a:t>    </a:t>
            </a:r>
            <a:r>
              <a:rPr lang="ru-RU" u="sng" dirty="0" smtClean="0"/>
              <a:t>45</a:t>
            </a:r>
            <a:r>
              <a:rPr lang="ru-RU" dirty="0" smtClean="0"/>
              <a:t>   </a:t>
            </a:r>
            <a:r>
              <a:rPr lang="ru-RU" u="sng" dirty="0" smtClean="0"/>
              <a:t>200</a:t>
            </a:r>
            <a:r>
              <a:rPr lang="ru-RU" dirty="0" smtClean="0"/>
              <a:t>    </a:t>
            </a:r>
            <a:r>
              <a:rPr lang="ru-RU" u="sng" dirty="0" smtClean="0"/>
              <a:t> 9 .</a:t>
            </a:r>
          </a:p>
          <a:p>
            <a:pPr>
              <a:buNone/>
            </a:pPr>
            <a:r>
              <a:rPr lang="ru-RU" dirty="0" smtClean="0"/>
              <a:t>21   1000   167    78   753  456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00010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Прочитать дроби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57174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Какое из чисел больше ?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14" y="3017493"/>
          <a:ext cx="3286148" cy="3840507"/>
        </p:xfrm>
        <a:graphic>
          <a:graphicData uri="http://schemas.openxmlformats.org/presentationml/2006/ole">
            <p:oleObj spid="_x0000_s1026" name="Формула" r:id="rId3" imgW="634680" imgH="16254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00760" y="2786035"/>
          <a:ext cx="2857520" cy="4071965"/>
        </p:xfrm>
        <a:graphic>
          <a:graphicData uri="http://schemas.openxmlformats.org/presentationml/2006/ole">
            <p:oleObj spid="_x0000_s1027" name="Формула" r:id="rId4" imgW="62208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51720" y="33569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143932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Расставить в порядке </a:t>
            </a:r>
            <a:r>
              <a:rPr lang="ru-RU" sz="1800" u="sng" dirty="0" smtClean="0"/>
              <a:t>убывания</a:t>
            </a:r>
            <a:endParaRPr lang="ru-RU" sz="1800" u="sng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4348" y="785794"/>
          <a:ext cx="5357850" cy="1523792"/>
        </p:xfrm>
        <a:graphic>
          <a:graphicData uri="http://schemas.openxmlformats.org/presentationml/2006/ole">
            <p:oleObj spid="_x0000_s2050" name="Формула" r:id="rId3" imgW="1384200" imgH="393480" progId="Equation.3">
              <p:embed/>
            </p:oleObj>
          </a:graphicData>
        </a:graphic>
      </p:graphicFrame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229200"/>
            <a:ext cx="7886110" cy="141394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ysDot"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492919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Найдите координаты точек К,Х,С.</a:t>
            </a:r>
            <a:endParaRPr lang="ru-RU" dirty="0"/>
          </a:p>
        </p:txBody>
      </p:sp>
      <p:pic>
        <p:nvPicPr>
          <p:cNvPr id="7" name="Рисунок 6" descr="http://festival.1september.ru/articles/414960/img7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501008"/>
            <a:ext cx="664373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14282" y="2714620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Расставить числа в порядке </a:t>
            </a:r>
            <a:r>
              <a:rPr lang="ru-RU" u="sng" dirty="0" smtClean="0"/>
              <a:t>возрастания</a:t>
            </a:r>
            <a:r>
              <a:rPr lang="ru-RU" dirty="0" smtClean="0"/>
              <a:t> и прочитать образовавшееся слово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515719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 </a:t>
            </a:r>
            <a:r>
              <a:rPr lang="ru-RU" sz="1400" u="sng" dirty="0" smtClean="0"/>
              <a:t>2</a:t>
            </a:r>
          </a:p>
          <a:p>
            <a:r>
              <a:rPr lang="ru-RU" sz="1400" dirty="0" smtClean="0"/>
              <a:t>10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52292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 smtClean="0"/>
              <a:t>  5</a:t>
            </a:r>
            <a:endParaRPr lang="ru-RU" sz="1200" dirty="0" smtClean="0"/>
          </a:p>
          <a:p>
            <a:r>
              <a:rPr lang="ru-RU" sz="1200" dirty="0" smtClean="0"/>
              <a:t>10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51571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/>
              <a:t> 8</a:t>
            </a:r>
            <a:endParaRPr lang="ru-RU" sz="1400" dirty="0" smtClean="0"/>
          </a:p>
          <a:p>
            <a:r>
              <a:rPr lang="ru-RU" sz="1400" dirty="0" smtClean="0"/>
              <a:t>10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587727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/>
              <a:t>1</a:t>
            </a:r>
            <a:endParaRPr lang="ru-RU" sz="1400" dirty="0" smtClean="0"/>
          </a:p>
          <a:p>
            <a:r>
              <a:rPr lang="ru-RU" sz="1400" dirty="0" smtClean="0"/>
              <a:t>5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4" y="59492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/>
              <a:t>1 </a:t>
            </a:r>
            <a:endParaRPr lang="ru-RU" sz="1400" dirty="0" smtClean="0"/>
          </a:p>
          <a:p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94928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/>
              <a:t> 4</a:t>
            </a:r>
            <a:endParaRPr lang="ru-RU" sz="1400" dirty="0" smtClean="0"/>
          </a:p>
          <a:p>
            <a:r>
              <a:rPr lang="ru-RU" sz="1400" dirty="0" smtClean="0"/>
              <a:t> 5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Расположите числа на координатном луче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323850" y="4797425"/>
            <a:ext cx="8640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395288" y="45815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8101013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58" name="Oval 6"/>
          <p:cNvSpPr>
            <a:spLocks noChangeArrowheads="1"/>
          </p:cNvSpPr>
          <p:nvPr/>
        </p:nvSpPr>
        <p:spPr bwMode="auto">
          <a:xfrm>
            <a:off x="1042988" y="1989138"/>
            <a:ext cx="9366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  <a:p>
            <a:pPr algn="ctr"/>
            <a:r>
              <a:rPr lang="ru-RU"/>
              <a:t>12</a:t>
            </a: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1258888" y="249237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1692275" y="3284538"/>
            <a:ext cx="4318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7451725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6804025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4859338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>
            <a:off x="4211638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>
            <a:off x="6156325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5508625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3563938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2916238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971550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1619250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2268538" y="45815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72" name="Oval 20"/>
          <p:cNvSpPr>
            <a:spLocks noChangeArrowheads="1"/>
          </p:cNvSpPr>
          <p:nvPr/>
        </p:nvSpPr>
        <p:spPr bwMode="auto">
          <a:xfrm>
            <a:off x="3059113" y="1773238"/>
            <a:ext cx="9366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  <a:p>
            <a:pPr algn="ctr"/>
            <a:r>
              <a:rPr lang="ru-RU"/>
              <a:t>2</a:t>
            </a:r>
          </a:p>
        </p:txBody>
      </p:sp>
      <p:sp>
        <p:nvSpPr>
          <p:cNvPr id="100373" name="Oval 21"/>
          <p:cNvSpPr>
            <a:spLocks noChangeArrowheads="1"/>
          </p:cNvSpPr>
          <p:nvPr/>
        </p:nvSpPr>
        <p:spPr bwMode="auto">
          <a:xfrm>
            <a:off x="6659563" y="1989138"/>
            <a:ext cx="9366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  <a:p>
            <a:pPr algn="ctr"/>
            <a:r>
              <a:rPr lang="ru-RU"/>
              <a:t>4</a:t>
            </a:r>
          </a:p>
        </p:txBody>
      </p:sp>
      <p:sp>
        <p:nvSpPr>
          <p:cNvPr id="100374" name="Oval 22"/>
          <p:cNvSpPr>
            <a:spLocks noChangeArrowheads="1"/>
          </p:cNvSpPr>
          <p:nvPr/>
        </p:nvSpPr>
        <p:spPr bwMode="auto">
          <a:xfrm>
            <a:off x="2339975" y="3141663"/>
            <a:ext cx="9366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  <a:p>
            <a:pPr algn="ctr"/>
            <a:r>
              <a:rPr lang="ru-RU"/>
              <a:t>4</a:t>
            </a:r>
          </a:p>
        </p:txBody>
      </p:sp>
      <p:sp>
        <p:nvSpPr>
          <p:cNvPr id="100375" name="Oval 23"/>
          <p:cNvSpPr>
            <a:spLocks noChangeArrowheads="1"/>
          </p:cNvSpPr>
          <p:nvPr/>
        </p:nvSpPr>
        <p:spPr bwMode="auto">
          <a:xfrm>
            <a:off x="4859338" y="1773238"/>
            <a:ext cx="9366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  <a:p>
            <a:pPr algn="ctr"/>
            <a:r>
              <a:rPr lang="ru-RU"/>
              <a:t>3</a:t>
            </a:r>
          </a:p>
        </p:txBody>
      </p:sp>
      <p:sp>
        <p:nvSpPr>
          <p:cNvPr id="100376" name="Oval 24"/>
          <p:cNvSpPr>
            <a:spLocks noChangeArrowheads="1"/>
          </p:cNvSpPr>
          <p:nvPr/>
        </p:nvSpPr>
        <p:spPr bwMode="auto">
          <a:xfrm>
            <a:off x="4284663" y="3141663"/>
            <a:ext cx="9366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  <a:p>
            <a:pPr algn="ctr"/>
            <a:r>
              <a:rPr lang="ru-RU"/>
              <a:t>6</a:t>
            </a:r>
          </a:p>
        </p:txBody>
      </p:sp>
      <p:sp>
        <p:nvSpPr>
          <p:cNvPr id="100377" name="Oval 25"/>
          <p:cNvSpPr>
            <a:spLocks noChangeArrowheads="1"/>
          </p:cNvSpPr>
          <p:nvPr/>
        </p:nvSpPr>
        <p:spPr bwMode="auto">
          <a:xfrm>
            <a:off x="5724525" y="3141663"/>
            <a:ext cx="9366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  <a:p>
            <a:pPr algn="ctr"/>
            <a:r>
              <a:rPr lang="ru-RU"/>
              <a:t>12</a:t>
            </a:r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2700338" y="36449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>
            <a:off x="3419475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4643438" y="36449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>
            <a:off x="6156325" y="36449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>
            <a:off x="5148263" y="22764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7019925" y="24923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4" name="Oval 32"/>
          <p:cNvSpPr>
            <a:spLocks noChangeArrowheads="1"/>
          </p:cNvSpPr>
          <p:nvPr/>
        </p:nvSpPr>
        <p:spPr bwMode="auto">
          <a:xfrm>
            <a:off x="1042988" y="1989138"/>
            <a:ext cx="936625" cy="1008062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100385" name="Oval 33"/>
          <p:cNvSpPr>
            <a:spLocks noChangeArrowheads="1"/>
          </p:cNvSpPr>
          <p:nvPr/>
        </p:nvSpPr>
        <p:spPr bwMode="auto">
          <a:xfrm>
            <a:off x="3059113" y="1773238"/>
            <a:ext cx="936625" cy="1008062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100386" name="Oval 34"/>
          <p:cNvSpPr>
            <a:spLocks noChangeArrowheads="1"/>
          </p:cNvSpPr>
          <p:nvPr/>
        </p:nvSpPr>
        <p:spPr bwMode="auto">
          <a:xfrm>
            <a:off x="4284663" y="3141663"/>
            <a:ext cx="936625" cy="1008062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100387" name="Oval 35"/>
          <p:cNvSpPr>
            <a:spLocks noChangeArrowheads="1"/>
          </p:cNvSpPr>
          <p:nvPr/>
        </p:nvSpPr>
        <p:spPr bwMode="auto">
          <a:xfrm>
            <a:off x="2339975" y="3141663"/>
            <a:ext cx="936625" cy="1008062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100388" name="Oval 36"/>
          <p:cNvSpPr>
            <a:spLocks noChangeArrowheads="1"/>
          </p:cNvSpPr>
          <p:nvPr/>
        </p:nvSpPr>
        <p:spPr bwMode="auto">
          <a:xfrm>
            <a:off x="6659563" y="1989138"/>
            <a:ext cx="936625" cy="1008062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100389" name="Oval 37"/>
          <p:cNvSpPr>
            <a:spLocks noChangeArrowheads="1"/>
          </p:cNvSpPr>
          <p:nvPr/>
        </p:nvSpPr>
        <p:spPr bwMode="auto">
          <a:xfrm>
            <a:off x="4859338" y="1773238"/>
            <a:ext cx="936625" cy="1008062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100390" name="Oval 38"/>
          <p:cNvSpPr>
            <a:spLocks noChangeArrowheads="1"/>
          </p:cNvSpPr>
          <p:nvPr/>
        </p:nvSpPr>
        <p:spPr bwMode="auto">
          <a:xfrm>
            <a:off x="5724525" y="3141663"/>
            <a:ext cx="936625" cy="1008062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100391" name="Line 39"/>
          <p:cNvSpPr>
            <a:spLocks noChangeShapeType="1"/>
          </p:cNvSpPr>
          <p:nvPr/>
        </p:nvSpPr>
        <p:spPr bwMode="auto">
          <a:xfrm flipH="1">
            <a:off x="2339975" y="4149725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92" name="Line 40"/>
          <p:cNvSpPr>
            <a:spLocks noChangeShapeType="1"/>
          </p:cNvSpPr>
          <p:nvPr/>
        </p:nvSpPr>
        <p:spPr bwMode="auto">
          <a:xfrm>
            <a:off x="3635375" y="2924175"/>
            <a:ext cx="504825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 flipH="1">
            <a:off x="4356100" y="4149725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 flipH="1">
            <a:off x="6156325" y="4292600"/>
            <a:ext cx="714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95" name="Line 43"/>
          <p:cNvSpPr>
            <a:spLocks noChangeShapeType="1"/>
          </p:cNvSpPr>
          <p:nvPr/>
        </p:nvSpPr>
        <p:spPr bwMode="auto">
          <a:xfrm>
            <a:off x="5364163" y="2852738"/>
            <a:ext cx="1444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 flipH="1">
            <a:off x="6372225" y="3068638"/>
            <a:ext cx="792163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97" name="Text Box 45"/>
          <p:cNvSpPr txBox="1">
            <a:spLocks noChangeArrowheads="1"/>
          </p:cNvSpPr>
          <p:nvPr/>
        </p:nvSpPr>
        <p:spPr bwMode="auto">
          <a:xfrm>
            <a:off x="1547813" y="55165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3</a:t>
            </a:r>
          </a:p>
          <a:p>
            <a:r>
              <a:rPr lang="ru-RU"/>
              <a:t>12</a:t>
            </a:r>
          </a:p>
        </p:txBody>
      </p:sp>
      <p:sp>
        <p:nvSpPr>
          <p:cNvPr id="100398" name="Line 46"/>
          <p:cNvSpPr>
            <a:spLocks noChangeShapeType="1"/>
          </p:cNvSpPr>
          <p:nvPr/>
        </p:nvSpPr>
        <p:spPr bwMode="auto">
          <a:xfrm>
            <a:off x="1547813" y="58769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99" name="Text Box 47"/>
          <p:cNvSpPr txBox="1">
            <a:spLocks noChangeArrowheads="1"/>
          </p:cNvSpPr>
          <p:nvPr/>
        </p:nvSpPr>
        <p:spPr bwMode="auto">
          <a:xfrm>
            <a:off x="971550" y="5516563"/>
            <a:ext cx="31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  <a:p>
            <a:r>
              <a:rPr lang="ru-RU"/>
              <a:t>4</a:t>
            </a:r>
          </a:p>
        </p:txBody>
      </p:sp>
      <p:sp>
        <p:nvSpPr>
          <p:cNvPr id="100400" name="Line 48"/>
          <p:cNvSpPr>
            <a:spLocks noChangeShapeType="1"/>
          </p:cNvSpPr>
          <p:nvPr/>
        </p:nvSpPr>
        <p:spPr bwMode="auto">
          <a:xfrm>
            <a:off x="971550" y="58769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401" name="Text Box 49"/>
          <p:cNvSpPr txBox="1">
            <a:spLocks noChangeArrowheads="1"/>
          </p:cNvSpPr>
          <p:nvPr/>
        </p:nvSpPr>
        <p:spPr bwMode="auto">
          <a:xfrm>
            <a:off x="3203575" y="5516563"/>
            <a:ext cx="31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3</a:t>
            </a:r>
          </a:p>
          <a:p>
            <a:r>
              <a:rPr lang="ru-RU"/>
              <a:t>6</a:t>
            </a:r>
          </a:p>
        </p:txBody>
      </p:sp>
      <p:sp>
        <p:nvSpPr>
          <p:cNvPr id="100402" name="Line 50"/>
          <p:cNvSpPr>
            <a:spLocks noChangeShapeType="1"/>
          </p:cNvSpPr>
          <p:nvPr/>
        </p:nvSpPr>
        <p:spPr bwMode="auto">
          <a:xfrm>
            <a:off x="3132138" y="58769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403" name="Text Box 51"/>
          <p:cNvSpPr txBox="1">
            <a:spLocks noChangeArrowheads="1"/>
          </p:cNvSpPr>
          <p:nvPr/>
        </p:nvSpPr>
        <p:spPr bwMode="auto">
          <a:xfrm>
            <a:off x="3903663" y="5537200"/>
            <a:ext cx="31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  <a:p>
            <a:r>
              <a:rPr lang="ru-RU"/>
              <a:t>3</a:t>
            </a:r>
          </a:p>
        </p:txBody>
      </p:sp>
      <p:sp>
        <p:nvSpPr>
          <p:cNvPr id="100404" name="Line 52"/>
          <p:cNvSpPr>
            <a:spLocks noChangeShapeType="1"/>
          </p:cNvSpPr>
          <p:nvPr/>
        </p:nvSpPr>
        <p:spPr bwMode="auto">
          <a:xfrm>
            <a:off x="3851275" y="58769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4624388" y="553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 9</a:t>
            </a:r>
          </a:p>
          <a:p>
            <a:r>
              <a:rPr lang="ru-RU"/>
              <a:t>12</a:t>
            </a:r>
          </a:p>
        </p:txBody>
      </p:sp>
      <p:sp>
        <p:nvSpPr>
          <p:cNvPr id="100406" name="Line 54"/>
          <p:cNvSpPr>
            <a:spLocks noChangeShapeType="1"/>
          </p:cNvSpPr>
          <p:nvPr/>
        </p:nvSpPr>
        <p:spPr bwMode="auto">
          <a:xfrm>
            <a:off x="4716463" y="58769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407" name="Text Box 55"/>
          <p:cNvSpPr txBox="1">
            <a:spLocks noChangeArrowheads="1"/>
          </p:cNvSpPr>
          <p:nvPr/>
        </p:nvSpPr>
        <p:spPr bwMode="auto">
          <a:xfrm>
            <a:off x="5559425" y="5537200"/>
            <a:ext cx="31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  <a:p>
            <a:r>
              <a:rPr lang="ru-RU"/>
              <a:t>4</a:t>
            </a:r>
          </a:p>
        </p:txBody>
      </p:sp>
      <p:sp>
        <p:nvSpPr>
          <p:cNvPr id="100408" name="Line 56"/>
          <p:cNvSpPr>
            <a:spLocks noChangeShapeType="1"/>
          </p:cNvSpPr>
          <p:nvPr/>
        </p:nvSpPr>
        <p:spPr bwMode="auto">
          <a:xfrm>
            <a:off x="5580063" y="58769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409" name="Text Box 57"/>
          <p:cNvSpPr txBox="1">
            <a:spLocks noChangeArrowheads="1"/>
          </p:cNvSpPr>
          <p:nvPr/>
        </p:nvSpPr>
        <p:spPr bwMode="auto">
          <a:xfrm>
            <a:off x="2463800" y="5516563"/>
            <a:ext cx="37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  <a:p>
            <a:r>
              <a:rPr lang="ru-RU"/>
              <a:t> 2</a:t>
            </a:r>
          </a:p>
        </p:txBody>
      </p:sp>
      <p:sp>
        <p:nvSpPr>
          <p:cNvPr id="100410" name="Line 58"/>
          <p:cNvSpPr>
            <a:spLocks noChangeShapeType="1"/>
          </p:cNvSpPr>
          <p:nvPr/>
        </p:nvSpPr>
        <p:spPr bwMode="auto">
          <a:xfrm>
            <a:off x="2484438" y="58769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411" name="Text Box 59"/>
          <p:cNvSpPr txBox="1">
            <a:spLocks noChangeArrowheads="1"/>
          </p:cNvSpPr>
          <p:nvPr/>
        </p:nvSpPr>
        <p:spPr bwMode="auto">
          <a:xfrm>
            <a:off x="1311275" y="5681663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=</a:t>
            </a:r>
          </a:p>
        </p:txBody>
      </p:sp>
      <p:sp>
        <p:nvSpPr>
          <p:cNvPr id="100412" name="Text Box 60"/>
          <p:cNvSpPr txBox="1">
            <a:spLocks noChangeArrowheads="1"/>
          </p:cNvSpPr>
          <p:nvPr/>
        </p:nvSpPr>
        <p:spPr bwMode="auto">
          <a:xfrm>
            <a:off x="2895600" y="560863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=</a:t>
            </a:r>
          </a:p>
        </p:txBody>
      </p:sp>
      <p:sp>
        <p:nvSpPr>
          <p:cNvPr id="100413" name="Text Box 61"/>
          <p:cNvSpPr txBox="1">
            <a:spLocks noChangeArrowheads="1"/>
          </p:cNvSpPr>
          <p:nvPr/>
        </p:nvSpPr>
        <p:spPr bwMode="auto">
          <a:xfrm>
            <a:off x="5200650" y="560863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=</a:t>
            </a:r>
          </a:p>
        </p:txBody>
      </p:sp>
      <p:sp>
        <p:nvSpPr>
          <p:cNvPr id="100414" name="AutoShape 6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08963" y="6237288"/>
            <a:ext cx="9350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415" name="AutoShape 6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935038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416" name="Text Box 64"/>
          <p:cNvSpPr txBox="1">
            <a:spLocks noChangeArrowheads="1"/>
          </p:cNvSpPr>
          <p:nvPr/>
        </p:nvSpPr>
        <p:spPr bwMode="auto">
          <a:xfrm>
            <a:off x="250825" y="51577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100417" name="Text Box 65"/>
          <p:cNvSpPr txBox="1">
            <a:spLocks noChangeArrowheads="1"/>
          </p:cNvSpPr>
          <p:nvPr/>
        </p:nvSpPr>
        <p:spPr bwMode="auto">
          <a:xfrm>
            <a:off x="7956550" y="51577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0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0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0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0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0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0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0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4" grpId="0" animBg="1"/>
      <p:bldP spid="100385" grpId="0" animBg="1"/>
      <p:bldP spid="100386" grpId="0" animBg="1"/>
      <p:bldP spid="100387" grpId="0" animBg="1"/>
      <p:bldP spid="100388" grpId="0" animBg="1"/>
      <p:bldP spid="100389" grpId="0" animBg="1"/>
      <p:bldP spid="100390" grpId="0" animBg="1"/>
      <p:bldP spid="100411" grpId="0"/>
      <p:bldP spid="100412" grpId="0"/>
      <p:bldP spid="100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SeaSch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</p:pic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01713" y="2401888"/>
          <a:ext cx="407987" cy="1179512"/>
        </p:xfrm>
        <a:graphic>
          <a:graphicData uri="http://schemas.openxmlformats.org/presentationml/2006/ole">
            <p:oleObj spid="_x0000_s20482" name="Формула" r:id="rId5" imgW="190440" imgH="54576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751263" y="2459038"/>
          <a:ext cx="381000" cy="1208087"/>
        </p:xfrm>
        <a:graphic>
          <a:graphicData uri="http://schemas.openxmlformats.org/presentationml/2006/ole">
            <p:oleObj spid="_x0000_s20483" name="Формула" r:id="rId6" imgW="177480" imgH="55872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6848475" y="2312988"/>
          <a:ext cx="381000" cy="1208087"/>
        </p:xfrm>
        <a:graphic>
          <a:graphicData uri="http://schemas.openxmlformats.org/presentationml/2006/ole">
            <p:oleObj spid="_x0000_s20484" name="Формула" r:id="rId7" imgW="177480" imgH="558720" progId="Equation.3">
              <p:embed/>
            </p:oleObj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8313" y="692150"/>
            <a:ext cx="1584325" cy="1438275"/>
            <a:chOff x="295" y="436"/>
            <a:chExt cx="998" cy="906"/>
          </a:xfrm>
        </p:grpSpPr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295" y="436"/>
              <a:ext cx="499" cy="4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794" y="436"/>
              <a:ext cx="499" cy="4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295" y="889"/>
              <a:ext cx="499" cy="4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794" y="889"/>
              <a:ext cx="499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771775" y="765175"/>
            <a:ext cx="2376488" cy="1438275"/>
            <a:chOff x="1746" y="482"/>
            <a:chExt cx="1497" cy="906"/>
          </a:xfrm>
        </p:grpSpPr>
        <p:sp>
          <p:nvSpPr>
            <p:cNvPr id="71692" name="Rectangle 11"/>
            <p:cNvSpPr>
              <a:spLocks noChangeArrowheads="1"/>
            </p:cNvSpPr>
            <p:nvPr/>
          </p:nvSpPr>
          <p:spPr bwMode="auto">
            <a:xfrm>
              <a:off x="1746" y="482"/>
              <a:ext cx="499" cy="4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3" name="Rectangle 12"/>
            <p:cNvSpPr>
              <a:spLocks noChangeArrowheads="1"/>
            </p:cNvSpPr>
            <p:nvPr/>
          </p:nvSpPr>
          <p:spPr bwMode="auto">
            <a:xfrm>
              <a:off x="1746" y="935"/>
              <a:ext cx="499" cy="4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4" name="Rectangle 13"/>
            <p:cNvSpPr>
              <a:spLocks noChangeArrowheads="1"/>
            </p:cNvSpPr>
            <p:nvPr/>
          </p:nvSpPr>
          <p:spPr bwMode="auto">
            <a:xfrm>
              <a:off x="2245" y="482"/>
              <a:ext cx="499" cy="4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5" name="Rectangle 14"/>
            <p:cNvSpPr>
              <a:spLocks noChangeArrowheads="1"/>
            </p:cNvSpPr>
            <p:nvPr/>
          </p:nvSpPr>
          <p:spPr bwMode="auto">
            <a:xfrm>
              <a:off x="2245" y="935"/>
              <a:ext cx="499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6" name="Rectangle 15"/>
            <p:cNvSpPr>
              <a:spLocks noChangeArrowheads="1"/>
            </p:cNvSpPr>
            <p:nvPr/>
          </p:nvSpPr>
          <p:spPr bwMode="auto">
            <a:xfrm>
              <a:off x="2744" y="482"/>
              <a:ext cx="499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7" name="Rectangle 16"/>
            <p:cNvSpPr>
              <a:spLocks noChangeArrowheads="1"/>
            </p:cNvSpPr>
            <p:nvPr/>
          </p:nvSpPr>
          <p:spPr bwMode="auto">
            <a:xfrm>
              <a:off x="2744" y="935"/>
              <a:ext cx="499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940425" y="404813"/>
            <a:ext cx="2065338" cy="1778000"/>
            <a:chOff x="3742" y="255"/>
            <a:chExt cx="1301" cy="1120"/>
          </a:xfrm>
        </p:grpSpPr>
        <p:sp>
          <p:nvSpPr>
            <p:cNvPr id="71699" name="AutoShape 17"/>
            <p:cNvSpPr>
              <a:spLocks noChangeArrowheads="1"/>
            </p:cNvSpPr>
            <p:nvPr/>
          </p:nvSpPr>
          <p:spPr bwMode="auto">
            <a:xfrm>
              <a:off x="4377" y="799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0" name="AutoShape 18"/>
            <p:cNvSpPr>
              <a:spLocks noChangeArrowheads="1"/>
            </p:cNvSpPr>
            <p:nvPr/>
          </p:nvSpPr>
          <p:spPr bwMode="auto">
            <a:xfrm>
              <a:off x="3742" y="799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1" name="AutoShape 19"/>
            <p:cNvSpPr>
              <a:spLocks noChangeArrowheads="1"/>
            </p:cNvSpPr>
            <p:nvPr/>
          </p:nvSpPr>
          <p:spPr bwMode="auto">
            <a:xfrm>
              <a:off x="4059" y="255"/>
              <a:ext cx="666" cy="57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2" name="AutoShape 20"/>
            <p:cNvSpPr>
              <a:spLocks noChangeArrowheads="1"/>
            </p:cNvSpPr>
            <p:nvPr/>
          </p:nvSpPr>
          <p:spPr bwMode="auto">
            <a:xfrm rot="-3635945">
              <a:off x="3969" y="663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68313" y="3933825"/>
            <a:ext cx="5543550" cy="1584325"/>
            <a:chOff x="295" y="2478"/>
            <a:chExt cx="3492" cy="998"/>
          </a:xfrm>
        </p:grpSpPr>
        <p:sp>
          <p:nvSpPr>
            <p:cNvPr id="71704" name="Rectangle 25"/>
            <p:cNvSpPr>
              <a:spLocks noChangeArrowheads="1"/>
            </p:cNvSpPr>
            <p:nvPr/>
          </p:nvSpPr>
          <p:spPr bwMode="auto">
            <a:xfrm>
              <a:off x="295" y="2478"/>
              <a:ext cx="499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5" name="Rectangle 26"/>
            <p:cNvSpPr>
              <a:spLocks noChangeArrowheads="1"/>
            </p:cNvSpPr>
            <p:nvPr/>
          </p:nvSpPr>
          <p:spPr bwMode="auto">
            <a:xfrm>
              <a:off x="794" y="2478"/>
              <a:ext cx="499" cy="9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6" name="Rectangle 27"/>
            <p:cNvSpPr>
              <a:spLocks noChangeArrowheads="1"/>
            </p:cNvSpPr>
            <p:nvPr/>
          </p:nvSpPr>
          <p:spPr bwMode="auto">
            <a:xfrm>
              <a:off x="1293" y="2478"/>
              <a:ext cx="499" cy="9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7" name="Rectangle 28"/>
            <p:cNvSpPr>
              <a:spLocks noChangeArrowheads="1"/>
            </p:cNvSpPr>
            <p:nvPr/>
          </p:nvSpPr>
          <p:spPr bwMode="auto">
            <a:xfrm>
              <a:off x="1792" y="2478"/>
              <a:ext cx="499" cy="9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8" name="Rectangle 29"/>
            <p:cNvSpPr>
              <a:spLocks noChangeArrowheads="1"/>
            </p:cNvSpPr>
            <p:nvPr/>
          </p:nvSpPr>
          <p:spPr bwMode="auto">
            <a:xfrm>
              <a:off x="2291" y="2478"/>
              <a:ext cx="499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09" name="Rectangle 30"/>
            <p:cNvSpPr>
              <a:spLocks noChangeArrowheads="1"/>
            </p:cNvSpPr>
            <p:nvPr/>
          </p:nvSpPr>
          <p:spPr bwMode="auto">
            <a:xfrm>
              <a:off x="2790" y="2478"/>
              <a:ext cx="499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10" name="Rectangle 32"/>
            <p:cNvSpPr>
              <a:spLocks noChangeArrowheads="1"/>
            </p:cNvSpPr>
            <p:nvPr/>
          </p:nvSpPr>
          <p:spPr bwMode="auto">
            <a:xfrm>
              <a:off x="3288" y="2478"/>
              <a:ext cx="499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6659563" y="4149725"/>
          <a:ext cx="381000" cy="1208088"/>
        </p:xfrm>
        <a:graphic>
          <a:graphicData uri="http://schemas.openxmlformats.org/presentationml/2006/ole">
            <p:oleObj spid="_x0000_s20485" name="Формула" r:id="rId8" imgW="177480" imgH="558720" progId="Equation.3">
              <p:embed/>
            </p:oleObj>
          </a:graphicData>
        </a:graphic>
      </p:graphicFrame>
      <p:sp>
        <p:nvSpPr>
          <p:cNvPr id="71712" name="AutoShape 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6021388"/>
            <a:ext cx="935037" cy="3603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3" name="AutoShape 3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7088" y="5949950"/>
            <a:ext cx="936625" cy="3587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Цифровой диктант.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72518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/>
              <a:t>Установить, истинным или ложным является следующее утверждение. </a:t>
            </a:r>
          </a:p>
          <a:p>
            <a:pPr>
              <a:buNone/>
            </a:pPr>
            <a:r>
              <a:rPr lang="ru-RU" sz="3100" dirty="0" smtClean="0"/>
              <a:t>Если истинно, то ставим – 1,</a:t>
            </a:r>
          </a:p>
          <a:p>
            <a:pPr>
              <a:buNone/>
            </a:pPr>
            <a:r>
              <a:rPr lang="ru-RU" sz="3100" dirty="0" smtClean="0"/>
              <a:t>                            ложно -0.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/>
              <a:t>1</a:t>
            </a:r>
            <a:r>
              <a:rPr lang="ru-RU" sz="2800" dirty="0" smtClean="0"/>
              <a:t>. Шестидесятая доля минуты это секунда. </a:t>
            </a:r>
          </a:p>
          <a:p>
            <a:pPr>
              <a:lnSpc>
                <a:spcPct val="170000"/>
              </a:lnSpc>
              <a:buNone/>
            </a:pPr>
            <a:r>
              <a:rPr lang="ru-RU" sz="2800" dirty="0" smtClean="0"/>
              <a:t>2. Дробь ⅝  больше   ⅜ </a:t>
            </a:r>
          </a:p>
          <a:p>
            <a:pPr>
              <a:lnSpc>
                <a:spcPct val="170000"/>
              </a:lnSpc>
              <a:buNone/>
            </a:pPr>
            <a:r>
              <a:rPr lang="ru-RU" sz="2800" dirty="0" smtClean="0"/>
              <a:t>3. 1 сутки длятся больше, чем 1000 минут. </a:t>
            </a:r>
          </a:p>
          <a:p>
            <a:pPr>
              <a:lnSpc>
                <a:spcPct val="170000"/>
              </a:lnSpc>
              <a:buNone/>
            </a:pPr>
            <a:r>
              <a:rPr lang="ru-RU" sz="2800" dirty="0" smtClean="0"/>
              <a:t>4. Один килограмм железа тяжелее 1 килограмма ваты </a:t>
            </a:r>
          </a:p>
          <a:p>
            <a:pPr>
              <a:lnSpc>
                <a:spcPct val="170000"/>
              </a:lnSpc>
              <a:buNone/>
            </a:pPr>
            <a:r>
              <a:rPr lang="ru-RU" sz="2800" dirty="0" smtClean="0"/>
              <a:t>5. Число 1 наименьшее натуральное число </a:t>
            </a:r>
          </a:p>
          <a:p>
            <a:pPr>
              <a:lnSpc>
                <a:spcPct val="170000"/>
              </a:lnSpc>
              <a:buNone/>
            </a:pPr>
            <a:r>
              <a:rPr lang="ru-RU" sz="2800" dirty="0" smtClean="0"/>
              <a:t>6. Любой луч является координатным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результате получилось число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1500" dirty="0" smtClean="0"/>
              <a:t>111010.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Вариант 1.</a:t>
            </a:r>
            <a:endParaRPr lang="ru-RU" dirty="0" smtClean="0"/>
          </a:p>
          <a:p>
            <a:r>
              <a:rPr lang="ru-RU" dirty="0" smtClean="0"/>
              <a:t>1.Калашников    2.Менделеев   3.Эрмитаж    4.Долгопрудный    5.Аргонавт</a:t>
            </a:r>
          </a:p>
          <a:p>
            <a:r>
              <a:rPr lang="ru-RU" b="1" dirty="0" smtClean="0"/>
              <a:t>Вариант 2</a:t>
            </a:r>
            <a:endParaRPr lang="ru-RU" dirty="0" smtClean="0"/>
          </a:p>
          <a:p>
            <a:r>
              <a:rPr lang="ru-RU" dirty="0" smtClean="0"/>
              <a:t>1.Гриб   2.Спинорог    3.Черноголовка   4. Бернулли    5. Тютчев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309</Words>
  <Application>Microsoft Office PowerPoint</Application>
  <PresentationFormat>Экран (4:3)</PresentationFormat>
  <Paragraphs>84</Paragraphs>
  <Slides>13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Сравнение дробей</vt:lpstr>
      <vt:lpstr>Устный счёт</vt:lpstr>
      <vt:lpstr>Устная работа</vt:lpstr>
      <vt:lpstr>Слайд 4</vt:lpstr>
      <vt:lpstr>Расположите числа на координатном луче</vt:lpstr>
      <vt:lpstr>Слайд 6</vt:lpstr>
      <vt:lpstr> Цифровой диктант. </vt:lpstr>
      <vt:lpstr>Проверка </vt:lpstr>
      <vt:lpstr>Тест </vt:lpstr>
      <vt:lpstr>Слайд 10</vt:lpstr>
      <vt:lpstr>Придумайте число а, которое удовлетворяет следующим условиям одновременно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дробей</dc:title>
  <cp:lastModifiedBy>admin</cp:lastModifiedBy>
  <cp:revision>18</cp:revision>
  <dcterms:modified xsi:type="dcterms:W3CDTF">2012-02-05T12:12:32Z</dcterms:modified>
</cp:coreProperties>
</file>