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77" r:id="rId3"/>
    <p:sldId id="257" r:id="rId4"/>
    <p:sldId id="259" r:id="rId5"/>
    <p:sldId id="261" r:id="rId6"/>
    <p:sldId id="260" r:id="rId7"/>
    <p:sldId id="262" r:id="rId8"/>
    <p:sldId id="270" r:id="rId9"/>
    <p:sldId id="263" r:id="rId10"/>
    <p:sldId id="264" r:id="rId11"/>
    <p:sldId id="265" r:id="rId12"/>
    <p:sldId id="266" r:id="rId13"/>
    <p:sldId id="267" r:id="rId14"/>
    <p:sldId id="268" r:id="rId15"/>
    <p:sldId id="269" r:id="rId16"/>
    <p:sldId id="271" r:id="rId17"/>
    <p:sldId id="272" r:id="rId18"/>
    <p:sldId id="274" r:id="rId19"/>
    <p:sldId id="278"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5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K:\ProPowerPoint\Шаблоны\В работе\Мы помним\Pomnim.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0848" y="4149080"/>
            <a:ext cx="7772400" cy="1152128"/>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2763780" y="5877272"/>
            <a:ext cx="6400800" cy="72008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245225"/>
            <a:ext cx="2133600" cy="476250"/>
          </a:xfrm>
          <a:prstGeom prst="rect">
            <a:avLst/>
          </a:prstGeom>
        </p:spPr>
        <p:txBody>
          <a:bodyPr/>
          <a:lstStyle>
            <a:lvl1pPr>
              <a:defRPr/>
            </a:lvl1pPr>
          </a:lstStyle>
          <a:p>
            <a:fld id="{5B106E36-FD25-4E2D-B0AA-010F637433A0}" type="datetimeFigureOut">
              <a:rPr lang="ru-RU" smtClean="0"/>
              <a:pPr/>
              <a:t>12.05.2014</a:t>
            </a:fld>
            <a:endParaRPr lang="ru-RU"/>
          </a:p>
        </p:txBody>
      </p:sp>
      <p:sp>
        <p:nvSpPr>
          <p:cNvPr id="3" name="Нижний колонтитул 2"/>
          <p:cNvSpPr>
            <a:spLocks noGrp="1"/>
          </p:cNvSpPr>
          <p:nvPr>
            <p:ph type="ftr" sz="quarter" idx="11"/>
          </p:nvPr>
        </p:nvSpPr>
        <p:spPr>
          <a:xfrm>
            <a:off x="3124200" y="6245225"/>
            <a:ext cx="2895600" cy="476250"/>
          </a:xfrm>
          <a:prstGeom prst="rect">
            <a:avLst/>
          </a:prstGeom>
        </p:spPr>
        <p:txBody>
          <a:bodyPr/>
          <a:lstStyle>
            <a:lvl1pPr>
              <a:defRPr/>
            </a:lvl1pPr>
          </a:lstStyle>
          <a:p>
            <a:endParaRPr lang="ru-RU"/>
          </a:p>
        </p:txBody>
      </p:sp>
      <p:sp>
        <p:nvSpPr>
          <p:cNvPr id="4" name="Номер слайда 3"/>
          <p:cNvSpPr>
            <a:spLocks noGrp="1"/>
          </p:cNvSpPr>
          <p:nvPr>
            <p:ph type="sldNum" sz="quarter" idx="12"/>
          </p:nvPr>
        </p:nvSpPr>
        <p:spPr>
          <a:xfrm>
            <a:off x="6553200" y="6245225"/>
            <a:ext cx="2133600" cy="476250"/>
          </a:xfrm>
          <a:prstGeom prst="rect">
            <a:avLst/>
          </a:prstGeom>
        </p:spPr>
        <p:txBody>
          <a:bodyPr/>
          <a:lstStyle>
            <a:lvl1pPr>
              <a:defRPr/>
            </a:lvl1pPr>
          </a:lstStyle>
          <a:p>
            <a:fld id="{725C68B6-61C2-468F-89AB-4B9F7531AA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K:\ProPowerPoint\Шаблоны\В работе\Мы помним\PomnimSlide.jpg"/>
          <p:cNvPicPr>
            <a:picLocks noChangeAspect="1" noChangeArrowheads="1"/>
          </p:cNvPicPr>
          <p:nvPr/>
        </p:nvPicPr>
        <p:blipFill>
          <a:blip r:embed="rId5" cstate="email"/>
          <a:srcRect/>
          <a:stretch>
            <a:fillRect/>
          </a:stretch>
        </p:blipFill>
        <p:spPr bwMode="auto">
          <a:xfrm>
            <a:off x="0" y="-6350"/>
            <a:ext cx="9151938" cy="6864350"/>
          </a:xfrm>
          <a:prstGeom prst="rect">
            <a:avLst/>
          </a:prstGeom>
          <a:noFill/>
          <a:ln w="9525">
            <a:noFill/>
            <a:miter lim="800000"/>
            <a:headEnd/>
            <a:tailEnd/>
          </a:ln>
        </p:spPr>
      </p:pic>
      <p:sp>
        <p:nvSpPr>
          <p:cNvPr id="1027" name="Заголовок 1"/>
          <p:cNvSpPr>
            <a:spLocks noGrp="1"/>
          </p:cNvSpPr>
          <p:nvPr>
            <p:ph type="title"/>
          </p:nvPr>
        </p:nvSpPr>
        <p:spPr bwMode="auto">
          <a:xfrm>
            <a:off x="460375" y="908050"/>
            <a:ext cx="8229600"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5068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slideLayout" Target="../slideLayouts/slideLayout3.xml"/><Relationship Id="rId1" Type="http://schemas.openxmlformats.org/officeDocument/2006/relationships/audio" Target="file:///G:\&#1087;&#1088;&#1077;&#1079;&#1077;&#1085;&#1090;&#1072;&#1094;&#1080;&#1080;_&#1082;_&#1091;&#1088;&#1086;&#1082;&#1091;\65%20&#1051;&#1045;&#1058;%20&#1055;&#1054;&#1041;&#1045;&#1044;&#1067;\&#1052;&#1077;&#1090;&#1088;&#1086;&#1085;&#1086;&#1084;.%20&#1052;&#1080;&#1085;&#1091;&#1090;&#1072;%20&#1084;&#1086;&#1083;&#1095;&#1072;&#1085;&#1080;&#1103;.mp3"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slideLayout" Target="../slideLayouts/slideLayout3.xml"/><Relationship Id="rId1" Type="http://schemas.openxmlformats.org/officeDocument/2006/relationships/audio" Target="file:///G:\&#1087;&#1088;&#1077;&#1079;&#1077;&#1085;&#1090;&#1072;&#1094;&#1080;&#1080;_&#1082;_&#1091;&#1088;&#1086;&#1082;&#1091;\65%20&#1051;&#1045;&#1058;%20&#1055;&#1054;&#1041;&#1045;&#1044;&#1067;\&#1044;&#1077;&#1085;&#1100;%20&#1055;&#1086;&#1073;&#1077;&#1076;&#1099;.mp3"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8.gif"/><Relationship Id="rId2" Type="http://schemas.openxmlformats.org/officeDocument/2006/relationships/audio" Target="file:///G:\&#1087;&#1088;&#1077;&#1079;&#1077;&#1085;&#1090;&#1072;&#1094;&#1080;&#1080;_&#1082;_&#1091;&#1088;&#1086;&#1082;&#1091;\65%20&#1051;&#1045;&#1058;%20&#1055;&#1054;&#1041;&#1045;&#1044;&#1067;\nachalo_voiny_levitan.mp3" TargetMode="Externa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3.xml"/><Relationship Id="rId1" Type="http://schemas.openxmlformats.org/officeDocument/2006/relationships/audio" Target="file:///G:\&#1087;&#1088;&#1077;&#1079;&#1077;&#1085;&#1090;&#1072;&#1094;&#1080;&#1080;_&#1082;_&#1091;&#1088;&#1086;&#1082;&#1091;\65%20&#1051;&#1045;&#1058;%20&#1055;&#1054;&#1041;&#1045;&#1044;&#1067;\&#1057;&#1074;&#1103;&#1097;&#1077;&#1085;&#1085;&#1072;&#1103;%20&#1074;&#1086;&#1081;&#1085;&#1072;.mp3" TargetMode="External"/><Relationship Id="rId5" Type="http://schemas.openxmlformats.org/officeDocument/2006/relationships/image" Target="../media/image9.pn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293096"/>
            <a:ext cx="7772400" cy="1152128"/>
          </a:xfrm>
        </p:spPr>
        <p:txBody>
          <a:bodyPr/>
          <a:lstStyle/>
          <a:p>
            <a:r>
              <a:rPr lang="ru-RU" sz="6600" b="1" i="1" dirty="0" smtClean="0">
                <a:latin typeface="Times New Roman" pitchFamily="18" charset="0"/>
                <a:cs typeface="Times New Roman" pitchFamily="18" charset="0"/>
              </a:rPr>
              <a:t>Маленькие герои большой войны</a:t>
            </a:r>
            <a:endParaRPr lang="ru-RU" sz="6600" i="1" dirty="0"/>
          </a:p>
        </p:txBody>
      </p:sp>
      <p:sp>
        <p:nvSpPr>
          <p:cNvPr id="3" name="Подзаголовок 2"/>
          <p:cNvSpPr>
            <a:spLocks noGrp="1"/>
          </p:cNvSpPr>
          <p:nvPr>
            <p:ph type="subTitle" idx="1"/>
          </p:nvPr>
        </p:nvSpPr>
        <p:spPr>
          <a:xfrm>
            <a:off x="611560" y="116632"/>
            <a:ext cx="8072916" cy="432048"/>
          </a:xfrm>
        </p:spPr>
        <p:txBody>
          <a:bodyPr/>
          <a:lstStyle/>
          <a:p>
            <a:r>
              <a:rPr lang="ru-RU" sz="1050" b="1" dirty="0" smtClean="0">
                <a:solidFill>
                  <a:schemeClr val="tx1"/>
                </a:solidFill>
                <a:latin typeface="Times New Roman" pitchFamily="18" charset="0"/>
                <a:ea typeface="Batang" pitchFamily="18" charset="-127"/>
                <a:cs typeface="Times New Roman" pitchFamily="18" charset="0"/>
              </a:rPr>
              <a:t>Муниципальное казённое образовательное учреждение «</a:t>
            </a:r>
            <a:r>
              <a:rPr lang="ru-RU" sz="1050" b="1" dirty="0" err="1" smtClean="0">
                <a:solidFill>
                  <a:schemeClr val="tx1"/>
                </a:solidFill>
                <a:latin typeface="Times New Roman" pitchFamily="18" charset="0"/>
                <a:ea typeface="Batang" pitchFamily="18" charset="-127"/>
                <a:cs typeface="Times New Roman" pitchFamily="18" charset="0"/>
              </a:rPr>
              <a:t>Горковская</a:t>
            </a:r>
            <a:r>
              <a:rPr lang="ru-RU" sz="1050" b="1" dirty="0" smtClean="0">
                <a:solidFill>
                  <a:schemeClr val="tx1"/>
                </a:solidFill>
                <a:latin typeface="Times New Roman" pitchFamily="18" charset="0"/>
                <a:ea typeface="Batang" pitchFamily="18" charset="-127"/>
                <a:cs typeface="Times New Roman" pitchFamily="18" charset="0"/>
              </a:rPr>
              <a:t> специальная (коррекционная) общеобразовательная школа – интернат для обучающихся, воспитанников с ограниченными возможностями здоровья»</a:t>
            </a:r>
            <a:endParaRPr lang="ru-RU" sz="1050" dirty="0">
              <a:solidFill>
                <a:schemeClr val="tx1"/>
              </a:solidFill>
            </a:endParaRPr>
          </a:p>
        </p:txBody>
      </p:sp>
      <p:sp>
        <p:nvSpPr>
          <p:cNvPr id="4" name="Прямоугольник 3"/>
          <p:cNvSpPr/>
          <p:nvPr/>
        </p:nvSpPr>
        <p:spPr>
          <a:xfrm>
            <a:off x="5652120" y="6165304"/>
            <a:ext cx="3203848" cy="461665"/>
          </a:xfrm>
          <a:prstGeom prst="rect">
            <a:avLst/>
          </a:prstGeom>
        </p:spPr>
        <p:txBody>
          <a:bodyPr wrap="square">
            <a:spAutoFit/>
          </a:bodyPr>
          <a:lstStyle/>
          <a:p>
            <a:pPr algn="r"/>
            <a:r>
              <a:rPr lang="ru-RU" sz="1200" b="1" dirty="0" smtClean="0">
                <a:latin typeface="Times New Roman" pitchFamily="18" charset="0"/>
                <a:cs typeface="Times New Roman" pitchFamily="18" charset="0"/>
              </a:rPr>
              <a:t>Составила учитель начальных классов:</a:t>
            </a:r>
          </a:p>
          <a:p>
            <a:pPr algn="r"/>
            <a:r>
              <a:rPr lang="ru-RU" sz="1200" b="1" dirty="0" err="1" smtClean="0">
                <a:latin typeface="Times New Roman" pitchFamily="18" charset="0"/>
                <a:cs typeface="Times New Roman" pitchFamily="18" charset="0"/>
              </a:rPr>
              <a:t>Тоярова</a:t>
            </a:r>
            <a:r>
              <a:rPr lang="ru-RU" sz="1200" b="1" dirty="0" smtClean="0">
                <a:latin typeface="Times New Roman" pitchFamily="18" charset="0"/>
                <a:cs typeface="Times New Roman" pitchFamily="18" charset="0"/>
              </a:rPr>
              <a:t> Екатерина Васильевна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презентации_к_уроку\65 ЛЕТ ПОБЕДЫ\дети войны\1183630834_deti_war_21.jpg"/>
          <p:cNvPicPr>
            <a:picLocks noChangeAspect="1" noChangeArrowheads="1"/>
          </p:cNvPicPr>
          <p:nvPr/>
        </p:nvPicPr>
        <p:blipFill>
          <a:blip r:embed="rId2" cstate="email"/>
          <a:srcRect/>
          <a:stretch>
            <a:fillRect/>
          </a:stretch>
        </p:blipFill>
        <p:spPr bwMode="auto">
          <a:xfrm>
            <a:off x="251520" y="1340768"/>
            <a:ext cx="2484884" cy="3601281"/>
          </a:xfrm>
          <a:prstGeom prst="rect">
            <a:avLst/>
          </a:prstGeom>
          <a:noFill/>
          <a:ln w="38100">
            <a:solidFill>
              <a:srgbClr val="92D050"/>
            </a:solidFill>
          </a:ln>
        </p:spPr>
      </p:pic>
      <p:pic>
        <p:nvPicPr>
          <p:cNvPr id="14339" name="Picture 3" descr="G:\презентации_к_уроку\65 ЛЕТ ПОБЕДЫ\дети войны\30036_original.jpg"/>
          <p:cNvPicPr>
            <a:picLocks noChangeAspect="1" noChangeArrowheads="1"/>
          </p:cNvPicPr>
          <p:nvPr/>
        </p:nvPicPr>
        <p:blipFill>
          <a:blip r:embed="rId3" cstate="email"/>
          <a:srcRect/>
          <a:stretch>
            <a:fillRect/>
          </a:stretch>
        </p:blipFill>
        <p:spPr bwMode="auto">
          <a:xfrm>
            <a:off x="3059832" y="1268760"/>
            <a:ext cx="2880320" cy="2393578"/>
          </a:xfrm>
          <a:prstGeom prst="rect">
            <a:avLst/>
          </a:prstGeom>
          <a:noFill/>
          <a:ln w="38100">
            <a:solidFill>
              <a:srgbClr val="FF0000"/>
            </a:solidFill>
          </a:ln>
        </p:spPr>
      </p:pic>
      <p:pic>
        <p:nvPicPr>
          <p:cNvPr id="9" name="Picture 3" descr="G:\презентации_к_уроку\65 ЛЕТ ПОБЕДЫ\24801-7.jpg"/>
          <p:cNvPicPr>
            <a:picLocks noChangeAspect="1" noChangeArrowheads="1"/>
          </p:cNvPicPr>
          <p:nvPr/>
        </p:nvPicPr>
        <p:blipFill>
          <a:blip r:embed="rId4" cstate="email"/>
          <a:srcRect/>
          <a:stretch>
            <a:fillRect/>
          </a:stretch>
        </p:blipFill>
        <p:spPr bwMode="auto">
          <a:xfrm>
            <a:off x="2483768" y="4005064"/>
            <a:ext cx="3332370" cy="2448272"/>
          </a:xfrm>
          <a:prstGeom prst="rect">
            <a:avLst/>
          </a:prstGeom>
          <a:noFill/>
          <a:ln w="38100">
            <a:solidFill>
              <a:srgbClr val="FFFF00"/>
            </a:solidFill>
          </a:ln>
        </p:spPr>
      </p:pic>
      <p:sp>
        <p:nvSpPr>
          <p:cNvPr id="10" name="Прямоугольник 9"/>
          <p:cNvSpPr/>
          <p:nvPr/>
        </p:nvSpPr>
        <p:spPr>
          <a:xfrm>
            <a:off x="6156176" y="1052736"/>
            <a:ext cx="2790056" cy="5355312"/>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latin typeface="Times New Roman" pitchFamily="18" charset="0"/>
                <a:cs typeface="Times New Roman" pitchFamily="18" charset="0"/>
              </a:rPr>
              <a:t>Маленькие герои большой войны. Они сражались рядом со старшими - отцами, братьями. Сражались повсюду. На море, как Боря </a:t>
            </a:r>
            <a:r>
              <a:rPr lang="ru-RU" b="1" dirty="0" err="1" smtClean="0">
                <a:latin typeface="Times New Roman" pitchFamily="18" charset="0"/>
                <a:cs typeface="Times New Roman" pitchFamily="18" charset="0"/>
              </a:rPr>
              <a:t>Кулешин</a:t>
            </a:r>
            <a:r>
              <a:rPr lang="ru-RU" b="1" dirty="0" smtClean="0">
                <a:latin typeface="Times New Roman" pitchFamily="18" charset="0"/>
                <a:cs typeface="Times New Roman" pitchFamily="18" charset="0"/>
              </a:rPr>
              <a:t>. В небе, как Аркаша </a:t>
            </a:r>
            <a:r>
              <a:rPr lang="ru-RU" b="1" dirty="0" err="1" smtClean="0">
                <a:latin typeface="Times New Roman" pitchFamily="18" charset="0"/>
                <a:cs typeface="Times New Roman" pitchFamily="18" charset="0"/>
              </a:rPr>
              <a:t>Каманин</a:t>
            </a:r>
            <a:r>
              <a:rPr lang="ru-RU" b="1" dirty="0" smtClean="0">
                <a:latin typeface="Times New Roman" pitchFamily="18" charset="0"/>
                <a:cs typeface="Times New Roman" pitchFamily="18" charset="0"/>
              </a:rPr>
              <a:t>. В партизанском отряде, как Леня Голиков. В Брестской крепости, как Валя Зенкина. В керченских катакомбах, как Володя Дубинин. В подполье, как Володя </a:t>
            </a:r>
            <a:r>
              <a:rPr lang="ru-RU" b="1" dirty="0" err="1" smtClean="0">
                <a:latin typeface="Times New Roman" pitchFamily="18" charset="0"/>
                <a:cs typeface="Times New Roman" pitchFamily="18" charset="0"/>
              </a:rPr>
              <a:t>Щербацевич</a:t>
            </a:r>
            <a:r>
              <a:rPr lang="ru-RU" b="1" dirty="0" smtClean="0">
                <a:latin typeface="Times New Roman" pitchFamily="18" charset="0"/>
                <a:cs typeface="Times New Roman" pitchFamily="18" charset="0"/>
              </a:rPr>
              <a:t>.</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И ни на миг не дрогнули юные сердца!</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презентации_к_уроку\65 ЛЕТ ПОБЕДЫ\дети войны\зина портнова.jpg"/>
          <p:cNvPicPr>
            <a:picLocks noChangeAspect="1" noChangeArrowheads="1"/>
          </p:cNvPicPr>
          <p:nvPr/>
        </p:nvPicPr>
        <p:blipFill>
          <a:blip r:embed="rId2" cstate="email"/>
          <a:srcRect/>
          <a:stretch>
            <a:fillRect/>
          </a:stretch>
        </p:blipFill>
        <p:spPr bwMode="auto">
          <a:xfrm>
            <a:off x="1771466" y="1628800"/>
            <a:ext cx="3035905" cy="4320480"/>
          </a:xfrm>
          <a:prstGeom prst="rect">
            <a:avLst/>
          </a:prstGeom>
          <a:noFill/>
          <a:ln w="57150">
            <a:solidFill>
              <a:srgbClr val="00B0F0"/>
            </a:solidFill>
          </a:ln>
        </p:spPr>
      </p:pic>
      <p:pic>
        <p:nvPicPr>
          <p:cNvPr id="3" name="Picture 4" descr="G:\презентации_к_уроку\65 ЛЕТ ПОБЕДЫ\дети войны\leonid_golikov(3).jpg"/>
          <p:cNvPicPr>
            <a:picLocks noChangeAspect="1" noChangeArrowheads="1"/>
          </p:cNvPicPr>
          <p:nvPr/>
        </p:nvPicPr>
        <p:blipFill>
          <a:blip r:embed="rId3" cstate="email"/>
          <a:srcRect/>
          <a:stretch>
            <a:fillRect/>
          </a:stretch>
        </p:blipFill>
        <p:spPr bwMode="auto">
          <a:xfrm>
            <a:off x="5436096" y="1988840"/>
            <a:ext cx="3102345" cy="3960440"/>
          </a:xfrm>
          <a:prstGeom prst="rect">
            <a:avLst/>
          </a:prstGeom>
          <a:noFill/>
          <a:ln w="76200">
            <a:solidFill>
              <a:srgbClr val="FFC000"/>
            </a:solid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презентации_к_уроку\65 ЛЕТ ПОБЕДЫ\дети войны\ваня коробко.jpg"/>
          <p:cNvPicPr>
            <a:picLocks noChangeAspect="1" noChangeArrowheads="1"/>
          </p:cNvPicPr>
          <p:nvPr/>
        </p:nvPicPr>
        <p:blipFill>
          <a:blip r:embed="rId2" cstate="email"/>
          <a:srcRect/>
          <a:stretch>
            <a:fillRect/>
          </a:stretch>
        </p:blipFill>
        <p:spPr bwMode="auto">
          <a:xfrm>
            <a:off x="1403648" y="1412776"/>
            <a:ext cx="3195564" cy="4163938"/>
          </a:xfrm>
          <a:prstGeom prst="rect">
            <a:avLst/>
          </a:prstGeom>
          <a:noFill/>
          <a:ln w="57150">
            <a:solidFill>
              <a:srgbClr val="92D050"/>
            </a:solidFill>
          </a:ln>
        </p:spPr>
      </p:pic>
      <p:pic>
        <p:nvPicPr>
          <p:cNvPr id="16387" name="Picture 3" descr="G:\презентации_к_уроку\65 ЛЕТ ПОБЕДЫ\дети войны\Костя кравчук.jpg"/>
          <p:cNvPicPr>
            <a:picLocks noChangeAspect="1" noChangeArrowheads="1"/>
          </p:cNvPicPr>
          <p:nvPr/>
        </p:nvPicPr>
        <p:blipFill>
          <a:blip r:embed="rId3" cstate="email"/>
          <a:srcRect/>
          <a:stretch>
            <a:fillRect/>
          </a:stretch>
        </p:blipFill>
        <p:spPr bwMode="auto">
          <a:xfrm>
            <a:off x="5148064" y="2204864"/>
            <a:ext cx="3312368" cy="3874846"/>
          </a:xfrm>
          <a:prstGeom prst="rect">
            <a:avLst/>
          </a:prstGeom>
          <a:noFill/>
          <a:ln w="57150">
            <a:solidFill>
              <a:srgbClr val="FFFF00"/>
            </a:solid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презентации_к_уроку\65 ЛЕТ ПОБЕДЫ\дети войны\костя кравчук.png"/>
          <p:cNvPicPr>
            <a:picLocks noChangeAspect="1" noChangeArrowheads="1"/>
          </p:cNvPicPr>
          <p:nvPr/>
        </p:nvPicPr>
        <p:blipFill>
          <a:blip r:embed="rId2" cstate="email"/>
          <a:srcRect/>
          <a:stretch>
            <a:fillRect/>
          </a:stretch>
        </p:blipFill>
        <p:spPr bwMode="auto">
          <a:xfrm>
            <a:off x="251520" y="1268760"/>
            <a:ext cx="2824929" cy="3672408"/>
          </a:xfrm>
          <a:prstGeom prst="rect">
            <a:avLst/>
          </a:prstGeom>
          <a:noFill/>
          <a:ln w="57150">
            <a:solidFill>
              <a:srgbClr val="FFFF00"/>
            </a:solidFill>
          </a:ln>
        </p:spPr>
      </p:pic>
      <p:pic>
        <p:nvPicPr>
          <p:cNvPr id="17411" name="Picture 3" descr="G:\презентации_к_уроку\65 ЛЕТ ПОБЕДЫ\дети войны\Deti%20partizana3570-1.jpg"/>
          <p:cNvPicPr>
            <a:picLocks noChangeAspect="1" noChangeArrowheads="1"/>
          </p:cNvPicPr>
          <p:nvPr/>
        </p:nvPicPr>
        <p:blipFill>
          <a:blip r:embed="rId3" cstate="email"/>
          <a:srcRect/>
          <a:stretch>
            <a:fillRect/>
          </a:stretch>
        </p:blipFill>
        <p:spPr bwMode="auto">
          <a:xfrm>
            <a:off x="5415522" y="1340768"/>
            <a:ext cx="3332942" cy="3888432"/>
          </a:xfrm>
          <a:prstGeom prst="rect">
            <a:avLst/>
          </a:prstGeom>
          <a:noFill/>
          <a:ln w="57150">
            <a:solidFill>
              <a:srgbClr val="FF0000"/>
            </a:solidFill>
          </a:ln>
        </p:spPr>
      </p:pic>
      <p:pic>
        <p:nvPicPr>
          <p:cNvPr id="17412" name="Picture 4" descr="G:\презентации_к_уроку\65 ЛЕТ ПОБЕДЫ\дети войны\0023-028-Nadja-BOGDANOVA.png"/>
          <p:cNvPicPr>
            <a:picLocks noChangeAspect="1" noChangeArrowheads="1"/>
          </p:cNvPicPr>
          <p:nvPr/>
        </p:nvPicPr>
        <p:blipFill>
          <a:blip r:embed="rId4" cstate="email"/>
          <a:srcRect/>
          <a:stretch>
            <a:fillRect/>
          </a:stretch>
        </p:blipFill>
        <p:spPr bwMode="auto">
          <a:xfrm>
            <a:off x="2843808" y="3284984"/>
            <a:ext cx="2731284" cy="3059038"/>
          </a:xfrm>
          <a:prstGeom prst="rect">
            <a:avLst/>
          </a:prstGeom>
          <a:noFill/>
          <a:ln w="57150">
            <a:solidFill>
              <a:srgbClr val="0070C0"/>
            </a:solid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Portnova_Zina.jpg"/>
          <p:cNvPicPr>
            <a:picLocks noChangeAspect="1"/>
          </p:cNvPicPr>
          <p:nvPr/>
        </p:nvPicPr>
        <p:blipFill>
          <a:blip r:embed="rId2" cstate="email"/>
          <a:stretch>
            <a:fillRect/>
          </a:stretch>
        </p:blipFill>
        <p:spPr>
          <a:xfrm>
            <a:off x="3923928" y="836712"/>
            <a:ext cx="2265136" cy="2860399"/>
          </a:xfrm>
          <a:prstGeom prst="rect">
            <a:avLst/>
          </a:prstGeom>
          <a:ln w="57150">
            <a:solidFill>
              <a:srgbClr val="00B050"/>
            </a:solidFill>
          </a:ln>
        </p:spPr>
      </p:pic>
      <p:pic>
        <p:nvPicPr>
          <p:cNvPr id="4" name="Содержимое 3" descr="250px-Владимир_Казначеев.jpg"/>
          <p:cNvPicPr>
            <a:picLocks noChangeAspect="1"/>
          </p:cNvPicPr>
          <p:nvPr/>
        </p:nvPicPr>
        <p:blipFill>
          <a:blip r:embed="rId3" cstate="email"/>
          <a:stretch>
            <a:fillRect/>
          </a:stretch>
        </p:blipFill>
        <p:spPr>
          <a:xfrm>
            <a:off x="6732240" y="1556792"/>
            <a:ext cx="2136473" cy="3230347"/>
          </a:xfrm>
          <a:prstGeom prst="rect">
            <a:avLst/>
          </a:prstGeom>
          <a:ln w="57150">
            <a:solidFill>
              <a:srgbClr val="00B0F0"/>
            </a:solidFill>
          </a:ln>
        </p:spPr>
      </p:pic>
      <p:pic>
        <p:nvPicPr>
          <p:cNvPr id="5" name="Содержимое 3" descr="300px-Марат.jpg"/>
          <p:cNvPicPr>
            <a:picLocks noChangeAspect="1"/>
          </p:cNvPicPr>
          <p:nvPr/>
        </p:nvPicPr>
        <p:blipFill>
          <a:blip r:embed="rId4" cstate="email"/>
          <a:stretch>
            <a:fillRect/>
          </a:stretch>
        </p:blipFill>
        <p:spPr>
          <a:xfrm>
            <a:off x="251520" y="1052736"/>
            <a:ext cx="3236205" cy="2952328"/>
          </a:xfrm>
          <a:prstGeom prst="rect">
            <a:avLst/>
          </a:prstGeom>
          <a:ln w="57150">
            <a:solidFill>
              <a:srgbClr val="FF0000"/>
            </a:solidFill>
          </a:ln>
        </p:spPr>
      </p:pic>
      <p:pic>
        <p:nvPicPr>
          <p:cNvPr id="7" name="Picture 25" descr="img002"/>
          <p:cNvPicPr>
            <a:picLocks noChangeAspect="1" noChangeArrowheads="1"/>
          </p:cNvPicPr>
          <p:nvPr/>
        </p:nvPicPr>
        <p:blipFill>
          <a:blip r:embed="rId5" cstate="email"/>
          <a:srcRect/>
          <a:stretch>
            <a:fillRect/>
          </a:stretch>
        </p:blipFill>
        <p:spPr>
          <a:xfrm>
            <a:off x="2123728" y="3573016"/>
            <a:ext cx="2194043" cy="2866964"/>
          </a:xfrm>
          <a:prstGeom prst="rect">
            <a:avLst/>
          </a:prstGeom>
          <a:noFill/>
          <a:ln w="57150">
            <a:solidFill>
              <a:srgbClr val="7030A0"/>
            </a:solidFill>
          </a:ln>
        </p:spPr>
      </p:pic>
      <p:pic>
        <p:nvPicPr>
          <p:cNvPr id="8" name="Picture 45" descr="img004"/>
          <p:cNvPicPr>
            <a:picLocks noChangeAspect="1" noChangeArrowheads="1"/>
          </p:cNvPicPr>
          <p:nvPr/>
        </p:nvPicPr>
        <p:blipFill>
          <a:blip r:embed="rId6" cstate="email"/>
          <a:srcRect/>
          <a:stretch>
            <a:fillRect/>
          </a:stretch>
        </p:blipFill>
        <p:spPr>
          <a:xfrm>
            <a:off x="4572000" y="3645024"/>
            <a:ext cx="2002281" cy="2616324"/>
          </a:xfrm>
          <a:prstGeom prst="rect">
            <a:avLst/>
          </a:prstGeom>
          <a:noFill/>
          <a:ln w="57150">
            <a:solidFill>
              <a:srgbClr val="FFC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000"/>
                                        <p:tgtEl>
                                          <p:spTgt spid="7"/>
                                        </p:tgtEl>
                                      </p:cBhvr>
                                    </p:animEffect>
                                  </p:childTnLst>
                                </p:cTn>
                              </p:par>
                              <p:par>
                                <p:cTn id="8" presetID="4"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283968" y="1196752"/>
            <a:ext cx="4860032" cy="4154984"/>
          </a:xfrm>
          <a:prstGeom prst="rect">
            <a:avLst/>
          </a:prstGeom>
          <a:ln w="38100">
            <a:solidFill>
              <a:srgbClr val="FF0000"/>
            </a:solidFill>
          </a:ln>
          <a:scene3d>
            <a:camera prst="perspectiveContrastingLeftFacing"/>
            <a:lightRig rig="threePt" dir="t"/>
          </a:scene3d>
        </p:spPr>
        <p:style>
          <a:lnRef idx="1">
            <a:schemeClr val="accent4"/>
          </a:lnRef>
          <a:fillRef idx="2">
            <a:schemeClr val="accent4"/>
          </a:fillRef>
          <a:effectRef idx="1">
            <a:schemeClr val="accent4"/>
          </a:effectRef>
          <a:fontRef idx="minor">
            <a:schemeClr val="dk1"/>
          </a:fontRef>
        </p:style>
        <p:txBody>
          <a:bodyPr wrap="square">
            <a:spAutoFit/>
          </a:bodyPr>
          <a:lstStyle/>
          <a:p>
            <a:pPr lvl="0" fontAlgn="base">
              <a:spcBef>
                <a:spcPct val="0"/>
              </a:spcBef>
              <a:spcAft>
                <a:spcPct val="0"/>
              </a:spcAft>
            </a:pPr>
            <a:r>
              <a:rPr lang="ru-RU" sz="2400" b="1" dirty="0" smtClean="0">
                <a:solidFill>
                  <a:schemeClr val="tx1"/>
                </a:solidFill>
                <a:latin typeface="Times New Roman" pitchFamily="18" charset="0"/>
                <a:ea typeface="Times New Roman" pitchFamily="18" charset="0"/>
                <a:cs typeface="Times New Roman" pitchFamily="18" charset="0"/>
              </a:rPr>
              <a:t>Юные, совсем юные, мальчишки и девчонки, те кому в 41-м было чуть побольше, чем нам сегодня, те кто на груди с гордостью носил пионерский галстук или комсомольский значок, совершили бессмертные подвиги. И мы с благодарностью вспоминаем, тех мальчишек и девчонок, что шли вперед, и падали и пели.</a:t>
            </a:r>
            <a:endParaRPr lang="ru-RU" sz="2400" b="1" dirty="0" smtClean="0">
              <a:solidFill>
                <a:schemeClr val="tx1"/>
              </a:solidFill>
              <a:latin typeface="Times New Roman" pitchFamily="18" charset="0"/>
              <a:cs typeface="Times New Roman" pitchFamily="18" charset="0"/>
            </a:endParaRPr>
          </a:p>
        </p:txBody>
      </p:sp>
      <p:sp>
        <p:nvSpPr>
          <p:cNvPr id="7" name="Прямоугольник 6"/>
          <p:cNvSpPr/>
          <p:nvPr/>
        </p:nvSpPr>
        <p:spPr>
          <a:xfrm>
            <a:off x="251520" y="1268760"/>
            <a:ext cx="4572000" cy="4154984"/>
          </a:xfrm>
          <a:prstGeom prst="rect">
            <a:avLst/>
          </a:prstGeom>
          <a:ln w="38100">
            <a:solidFill>
              <a:srgbClr val="FF0000"/>
            </a:solidFill>
          </a:ln>
          <a:scene3d>
            <a:camera prst="perspectiveContrastingRightFacing"/>
            <a:lightRig rig="threePt" dir="t"/>
          </a:scene3d>
        </p:spPr>
        <p:style>
          <a:lnRef idx="1">
            <a:schemeClr val="accent4"/>
          </a:lnRef>
          <a:fillRef idx="2">
            <a:schemeClr val="accent4"/>
          </a:fillRef>
          <a:effectRef idx="1">
            <a:schemeClr val="accent4"/>
          </a:effectRef>
          <a:fontRef idx="minor">
            <a:schemeClr val="dk1"/>
          </a:fontRef>
        </p:style>
        <p:txBody>
          <a:bodyPr>
            <a:spAutoFit/>
          </a:bodyPr>
          <a:lstStyle/>
          <a:p>
            <a:r>
              <a:rPr lang="ru-RU" sz="2400" b="1" dirty="0" smtClean="0">
                <a:solidFill>
                  <a:schemeClr val="tx1"/>
                </a:solidFill>
                <a:latin typeface="Times New Roman" pitchFamily="18" charset="0"/>
                <a:cs typeface="Times New Roman" pitchFamily="18" charset="0"/>
              </a:rPr>
              <a:t>Их повзрослевшее детство было наполнено такими испытаниями, что, придумай их даже очень талантливый писатель, в это трудно было бы поверить. Но это было. Было в истории большой нашей страны, было в судьбах ее маленьких ребят - обыкновенных мальчишек и девчонок.</a:t>
            </a:r>
            <a:endParaRPr lang="ru-RU" sz="2400" b="1" dirty="0">
              <a:solidFill>
                <a:schemeClr val="tx1"/>
              </a:solidFill>
              <a:latin typeface="Times New Roman" pitchFamily="18" charset="0"/>
              <a:cs typeface="Times New Roman" pitchFamily="18" charset="0"/>
            </a:endParaRPr>
          </a:p>
        </p:txBody>
      </p:sp>
      <p:pic>
        <p:nvPicPr>
          <p:cNvPr id="8194" name="Picture 2" descr="G:\презентации_к_уроку\65 ЛЕТ ПОБЕДЫ\дети войны\6489.gif"/>
          <p:cNvPicPr>
            <a:picLocks noChangeAspect="1" noChangeArrowheads="1" noCrop="1"/>
          </p:cNvPicPr>
          <p:nvPr/>
        </p:nvPicPr>
        <p:blipFill>
          <a:blip r:embed="rId2" cstate="email"/>
          <a:srcRect/>
          <a:stretch>
            <a:fillRect/>
          </a:stretch>
        </p:blipFill>
        <p:spPr bwMode="auto">
          <a:xfrm>
            <a:off x="3635896" y="4869160"/>
            <a:ext cx="2015893" cy="1823467"/>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139952" y="1222593"/>
            <a:ext cx="4608512" cy="1846659"/>
          </a:xfrm>
          <a:prstGeom prst="rect">
            <a:avLst/>
          </a:prstGeom>
          <a:ln>
            <a:headEnd/>
            <a:tailEnd/>
          </a:ln>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Леня </a:t>
            </a:r>
            <a:endPar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Голиков собирал сведения о численности и вооружении врагов. </a:t>
            </a:r>
            <a:endPar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Используя его данные, партизаны освободили свыше тысячи военнопленных, разгромили несколько фашистских гарнизонов, спасли многих советских людей от угона в Германию. Сам Лёня уничтожил 78 фашистских солдат и офицеров, участвовал в подрыве 27 железнодорожных и 12 шоссейных мостов, 8 автомашин с боеприпасами.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4067944" y="6026805"/>
            <a:ext cx="4536504" cy="646331"/>
          </a:xfrm>
          <a:prstGeom prst="rect">
            <a:avLst/>
          </a:prstGeom>
          <a:ln w="57150">
            <a:headEnd/>
            <a:tailEnd/>
          </a:ln>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Леониду Голикову было присвоено высокое звание Героя Советского </a:t>
            </a:r>
            <a:endPar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Союза.</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2532" name="Picture 4" descr="G:\презентации_к_уроку\65 ЛЕТ ПОБЕДЫ\дети войны\лёня голиков.png"/>
          <p:cNvPicPr>
            <a:picLocks noChangeAspect="1" noChangeArrowheads="1"/>
          </p:cNvPicPr>
          <p:nvPr/>
        </p:nvPicPr>
        <p:blipFill>
          <a:blip r:embed="rId2" cstate="email"/>
          <a:srcRect/>
          <a:stretch>
            <a:fillRect/>
          </a:stretch>
        </p:blipFill>
        <p:spPr bwMode="auto">
          <a:xfrm>
            <a:off x="5364088" y="3284984"/>
            <a:ext cx="2520280" cy="2520280"/>
          </a:xfrm>
          <a:prstGeom prst="rect">
            <a:avLst/>
          </a:prstGeom>
          <a:noFill/>
          <a:ln w="38100">
            <a:solidFill>
              <a:srgbClr val="0070C0"/>
            </a:solidFill>
          </a:ln>
        </p:spPr>
      </p:pic>
      <p:pic>
        <p:nvPicPr>
          <p:cNvPr id="22534" name="Picture 6" descr="http://www.muz.sch1451.edusite.ru/images/clip_image001.png"/>
          <p:cNvPicPr>
            <a:picLocks noChangeAspect="1" noChangeArrowheads="1"/>
          </p:cNvPicPr>
          <p:nvPr/>
        </p:nvPicPr>
        <p:blipFill>
          <a:blip r:embed="rId3" cstate="email"/>
          <a:srcRect/>
          <a:stretch>
            <a:fillRect/>
          </a:stretch>
        </p:blipFill>
        <p:spPr bwMode="auto">
          <a:xfrm>
            <a:off x="539552" y="1772816"/>
            <a:ext cx="2983581" cy="3514353"/>
          </a:xfrm>
          <a:prstGeom prst="rect">
            <a:avLst/>
          </a:prstGeom>
          <a:ln w="38100"/>
        </p:spPr>
        <p:style>
          <a:lnRef idx="1">
            <a:schemeClr val="accent2"/>
          </a:lnRef>
          <a:fillRef idx="2">
            <a:schemeClr val="accent2"/>
          </a:fillRef>
          <a:effectRef idx="1">
            <a:schemeClr val="accent2"/>
          </a:effectRef>
          <a:fontRef idx="minor">
            <a:schemeClr val="dk1"/>
          </a:fontRef>
        </p:style>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779912" y="980728"/>
            <a:ext cx="5220072" cy="1815882"/>
          </a:xfrm>
          <a:prstGeom prst="rect">
            <a:avLst/>
          </a:prstGeom>
          <a:ln w="28575">
            <a:solidFill>
              <a:schemeClr val="accent3"/>
            </a:solidFill>
            <a:headEnd/>
            <a:tailEnd/>
          </a:ln>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Валя Котик вместе с товарищами подрывал гранатой машину, в которой ехал начальник </a:t>
            </a:r>
            <a:r>
              <a:rPr kumimoji="0" lang="ru-RU" sz="1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Шепетовской</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жандармерии. Став разведчиком у партизан, Валя вывел из строя связь оккупантов со ставкой Гитлера в Варшаве. Валя Котик награжден орденом Отечественной войны 1 степени, медалью “Партизану Отечественной войны”. В 1944 году Валя, будучи тяжело раненым скончался на руках товарищей.</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506" name="Rectangle 2"/>
          <p:cNvSpPr>
            <a:spLocks noChangeArrowheads="1"/>
          </p:cNvSpPr>
          <p:nvPr/>
        </p:nvSpPr>
        <p:spPr bwMode="auto">
          <a:xfrm>
            <a:off x="2339752" y="6309320"/>
            <a:ext cx="6192688" cy="307777"/>
          </a:xfrm>
          <a:prstGeom prst="rect">
            <a:avLst/>
          </a:prstGeom>
          <a:ln w="38100">
            <a:solidFill>
              <a:schemeClr val="accent3"/>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Валентину Котику присвоено высокое звание Героя Советского Союза.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1508" name="Picture 4" descr="http://img-fotki.yandex.ru/get/9308/674039.5bc/0_aeb73_95481c81_M.png"/>
          <p:cNvPicPr>
            <a:picLocks noChangeAspect="1" noChangeArrowheads="1"/>
          </p:cNvPicPr>
          <p:nvPr/>
        </p:nvPicPr>
        <p:blipFill>
          <a:blip r:embed="rId2" cstate="email"/>
          <a:srcRect/>
          <a:stretch>
            <a:fillRect/>
          </a:stretch>
        </p:blipFill>
        <p:spPr bwMode="auto">
          <a:xfrm>
            <a:off x="755576" y="1728908"/>
            <a:ext cx="2664296" cy="2924227"/>
          </a:xfrm>
          <a:prstGeom prst="rect">
            <a:avLst/>
          </a:prstGeom>
          <a:noFill/>
          <a:ln w="57150">
            <a:solidFill>
              <a:srgbClr val="FF0000"/>
            </a:solidFill>
          </a:ln>
          <a:effectLst>
            <a:glow rad="228600">
              <a:schemeClr val="accent2">
                <a:satMod val="175000"/>
                <a:alpha val="40000"/>
              </a:schemeClr>
            </a:glow>
          </a:effectLst>
        </p:spPr>
      </p:pic>
      <p:pic>
        <p:nvPicPr>
          <p:cNvPr id="21512" name="Picture 8" descr="http://img0.liveinternet.ru/images/attach/c/6/91/244/91244782_3.jpg"/>
          <p:cNvPicPr>
            <a:picLocks noChangeAspect="1" noChangeArrowheads="1"/>
          </p:cNvPicPr>
          <p:nvPr/>
        </p:nvPicPr>
        <p:blipFill>
          <a:blip r:embed="rId3" cstate="email"/>
          <a:srcRect/>
          <a:stretch>
            <a:fillRect/>
          </a:stretch>
        </p:blipFill>
        <p:spPr bwMode="auto">
          <a:xfrm>
            <a:off x="4716016" y="3140968"/>
            <a:ext cx="2751768" cy="2875260"/>
          </a:xfrm>
          <a:prstGeom prst="rect">
            <a:avLst/>
          </a:prstGeom>
          <a:noFill/>
          <a:ln w="38100">
            <a:solidFill>
              <a:schemeClr val="tx1"/>
            </a:solid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923928" y="1268760"/>
            <a:ext cx="4752528" cy="3108543"/>
          </a:xfrm>
          <a:prstGeom prst="rect">
            <a:avLst/>
          </a:prstGeom>
          <a:ln w="38100">
            <a:solidFill>
              <a:schemeClr val="accent6"/>
            </a:solidFill>
            <a:headEnd/>
            <a:tailEnd/>
          </a:ln>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Зина Портнова ходила в разведку, участвовала в диверсиях, распространяла листовки и сводки </a:t>
            </a:r>
            <a:r>
              <a:rPr kumimoji="0" lang="ru-RU" sz="1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Совинформбюро</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уничтожила не один десяток фашистов. Однажды, когда партизанка, выполнив очередное задание, возвращалась в отряд, она попала в руки к гитлеровцам. На допросе схватив лежащий на столе пистолет, она застрелила двух фашистов, но убежать ей не удалось. Её допрашивал четвёртый день подряд фашистский офицер, увешанный крестами, ей руки за спину выкручивал солдат, её хлестала плеть, её гноили в яме. Угрюмый офицер сказал, что больше нет терпенья у него, что это лишь начало жестоких мук, каких не видел свет….</a:t>
            </a: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Но, жёлтая, как воск, она молчала.</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2051720" y="6021288"/>
            <a:ext cx="4104456" cy="523220"/>
          </a:xfrm>
          <a:prstGeom prst="rect">
            <a:avLst/>
          </a:prstGeom>
          <a:ln w="38100">
            <a:solidFill>
              <a:schemeClr val="accent6"/>
            </a:solidFill>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333333"/>
                </a:solidFill>
                <a:effectLst/>
                <a:latin typeface="Helvetica" charset="0"/>
                <a:ea typeface="Times New Roman" pitchFamily="18" charset="0"/>
                <a:cs typeface="Arial" pitchFamily="34" charset="0"/>
              </a:rPr>
              <a:t> </a:t>
            </a:r>
            <a:r>
              <a:rPr kumimoji="0" lang="ru-RU" sz="1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Зинаиде Портновой присвоено высокое звание Героя Советского Союза.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60" name="Picture 4" descr="http://900igr.net/datai/istorija/JUnye-geroi-antifashisty/0010-013-Zina-Portnova.jpg"/>
          <p:cNvPicPr>
            <a:picLocks noChangeAspect="1" noChangeArrowheads="1"/>
          </p:cNvPicPr>
          <p:nvPr/>
        </p:nvPicPr>
        <p:blipFill>
          <a:blip r:embed="rId2" cstate="email"/>
          <a:srcRect/>
          <a:stretch>
            <a:fillRect/>
          </a:stretch>
        </p:blipFill>
        <p:spPr bwMode="auto">
          <a:xfrm>
            <a:off x="251521" y="1772816"/>
            <a:ext cx="3239886" cy="3853061"/>
          </a:xfrm>
          <a:prstGeom prst="rect">
            <a:avLst/>
          </a:prstGeom>
          <a:noFill/>
          <a:ln w="57150">
            <a:solidFill>
              <a:srgbClr val="FF0000"/>
            </a:solidFill>
          </a:ln>
          <a:effectLst>
            <a:glow rad="228600">
              <a:schemeClr val="accent2">
                <a:satMod val="175000"/>
                <a:alpha val="40000"/>
              </a:schemeClr>
            </a:glow>
          </a:effectLst>
        </p:spPr>
      </p:pic>
      <p:pic>
        <p:nvPicPr>
          <p:cNvPr id="19462" name="Picture 6" descr="http://img-fotki.yandex.ru/get/6613/98038630.1c/0_82158_c94edde5_L.jpg"/>
          <p:cNvPicPr>
            <a:picLocks noChangeAspect="1" noChangeArrowheads="1"/>
          </p:cNvPicPr>
          <p:nvPr/>
        </p:nvPicPr>
        <p:blipFill>
          <a:blip r:embed="rId3" cstate="email"/>
          <a:srcRect/>
          <a:stretch>
            <a:fillRect/>
          </a:stretch>
        </p:blipFill>
        <p:spPr bwMode="auto">
          <a:xfrm>
            <a:off x="6659842" y="4509120"/>
            <a:ext cx="1954268" cy="2348880"/>
          </a:xfrm>
          <a:prstGeom prst="rect">
            <a:avLst/>
          </a:prstGeom>
          <a:noFill/>
          <a:ln w="38100">
            <a:solidFill>
              <a:schemeClr val="tx1"/>
            </a:solid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95536" y="1124744"/>
            <a:ext cx="3312368" cy="2585323"/>
          </a:xfrm>
          <a:prstGeom prst="rect">
            <a:avLst/>
          </a:prstGeom>
          <a:ln w="38100">
            <a:solidFill>
              <a:srgbClr val="FF0000"/>
            </a:solidFill>
            <a:headEnd/>
            <a:tailEnd/>
          </a:ln>
          <a:effectLst>
            <a:glow rad="228600">
              <a:schemeClr val="accent2">
                <a:satMod val="175000"/>
                <a:alpha val="40000"/>
              </a:schemeClr>
            </a:glow>
            <a:outerShdw blurRad="40000" dist="20000" dir="5400000" rotWithShape="0">
              <a:srgbClr val="000000">
                <a:alpha val="38000"/>
              </a:srgbClr>
            </a:outerShdw>
          </a:effectLst>
          <a:scene3d>
            <a:camera prst="perspectiveRight"/>
            <a:lightRig rig="threePt" dir="t"/>
          </a:scene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Вспоминая об этом страшном времени хочется крикнуть «Помните! О погибших, пожалуйста! Помните! О горе, которое несёт война помните! О людях, принёсших Победу, помните! Помните и не допускайте войны никогда!»</a:t>
            </a: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Прямоугольник 3"/>
          <p:cNvSpPr/>
          <p:nvPr/>
        </p:nvSpPr>
        <p:spPr>
          <a:xfrm>
            <a:off x="4211960" y="1268760"/>
            <a:ext cx="4392488" cy="3139321"/>
          </a:xfrm>
          <a:prstGeom prst="rect">
            <a:avLst/>
          </a:prstGeom>
          <a:ln w="38100">
            <a:solidFill>
              <a:srgbClr val="FF0000"/>
            </a:solidFill>
          </a:ln>
          <a:effectLst>
            <a:glow rad="228600">
              <a:schemeClr val="accent2">
                <a:satMod val="175000"/>
                <a:alpha val="40000"/>
              </a:schemeClr>
            </a:glow>
            <a:outerShdw blurRad="40000" dist="20000" dir="5400000" rotWithShape="0">
              <a:srgbClr val="000000">
                <a:alpha val="38000"/>
              </a:srgbClr>
            </a:outerShdw>
          </a:effectLst>
          <a:scene3d>
            <a:camera prst="isometricOffAxis2Left"/>
            <a:lightRig rig="threePt" dir="t"/>
          </a:scene3d>
        </p:spPr>
        <p:style>
          <a:lnRef idx="1">
            <a:schemeClr val="accent5"/>
          </a:lnRef>
          <a:fillRef idx="2">
            <a:schemeClr val="accent5"/>
          </a:fillRef>
          <a:effectRef idx="1">
            <a:schemeClr val="accent5"/>
          </a:effectRef>
          <a:fontRef idx="minor">
            <a:schemeClr val="dk1"/>
          </a:fontRef>
        </p:style>
        <p:txBody>
          <a:bodyPr wrap="square">
            <a:spAutoFit/>
          </a:bodyPr>
          <a:lstStyle/>
          <a:p>
            <a:pPr lvl="0" fontAlgn="base">
              <a:spcBef>
                <a:spcPct val="0"/>
              </a:spcBef>
              <a:spcAft>
                <a:spcPct val="0"/>
              </a:spcAft>
            </a:pPr>
            <a:r>
              <a:rPr lang="ru-RU" b="1" dirty="0" smtClean="0">
                <a:latin typeface="Times New Roman" pitchFamily="18" charset="0"/>
                <a:ea typeface="Calibri" pitchFamily="34" charset="0"/>
                <a:cs typeface="Times New Roman" pitchFamily="18" charset="0"/>
              </a:rPr>
              <a:t>Тихо, ребята, минутой молчанья</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Память героев почтим,</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И их голоса когда-то звучали,</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По утрам они солнце встречали, </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Сверстники наши почти.</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Среди нас нет тех,</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Кто ушёл на фронт и не вернулся.</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Вспомним через века, через года,</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О тех, кто уже не придёт никогда. </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Вспомним!</a:t>
            </a:r>
            <a:endParaRPr lang="ru-RU" b="1" dirty="0" smtClean="0">
              <a:latin typeface="Times New Roman" pitchFamily="18" charset="0"/>
              <a:cs typeface="Times New Roman" pitchFamily="18" charset="0"/>
            </a:endParaRPr>
          </a:p>
          <a:p>
            <a:pPr lvl="0" eaLnBrk="0" fontAlgn="base" hangingPunct="0">
              <a:spcBef>
                <a:spcPct val="0"/>
              </a:spcBef>
              <a:spcAft>
                <a:spcPct val="0"/>
              </a:spcAft>
            </a:pPr>
            <a:r>
              <a:rPr lang="ru-RU" b="1" dirty="0" smtClean="0">
                <a:latin typeface="Times New Roman" pitchFamily="18" charset="0"/>
                <a:ea typeface="Calibri" pitchFamily="34" charset="0"/>
                <a:cs typeface="Times New Roman" pitchFamily="18" charset="0"/>
              </a:rPr>
              <a:t>(Минута молчания.)</a:t>
            </a:r>
            <a:endParaRPr lang="ru-RU" b="1" dirty="0">
              <a:latin typeface="Times New Roman" pitchFamily="18" charset="0"/>
              <a:cs typeface="Times New Roman" pitchFamily="18" charset="0"/>
            </a:endParaRPr>
          </a:p>
        </p:txBody>
      </p:sp>
      <p:pic>
        <p:nvPicPr>
          <p:cNvPr id="27650" name="Picture 2" descr="G:\презентации_к_уроку\65 ЛЕТ ПОБЕДЫ\дети войны\6489.gif"/>
          <p:cNvPicPr>
            <a:picLocks noChangeAspect="1" noChangeArrowheads="1" noCrop="1"/>
          </p:cNvPicPr>
          <p:nvPr/>
        </p:nvPicPr>
        <p:blipFill>
          <a:blip r:embed="rId3" cstate="email"/>
          <a:srcRect/>
          <a:stretch>
            <a:fillRect/>
          </a:stretch>
        </p:blipFill>
        <p:spPr bwMode="auto">
          <a:xfrm>
            <a:off x="2195736" y="4365104"/>
            <a:ext cx="2495654" cy="2039491"/>
          </a:xfrm>
          <a:prstGeom prst="rect">
            <a:avLst/>
          </a:prstGeom>
          <a:noFill/>
        </p:spPr>
      </p:pic>
      <p:pic>
        <p:nvPicPr>
          <p:cNvPr id="5" name="Метроном. Минута молчания.mp3">
            <a:hlinkClick r:id="" action="ppaction://media"/>
          </p:cNvPr>
          <p:cNvPicPr>
            <a:picLocks noRot="1" noChangeAspect="1"/>
          </p:cNvPicPr>
          <p:nvPr>
            <a:audioFile r:link="rId1"/>
          </p:nvPr>
        </p:nvPicPr>
        <p:blipFill>
          <a:blip r:embed="rId4" cstate="email"/>
          <a:stretch>
            <a:fillRect/>
          </a:stretch>
        </p:blipFill>
        <p:spPr>
          <a:xfrm>
            <a:off x="6500826" y="5286388"/>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65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День победы картинки к през\24581392_9_maya.jpg"/>
          <p:cNvPicPr>
            <a:picLocks noChangeAspect="1" noChangeArrowheads="1"/>
          </p:cNvPicPr>
          <p:nvPr/>
        </p:nvPicPr>
        <p:blipFill>
          <a:blip r:embed="rId2" cstate="email"/>
          <a:srcRect/>
          <a:stretch>
            <a:fillRect/>
          </a:stretch>
        </p:blipFill>
        <p:spPr bwMode="auto">
          <a:xfrm>
            <a:off x="5724128" y="2060848"/>
            <a:ext cx="3096344" cy="3568082"/>
          </a:xfrm>
          <a:prstGeom prst="rect">
            <a:avLst/>
          </a:prstGeom>
          <a:ln>
            <a:noFill/>
          </a:ln>
          <a:effectLst>
            <a:softEdge rad="112500"/>
          </a:effectLst>
        </p:spPr>
      </p:pic>
      <p:pic>
        <p:nvPicPr>
          <p:cNvPr id="26626" name="Picture 2" descr="G:\презентации_к_уроку\65 ЛЕТ ПОБЕДЫ\дети войны\74160861_po90tigrik.jpg"/>
          <p:cNvPicPr>
            <a:picLocks noChangeAspect="1" noChangeArrowheads="1"/>
          </p:cNvPicPr>
          <p:nvPr/>
        </p:nvPicPr>
        <p:blipFill>
          <a:blip r:embed="rId3" cstate="email"/>
          <a:srcRect/>
          <a:stretch>
            <a:fillRect/>
          </a:stretch>
        </p:blipFill>
        <p:spPr bwMode="auto">
          <a:xfrm>
            <a:off x="1043608" y="1412776"/>
            <a:ext cx="3338291" cy="3628577"/>
          </a:xfrm>
          <a:prstGeom prst="rect">
            <a:avLst/>
          </a:prstGeom>
          <a:noFill/>
        </p:spPr>
      </p:pic>
      <p:sp>
        <p:nvSpPr>
          <p:cNvPr id="4" name="Прямоугольник 3"/>
          <p:cNvSpPr/>
          <p:nvPr/>
        </p:nvSpPr>
        <p:spPr>
          <a:xfrm>
            <a:off x="4860032" y="1052736"/>
            <a:ext cx="3528392" cy="6247864"/>
          </a:xfrm>
          <a:prstGeom prst="rect">
            <a:avLst/>
          </a:prstGeom>
        </p:spPr>
        <p:txBody>
          <a:bodyPr wrap="square" numCol="1">
            <a:spAutoFit/>
          </a:bodyPr>
          <a:lstStyle/>
          <a:p>
            <a:pPr fontAlgn="base">
              <a:spcBef>
                <a:spcPct val="0"/>
              </a:spcBef>
              <a:spcAft>
                <a:spcPct val="0"/>
              </a:spcAft>
            </a:pPr>
            <a:r>
              <a:rPr lang="ru-RU" sz="1600" b="1" dirty="0" smtClean="0">
                <a:solidFill>
                  <a:srgbClr val="C00000"/>
                </a:solidFill>
                <a:latin typeface="Times New Roman" pitchFamily="18" charset="0"/>
                <a:ea typeface="Calibri" pitchFamily="34" charset="0"/>
                <a:cs typeface="Times New Roman" pitchFamily="18" charset="0"/>
              </a:rPr>
              <a:t>Я слышу иногда:</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“Не надо,</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Не надо раны бередить.</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Ведь это правда, что устали</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Мы от рассказов о войне</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И о блокаде пролистали</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Стихов достаточно вполне”.</a:t>
            </a:r>
            <a:endParaRPr lang="ru-RU" sz="1600" b="1" dirty="0" smtClean="0">
              <a:solidFill>
                <a:srgbClr val="C00000"/>
              </a:solidFill>
              <a:latin typeface="Times New Roman" pitchFamily="18" charset="0"/>
              <a:cs typeface="Times New Roman" pitchFamily="18" charset="0"/>
            </a:endParaRPr>
          </a:p>
          <a:p>
            <a:pPr eaLnBrk="0" fontAlgn="base" hangingPunct="0">
              <a:spcBef>
                <a:spcPct val="0"/>
              </a:spcBef>
              <a:spcAft>
                <a:spcPct val="0"/>
              </a:spcAft>
            </a:pPr>
            <a:r>
              <a:rPr lang="ru-RU" sz="1600" b="1" dirty="0" smtClean="0">
                <a:solidFill>
                  <a:srgbClr val="C00000"/>
                </a:solidFill>
                <a:latin typeface="Times New Roman" pitchFamily="18" charset="0"/>
                <a:ea typeface="Calibri" pitchFamily="34" charset="0"/>
                <a:cs typeface="Times New Roman" pitchFamily="18" charset="0"/>
              </a:rPr>
              <a:t>И может показаться:</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Правы</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И убедительны слова.</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Но даже если это правда,</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Такая правда -</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Не права!</a:t>
            </a:r>
            <a:endParaRPr lang="ru-RU" sz="1600" b="1" dirty="0" smtClean="0">
              <a:solidFill>
                <a:srgbClr val="C00000"/>
              </a:solidFill>
              <a:latin typeface="Times New Roman" pitchFamily="18" charset="0"/>
              <a:cs typeface="Times New Roman" pitchFamily="18" charset="0"/>
            </a:endParaRPr>
          </a:p>
          <a:p>
            <a:pPr eaLnBrk="0" fontAlgn="base" hangingPunct="0">
              <a:spcBef>
                <a:spcPct val="0"/>
              </a:spcBef>
              <a:spcAft>
                <a:spcPct val="0"/>
              </a:spcAft>
            </a:pPr>
            <a:r>
              <a:rPr lang="ru-RU" sz="1600" b="1" dirty="0" smtClean="0">
                <a:solidFill>
                  <a:srgbClr val="C00000"/>
                </a:solidFill>
                <a:latin typeface="Times New Roman" pitchFamily="18" charset="0"/>
                <a:ea typeface="Calibri" pitchFamily="34" charset="0"/>
                <a:cs typeface="Times New Roman" pitchFamily="18" charset="0"/>
              </a:rPr>
              <a:t>Чтоб снова</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На земной планете</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Не повторилось той зимы,</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Нам нужно,</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Чтобы наши дети</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Об этом помнили,</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Как мы!</a:t>
            </a:r>
            <a:endParaRPr lang="ru-RU" sz="1600" b="1" dirty="0" smtClean="0">
              <a:solidFill>
                <a:srgbClr val="C00000"/>
              </a:solidFill>
              <a:latin typeface="Times New Roman" pitchFamily="18" charset="0"/>
              <a:cs typeface="Times New Roman" pitchFamily="18" charset="0"/>
            </a:endParaRPr>
          </a:p>
          <a:p>
            <a:pPr eaLnBrk="0" fontAlgn="base" hangingPunct="0">
              <a:spcBef>
                <a:spcPct val="0"/>
              </a:spcBef>
              <a:spcAft>
                <a:spcPct val="0"/>
              </a:spcAft>
            </a:pPr>
            <a:r>
              <a:rPr lang="ru-RU" sz="1600" b="1" dirty="0" smtClean="0">
                <a:solidFill>
                  <a:srgbClr val="C00000"/>
                </a:solidFill>
                <a:latin typeface="Times New Roman" pitchFamily="18" charset="0"/>
                <a:ea typeface="Calibri" pitchFamily="34" charset="0"/>
                <a:cs typeface="Times New Roman" pitchFamily="18" charset="0"/>
              </a:rPr>
              <a:t>Я не напрасно беспокоюсь,</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Чтоб не забылась та война:</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Ведь эта память - наша совесть.</a:t>
            </a:r>
            <a:br>
              <a:rPr lang="ru-RU" sz="1600" b="1" dirty="0" smtClean="0">
                <a:solidFill>
                  <a:srgbClr val="C00000"/>
                </a:solidFill>
                <a:latin typeface="Times New Roman" pitchFamily="18" charset="0"/>
                <a:ea typeface="Calibri" pitchFamily="34" charset="0"/>
                <a:cs typeface="Times New Roman" pitchFamily="18" charset="0"/>
              </a:rPr>
            </a:br>
            <a:r>
              <a:rPr lang="ru-RU" sz="1600" b="1" dirty="0" smtClean="0">
                <a:solidFill>
                  <a:srgbClr val="C00000"/>
                </a:solidFill>
                <a:latin typeface="Times New Roman" pitchFamily="18" charset="0"/>
                <a:ea typeface="Calibri" pitchFamily="34" charset="0"/>
                <a:cs typeface="Times New Roman" pitchFamily="18" charset="0"/>
              </a:rPr>
              <a:t>Она как сила нам нужна… /Ю. Воронов/</a:t>
            </a:r>
            <a:endParaRPr lang="ru-RU" sz="1600" b="1" dirty="0" smtClean="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G:\презентации_к_уроку\65 ЛЕТ ПОБЕДЫ\дети войны\1870349.gif"/>
          <p:cNvPicPr>
            <a:picLocks noChangeAspect="1" noChangeArrowheads="1" noCrop="1"/>
          </p:cNvPicPr>
          <p:nvPr/>
        </p:nvPicPr>
        <p:blipFill>
          <a:blip r:embed="rId3" cstate="email"/>
          <a:srcRect/>
          <a:stretch>
            <a:fillRect/>
          </a:stretch>
        </p:blipFill>
        <p:spPr bwMode="auto">
          <a:xfrm>
            <a:off x="2123728" y="1340768"/>
            <a:ext cx="5901276" cy="4408710"/>
          </a:xfrm>
          <a:prstGeom prst="rect">
            <a:avLst/>
          </a:prstGeom>
          <a:noFill/>
          <a:ln w="76200">
            <a:solidFill>
              <a:srgbClr val="FF0000"/>
            </a:solidFill>
          </a:ln>
          <a:effectLst>
            <a:glow rad="228600">
              <a:schemeClr val="accent2">
                <a:satMod val="175000"/>
                <a:alpha val="40000"/>
              </a:schemeClr>
            </a:glow>
          </a:effectLst>
        </p:spPr>
      </p:pic>
      <p:pic>
        <p:nvPicPr>
          <p:cNvPr id="3" name="День Победы.mp3">
            <a:hlinkClick r:id="" action="ppaction://media"/>
          </p:cNvPr>
          <p:cNvPicPr>
            <a:picLocks noRot="1" noChangeAspect="1"/>
          </p:cNvPicPr>
          <p:nvPr>
            <a:audioFile r:link="rId1"/>
          </p:nvPr>
        </p:nvPicPr>
        <p:blipFill>
          <a:blip r:embed="rId4" cstate="email"/>
          <a:stretch>
            <a:fillRect/>
          </a:stretch>
        </p:blipFill>
        <p:spPr>
          <a:xfrm>
            <a:off x="857224" y="4429132"/>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102"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5733256"/>
            <a:ext cx="6840760" cy="923330"/>
          </a:xfrm>
          <a:prstGeom prst="rect">
            <a:avLst/>
          </a:prstGeom>
          <a:ln w="38100">
            <a:solidFill>
              <a:srgbClr val="FF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ru-RU" b="1" dirty="0" smtClean="0">
                <a:latin typeface="Times New Roman" pitchFamily="18" charset="0"/>
                <a:cs typeface="Times New Roman" pitchFamily="18" charset="0"/>
              </a:rPr>
              <a:t>22 июня 1941 года германские войска без предупреждения пересекли границу с СССР и вторглись на русскую землю. Так началась Великая Отечественная война. </a:t>
            </a:r>
          </a:p>
        </p:txBody>
      </p:sp>
      <p:pic>
        <p:nvPicPr>
          <p:cNvPr id="6" name="Picture 4" descr="бомбёжка"/>
          <p:cNvPicPr>
            <a:picLocks noChangeAspect="1" noChangeArrowheads="1"/>
          </p:cNvPicPr>
          <p:nvPr/>
        </p:nvPicPr>
        <p:blipFill>
          <a:blip r:embed="rId4" cstate="email"/>
          <a:srcRect/>
          <a:stretch>
            <a:fillRect/>
          </a:stretch>
        </p:blipFill>
        <p:spPr bwMode="auto">
          <a:xfrm>
            <a:off x="4716016" y="980728"/>
            <a:ext cx="3719094" cy="2476161"/>
          </a:xfrm>
          <a:prstGeom prst="rect">
            <a:avLst/>
          </a:prstGeom>
          <a:noFill/>
          <a:ln w="38100">
            <a:solidFill>
              <a:srgbClr val="FF0000"/>
            </a:solidFill>
            <a:miter lim="800000"/>
            <a:headEnd/>
            <a:tailEnd/>
          </a:ln>
        </p:spPr>
      </p:pic>
      <p:graphicFrame>
        <p:nvGraphicFramePr>
          <p:cNvPr id="64514" name="Object 2"/>
          <p:cNvGraphicFramePr>
            <a:graphicFrameLocks noChangeAspect="1"/>
          </p:cNvGraphicFramePr>
          <p:nvPr/>
        </p:nvGraphicFramePr>
        <p:xfrm>
          <a:off x="179512" y="1124744"/>
          <a:ext cx="3312368" cy="2509239"/>
        </p:xfrm>
        <a:graphic>
          <a:graphicData uri="http://schemas.openxmlformats.org/presentationml/2006/ole">
            <p:oleObj spid="_x0000_s1029" name="Clip" r:id="rId5" imgW="4296375" imgH="2343477" progId="">
              <p:embed/>
            </p:oleObj>
          </a:graphicData>
        </a:graphic>
      </p:graphicFrame>
      <p:pic>
        <p:nvPicPr>
          <p:cNvPr id="9" name="Picture 8" descr="сожжен город"/>
          <p:cNvPicPr>
            <a:picLocks noChangeAspect="1" noChangeArrowheads="1"/>
          </p:cNvPicPr>
          <p:nvPr/>
        </p:nvPicPr>
        <p:blipFill>
          <a:blip r:embed="rId6" cstate="email"/>
          <a:srcRect/>
          <a:stretch>
            <a:fillRect/>
          </a:stretch>
        </p:blipFill>
        <p:spPr bwMode="auto">
          <a:xfrm>
            <a:off x="2843808" y="3429000"/>
            <a:ext cx="3151297" cy="2177260"/>
          </a:xfrm>
          <a:prstGeom prst="rect">
            <a:avLst/>
          </a:prstGeom>
          <a:noFill/>
          <a:ln w="57150">
            <a:solidFill>
              <a:srgbClr val="FFC000"/>
            </a:solidFill>
            <a:miter lim="800000"/>
            <a:headEnd/>
            <a:tailEnd/>
          </a:ln>
        </p:spPr>
      </p:pic>
      <p:pic>
        <p:nvPicPr>
          <p:cNvPr id="1030" name="Picture 6" descr="G:\презентации_к_уроку\65 ЛЕТ ПОБЕДЫ\дети войны\6489.gif"/>
          <p:cNvPicPr>
            <a:picLocks noChangeAspect="1" noChangeArrowheads="1" noCrop="1"/>
          </p:cNvPicPr>
          <p:nvPr/>
        </p:nvPicPr>
        <p:blipFill>
          <a:blip r:embed="rId7" cstate="email"/>
          <a:srcRect/>
          <a:stretch>
            <a:fillRect/>
          </a:stretch>
        </p:blipFill>
        <p:spPr bwMode="auto">
          <a:xfrm>
            <a:off x="1259632" y="4725144"/>
            <a:ext cx="1080120" cy="977018"/>
          </a:xfrm>
          <a:prstGeom prst="rect">
            <a:avLst/>
          </a:prstGeom>
          <a:noFill/>
        </p:spPr>
      </p:pic>
      <p:pic>
        <p:nvPicPr>
          <p:cNvPr id="7" name="nachalo_voiny_levitan.mp3">
            <a:hlinkClick r:id="" action="ppaction://media"/>
          </p:cNvPr>
          <p:cNvPicPr>
            <a:picLocks noRot="1" noChangeAspect="1"/>
          </p:cNvPicPr>
          <p:nvPr>
            <a:audioFile r:link="rId2"/>
          </p:nvPr>
        </p:nvPicPr>
        <p:blipFill>
          <a:blip r:embed="rId8" cstate="email"/>
          <a:stretch>
            <a:fillRect/>
          </a:stretch>
        </p:blipFill>
        <p:spPr>
          <a:xfrm>
            <a:off x="3071802" y="5143512"/>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64514"/>
                                        </p:tgtEl>
                                        <p:attrNameLst>
                                          <p:attrName>style.visibility</p:attrName>
                                        </p:attrNameLst>
                                      </p:cBhvr>
                                      <p:to>
                                        <p:strVal val="visible"/>
                                      </p:to>
                                    </p:set>
                                    <p:anim calcmode="lin" valueType="num">
                                      <p:cBhvr>
                                        <p:cTn id="12" dur="1000" fill="hold"/>
                                        <p:tgtEl>
                                          <p:spTgt spid="64514"/>
                                        </p:tgtEl>
                                        <p:attrNameLst>
                                          <p:attrName>ppt_w</p:attrName>
                                        </p:attrNameLst>
                                      </p:cBhvr>
                                      <p:tavLst>
                                        <p:tav tm="0">
                                          <p:val>
                                            <p:strVal val="#ppt_w*0.70"/>
                                          </p:val>
                                        </p:tav>
                                        <p:tav tm="100000">
                                          <p:val>
                                            <p:strVal val="#ppt_w"/>
                                          </p:val>
                                        </p:tav>
                                      </p:tavLst>
                                    </p:anim>
                                    <p:anim calcmode="lin" valueType="num">
                                      <p:cBhvr>
                                        <p:cTn id="13" dur="1000" fill="hold"/>
                                        <p:tgtEl>
                                          <p:spTgt spid="64514"/>
                                        </p:tgtEl>
                                        <p:attrNameLst>
                                          <p:attrName>ppt_h</p:attrName>
                                        </p:attrNameLst>
                                      </p:cBhvr>
                                      <p:tavLst>
                                        <p:tav tm="0">
                                          <p:val>
                                            <p:strVal val="#ppt_h"/>
                                          </p:val>
                                        </p:tav>
                                        <p:tav tm="100000">
                                          <p:val>
                                            <p:strVal val="#ppt_h"/>
                                          </p:val>
                                        </p:tav>
                                      </p:tavLst>
                                    </p:anim>
                                    <p:animEffect transition="in" filter="fade">
                                      <p:cBhvr>
                                        <p:cTn id="14" dur="1000"/>
                                        <p:tgtEl>
                                          <p:spTgt spid="64514"/>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strVal val="#ppt_w*0.70"/>
                                          </p:val>
                                        </p:tav>
                                        <p:tav tm="100000">
                                          <p:val>
                                            <p:strVal val="#ppt_w"/>
                                          </p:val>
                                        </p:tav>
                                      </p:tavLst>
                                    </p:anim>
                                    <p:anim calcmode="lin" valueType="num">
                                      <p:cBhvr>
                                        <p:cTn id="19" dur="1000" fill="hold"/>
                                        <p:tgtEl>
                                          <p:spTgt spid="9"/>
                                        </p:tgtEl>
                                        <p:attrNameLst>
                                          <p:attrName>ppt_h</p:attrName>
                                        </p:attrNameLst>
                                      </p:cBhvr>
                                      <p:tavLst>
                                        <p:tav tm="0">
                                          <p:val>
                                            <p:strVal val="#ppt_h"/>
                                          </p:val>
                                        </p:tav>
                                        <p:tav tm="100000">
                                          <p:val>
                                            <p:strVal val="#ppt_h"/>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88064" fill="hold"/>
                                        <p:tgtEl>
                                          <p:spTgt spid="7"/>
                                        </p:tgtEl>
                                      </p:cBhvr>
                                    </p:cmd>
                                  </p:childTnLst>
                                </p:cTn>
                              </p:par>
                            </p:childTnLst>
                          </p:cTn>
                        </p:par>
                      </p:childTnLst>
                    </p:cTn>
                  </p:par>
                </p:childTnLst>
              </p:cTn>
              <p:nextCondLst>
                <p:cond evt="onClick" delay="0">
                  <p:tgtEl>
                    <p:spTgt spid="7"/>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Рабочий стол\Новая папка\20.jpg"/>
          <p:cNvPicPr>
            <a:picLocks noChangeAspect="1" noChangeArrowheads="1"/>
          </p:cNvPicPr>
          <p:nvPr/>
        </p:nvPicPr>
        <p:blipFill>
          <a:blip r:embed="rId3" cstate="email"/>
          <a:srcRect/>
          <a:stretch>
            <a:fillRect/>
          </a:stretch>
        </p:blipFill>
        <p:spPr bwMode="auto">
          <a:xfrm>
            <a:off x="2555776" y="1196753"/>
            <a:ext cx="3923587" cy="5400600"/>
          </a:xfrm>
          <a:prstGeom prst="rect">
            <a:avLst/>
          </a:prstGeom>
          <a:ln w="38100">
            <a:solidFill>
              <a:srgbClr val="FF0000"/>
            </a:solidFill>
          </a:ln>
          <a:effectLst>
            <a:outerShdw blurRad="292100" dist="139700" dir="2700000" algn="tl" rotWithShape="0">
              <a:srgbClr val="333333">
                <a:alpha val="65000"/>
              </a:srgbClr>
            </a:outerShdw>
          </a:effectLst>
        </p:spPr>
      </p:pic>
      <p:sp>
        <p:nvSpPr>
          <p:cNvPr id="6" name="Прямоугольник 5"/>
          <p:cNvSpPr/>
          <p:nvPr/>
        </p:nvSpPr>
        <p:spPr>
          <a:xfrm>
            <a:off x="251520" y="1844824"/>
            <a:ext cx="2448272" cy="3046988"/>
          </a:xfrm>
          <a:prstGeom prst="rect">
            <a:avLst/>
          </a:prstGeom>
          <a:ln w="38100">
            <a:solidFill>
              <a:srgbClr val="FFC00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2"/>
          </a:lnRef>
          <a:fillRef idx="2">
            <a:schemeClr val="accent2"/>
          </a:fillRef>
          <a:effectRef idx="1">
            <a:schemeClr val="accent2"/>
          </a:effectRef>
          <a:fontRef idx="minor">
            <a:schemeClr val="dk1"/>
          </a:fontRef>
        </p:style>
        <p:txBody>
          <a:bodyPr wrap="square">
            <a:spAutoFit/>
          </a:bodyPr>
          <a:lstStyle/>
          <a:p>
            <a:r>
              <a:rPr lang="ru-RU" sz="3200" b="1" dirty="0" smtClean="0">
                <a:latin typeface="Times New Roman" pitchFamily="18" charset="0"/>
                <a:cs typeface="Times New Roman" pitchFamily="18" charset="0"/>
              </a:rPr>
              <a:t>1 418 дней и ночей длилась Великая Отечественная война. </a:t>
            </a:r>
            <a:endParaRPr lang="ru-RU" sz="3200" b="1" dirty="0">
              <a:latin typeface="Times New Roman" pitchFamily="18" charset="0"/>
              <a:cs typeface="Times New Roman" pitchFamily="18" charset="0"/>
            </a:endParaRPr>
          </a:p>
        </p:txBody>
      </p:sp>
      <p:sp>
        <p:nvSpPr>
          <p:cNvPr id="7" name="Прямоугольник 6"/>
          <p:cNvSpPr/>
          <p:nvPr/>
        </p:nvSpPr>
        <p:spPr>
          <a:xfrm>
            <a:off x="6372200" y="1844824"/>
            <a:ext cx="2592288" cy="3046988"/>
          </a:xfrm>
          <a:prstGeom prst="rect">
            <a:avLst/>
          </a:prstGeom>
          <a:ln w="38100">
            <a:solidFill>
              <a:schemeClr val="tx1"/>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2">
            <a:schemeClr val="accent2"/>
          </a:fillRef>
          <a:effectRef idx="1">
            <a:schemeClr val="accent2"/>
          </a:effectRef>
          <a:fontRef idx="minor">
            <a:schemeClr val="dk1"/>
          </a:fontRef>
        </p:style>
        <p:txBody>
          <a:bodyPr wrap="square">
            <a:spAutoFit/>
          </a:bodyPr>
          <a:lstStyle/>
          <a:p>
            <a:r>
              <a:rPr lang="ru-RU" sz="3200" b="1" dirty="0" smtClean="0">
                <a:latin typeface="Times New Roman" pitchFamily="18" charset="0"/>
                <a:cs typeface="Times New Roman" pitchFamily="18" charset="0"/>
              </a:rPr>
              <a:t>Почти 27миллионов жизней советских людей она унесла. </a:t>
            </a:r>
            <a:endParaRPr lang="ru-RU" sz="3200" dirty="0">
              <a:latin typeface="Times New Roman" pitchFamily="18" charset="0"/>
              <a:cs typeface="Times New Roman" pitchFamily="18" charset="0"/>
            </a:endParaRPr>
          </a:p>
        </p:txBody>
      </p:sp>
      <p:pic>
        <p:nvPicPr>
          <p:cNvPr id="12290" name="Picture 2" descr="G:\презентации_к_уроку\65 ЛЕТ ПОБЕДЫ\дети войны\6489.gif"/>
          <p:cNvPicPr>
            <a:picLocks noChangeAspect="1" noChangeArrowheads="1" noCrop="1"/>
          </p:cNvPicPr>
          <p:nvPr/>
        </p:nvPicPr>
        <p:blipFill>
          <a:blip r:embed="rId4" cstate="email"/>
          <a:srcRect/>
          <a:stretch>
            <a:fillRect/>
          </a:stretch>
        </p:blipFill>
        <p:spPr bwMode="auto">
          <a:xfrm>
            <a:off x="6660232" y="5157192"/>
            <a:ext cx="1697465" cy="1535435"/>
          </a:xfrm>
          <a:prstGeom prst="rect">
            <a:avLst/>
          </a:prstGeom>
          <a:noFill/>
        </p:spPr>
      </p:pic>
      <p:pic>
        <p:nvPicPr>
          <p:cNvPr id="8" name="Священная война.mp3">
            <a:hlinkClick r:id="" action="ppaction://media"/>
          </p:cNvPr>
          <p:cNvPicPr>
            <a:picLocks noRot="1" noChangeAspect="1"/>
          </p:cNvPicPr>
          <p:nvPr>
            <a:audioFile r:link="rId1"/>
          </p:nvPr>
        </p:nvPicPr>
        <p:blipFill>
          <a:blip r:embed="rId5" cstate="email"/>
          <a:stretch>
            <a:fillRect/>
          </a:stretch>
        </p:blipFill>
        <p:spPr>
          <a:xfrm>
            <a:off x="1857356" y="5357826"/>
            <a:ext cx="304800" cy="30480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033"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14fe1b9-3cda-49bb-a3b6-69c2056fabf7.jpg"/>
          <p:cNvPicPr>
            <a:picLocks noChangeAspect="1"/>
          </p:cNvPicPr>
          <p:nvPr/>
        </p:nvPicPr>
        <p:blipFill>
          <a:blip r:embed="rId2" cstate="email"/>
          <a:stretch>
            <a:fillRect/>
          </a:stretch>
        </p:blipFill>
        <p:spPr>
          <a:xfrm>
            <a:off x="467544" y="3645024"/>
            <a:ext cx="3672408" cy="2393856"/>
          </a:xfrm>
          <a:prstGeom prst="rect">
            <a:avLst/>
          </a:prstGeom>
          <a:ln w="88900" cap="sq" cmpd="thickThin">
            <a:solidFill>
              <a:srgbClr val="000099"/>
            </a:solidFill>
            <a:prstDash val="solid"/>
            <a:miter lim="800000"/>
          </a:ln>
          <a:effectLst>
            <a:innerShdw blurRad="76200">
              <a:srgbClr val="000000"/>
            </a:innerShdw>
          </a:effectLst>
          <a:scene3d>
            <a:camera prst="perspectiveRelaxedModerately"/>
            <a:lightRig rig="threePt" dir="t"/>
          </a:scene3d>
        </p:spPr>
      </p:pic>
      <p:pic>
        <p:nvPicPr>
          <p:cNvPr id="3" name="Picture 8" descr="проводы3"/>
          <p:cNvPicPr>
            <a:picLocks noChangeAspect="1" noChangeArrowheads="1"/>
          </p:cNvPicPr>
          <p:nvPr/>
        </p:nvPicPr>
        <p:blipFill>
          <a:blip r:embed="rId3" cstate="email"/>
          <a:srcRect/>
          <a:stretch>
            <a:fillRect/>
          </a:stretch>
        </p:blipFill>
        <p:spPr bwMode="auto">
          <a:xfrm>
            <a:off x="4487394" y="3933056"/>
            <a:ext cx="4405780" cy="2520132"/>
          </a:xfrm>
          <a:prstGeom prst="rect">
            <a:avLst/>
          </a:prstGeom>
          <a:noFill/>
          <a:ln w="38100">
            <a:solidFill>
              <a:schemeClr val="tx1"/>
            </a:solidFill>
            <a:miter lim="800000"/>
            <a:headEnd/>
            <a:tailEnd/>
          </a:ln>
          <a:scene3d>
            <a:camera prst="isometricOffAxis2Left"/>
            <a:lightRig rig="threePt" dir="t"/>
          </a:scene3d>
        </p:spPr>
      </p:pic>
      <p:pic>
        <p:nvPicPr>
          <p:cNvPr id="4" name="Picture 8" descr="вперёд"/>
          <p:cNvPicPr>
            <a:picLocks noChangeAspect="1" noChangeArrowheads="1"/>
          </p:cNvPicPr>
          <p:nvPr/>
        </p:nvPicPr>
        <p:blipFill>
          <a:blip r:embed="rId4" cstate="email"/>
          <a:srcRect/>
          <a:stretch>
            <a:fillRect/>
          </a:stretch>
        </p:blipFill>
        <p:spPr bwMode="auto">
          <a:xfrm>
            <a:off x="4572000" y="1196752"/>
            <a:ext cx="4104580" cy="2664172"/>
          </a:xfrm>
          <a:prstGeom prst="rect">
            <a:avLst/>
          </a:prstGeom>
          <a:noFill/>
          <a:ln w="38100">
            <a:solidFill>
              <a:srgbClr val="FF0000"/>
            </a:solidFill>
            <a:miter lim="800000"/>
            <a:headEnd/>
            <a:tailEnd/>
          </a:ln>
          <a:scene3d>
            <a:camera prst="isometricOffAxis2Left"/>
            <a:lightRig rig="threePt" dir="t"/>
          </a:scene3d>
        </p:spPr>
      </p:pic>
      <p:pic>
        <p:nvPicPr>
          <p:cNvPr id="5" name="Picture 2"/>
          <p:cNvPicPr>
            <a:picLocks noChangeAspect="1" noChangeArrowheads="1"/>
          </p:cNvPicPr>
          <p:nvPr/>
        </p:nvPicPr>
        <p:blipFill>
          <a:blip r:embed="rId5" cstate="email"/>
          <a:srcRect/>
          <a:stretch>
            <a:fillRect/>
          </a:stretch>
        </p:blipFill>
        <p:spPr bwMode="auto">
          <a:xfrm>
            <a:off x="251520" y="980728"/>
            <a:ext cx="3837832" cy="2448272"/>
          </a:xfrm>
          <a:prstGeom prst="rect">
            <a:avLst/>
          </a:prstGeom>
          <a:solidFill>
            <a:srgbClr val="FF0000"/>
          </a:solidFill>
          <a:ln w="38100">
            <a:solidFill>
              <a:srgbClr val="FFC000"/>
            </a:solidFill>
            <a:miter lim="800000"/>
            <a:headEnd/>
            <a:tailEnd/>
          </a:ln>
          <a:scene3d>
            <a:camera prst="perspectiveRight"/>
            <a:lightRig rig="threePt" dir="t"/>
          </a:scene3d>
        </p:spPr>
      </p:pic>
      <p:pic>
        <p:nvPicPr>
          <p:cNvPr id="11266" name="Picture 2" descr="G:\презентации_к_уроку\65 ЛЕТ ПОБЕДЫ\дети войны\6489.gif"/>
          <p:cNvPicPr>
            <a:picLocks noChangeAspect="1" noChangeArrowheads="1" noCrop="1"/>
          </p:cNvPicPr>
          <p:nvPr/>
        </p:nvPicPr>
        <p:blipFill>
          <a:blip r:embed="rId6" cstate="email"/>
          <a:srcRect/>
          <a:stretch>
            <a:fillRect/>
          </a:stretch>
        </p:blipFill>
        <p:spPr bwMode="auto">
          <a:xfrm>
            <a:off x="2928926" y="5929330"/>
            <a:ext cx="910850" cy="823905"/>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635896" y="1052736"/>
            <a:ext cx="5256584" cy="1815882"/>
          </a:xfrm>
          <a:prstGeom prst="rect">
            <a:avLst/>
          </a:prstGeom>
          <a:ln>
            <a:headEnd/>
            <a:tailEnd/>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страшные годы войны вместе с взрослыми взялись за оружие дети, чтобы защитить Родину от ненавистного врага.</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Мальчики и девочки шли на фронт в военные части, становились сыновьями и дочерьми полков. Они были разведчиками и связистами, сестрами милосердия и подрывщиками.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8194" name="Picture 2" descr="G:\презентации_к_уроку\65 ЛЕТ ПОБЕДЫ\24801-6.jpg"/>
          <p:cNvPicPr>
            <a:picLocks noChangeAspect="1" noChangeArrowheads="1"/>
          </p:cNvPicPr>
          <p:nvPr/>
        </p:nvPicPr>
        <p:blipFill>
          <a:blip r:embed="rId2" cstate="email"/>
          <a:srcRect/>
          <a:stretch>
            <a:fillRect/>
          </a:stretch>
        </p:blipFill>
        <p:spPr bwMode="auto">
          <a:xfrm>
            <a:off x="395537" y="1124744"/>
            <a:ext cx="2592288" cy="3625661"/>
          </a:xfrm>
          <a:prstGeom prst="rect">
            <a:avLst/>
          </a:prstGeom>
          <a:noFill/>
          <a:ln w="38100">
            <a:solidFill>
              <a:srgbClr val="FF0000"/>
            </a:solidFill>
          </a:ln>
        </p:spPr>
      </p:pic>
      <p:pic>
        <p:nvPicPr>
          <p:cNvPr id="8195" name="Picture 3" descr="G:\презентации_к_уроку\65 ЛЕТ ПОБЕДЫ\24801-5.jpg"/>
          <p:cNvPicPr>
            <a:picLocks noChangeAspect="1" noChangeArrowheads="1"/>
          </p:cNvPicPr>
          <p:nvPr/>
        </p:nvPicPr>
        <p:blipFill>
          <a:blip r:embed="rId3" cstate="email"/>
          <a:srcRect/>
          <a:stretch>
            <a:fillRect/>
          </a:stretch>
        </p:blipFill>
        <p:spPr bwMode="auto">
          <a:xfrm>
            <a:off x="5436096" y="3068960"/>
            <a:ext cx="3505615" cy="2828539"/>
          </a:xfrm>
          <a:prstGeom prst="rect">
            <a:avLst/>
          </a:prstGeom>
          <a:noFill/>
          <a:ln w="38100">
            <a:solidFill>
              <a:srgbClr val="FF0000"/>
            </a:solidFill>
          </a:ln>
        </p:spPr>
      </p:pic>
      <p:pic>
        <p:nvPicPr>
          <p:cNvPr id="8197" name="Picture 5" descr="G:\презентации_к_уроку\65 ЛЕТ ПОБЕДЫ\дети войны\image003.jpg"/>
          <p:cNvPicPr>
            <a:picLocks noChangeAspect="1" noChangeArrowheads="1"/>
          </p:cNvPicPr>
          <p:nvPr/>
        </p:nvPicPr>
        <p:blipFill>
          <a:blip r:embed="rId4" cstate="email"/>
          <a:srcRect/>
          <a:stretch>
            <a:fillRect/>
          </a:stretch>
        </p:blipFill>
        <p:spPr bwMode="auto">
          <a:xfrm>
            <a:off x="2339752" y="4005064"/>
            <a:ext cx="3024336" cy="2595512"/>
          </a:xfrm>
          <a:prstGeom prst="rect">
            <a:avLst/>
          </a:prstGeom>
          <a:noFill/>
          <a:ln w="38100">
            <a:solidFill>
              <a:srgbClr val="FFFF00"/>
            </a:solid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презентации_к_уроку\65 ЛЕТ ПОБЕДЫ\24801-9.jpg"/>
          <p:cNvPicPr>
            <a:picLocks noChangeAspect="1" noChangeArrowheads="1"/>
          </p:cNvPicPr>
          <p:nvPr/>
        </p:nvPicPr>
        <p:blipFill>
          <a:blip r:embed="rId2" cstate="email"/>
          <a:srcRect/>
          <a:stretch>
            <a:fillRect/>
          </a:stretch>
        </p:blipFill>
        <p:spPr bwMode="auto">
          <a:xfrm>
            <a:off x="2958422" y="1340768"/>
            <a:ext cx="2645113" cy="2304256"/>
          </a:xfrm>
          <a:prstGeom prst="rect">
            <a:avLst/>
          </a:prstGeom>
          <a:noFill/>
          <a:ln w="38100">
            <a:solidFill>
              <a:srgbClr val="FF0000"/>
            </a:solidFill>
          </a:ln>
        </p:spPr>
      </p:pic>
      <p:pic>
        <p:nvPicPr>
          <p:cNvPr id="9219" name="Picture 3" descr="G:\презентации_к_уроку\65 ЛЕТ ПОБЕДЫ\24801-15.jpg"/>
          <p:cNvPicPr>
            <a:picLocks noChangeAspect="1" noChangeArrowheads="1"/>
          </p:cNvPicPr>
          <p:nvPr/>
        </p:nvPicPr>
        <p:blipFill>
          <a:blip r:embed="rId3" cstate="email"/>
          <a:srcRect/>
          <a:stretch>
            <a:fillRect/>
          </a:stretch>
        </p:blipFill>
        <p:spPr bwMode="auto">
          <a:xfrm>
            <a:off x="6012160" y="1844824"/>
            <a:ext cx="2736304" cy="4118331"/>
          </a:xfrm>
          <a:prstGeom prst="rect">
            <a:avLst/>
          </a:prstGeom>
          <a:noFill/>
          <a:ln w="38100">
            <a:solidFill>
              <a:srgbClr val="00B050"/>
            </a:solidFill>
          </a:ln>
        </p:spPr>
      </p:pic>
      <p:pic>
        <p:nvPicPr>
          <p:cNvPr id="9220" name="Picture 4" descr="G:\презентации_к_уроку\65 ЛЕТ ПОБЕДЫ\0_37be5_69ddeeeb_orig_ev1rayi0x7cco40cwcg008oc4_a4c4bbbo8s0s8gkgs4ksg8ckc_th.jpg"/>
          <p:cNvPicPr>
            <a:picLocks noChangeAspect="1" noChangeArrowheads="1"/>
          </p:cNvPicPr>
          <p:nvPr/>
        </p:nvPicPr>
        <p:blipFill>
          <a:blip r:embed="rId4" cstate="email"/>
          <a:srcRect/>
          <a:stretch>
            <a:fillRect/>
          </a:stretch>
        </p:blipFill>
        <p:spPr bwMode="auto">
          <a:xfrm>
            <a:off x="3059832" y="3861048"/>
            <a:ext cx="2664296" cy="2764403"/>
          </a:xfrm>
          <a:prstGeom prst="rect">
            <a:avLst/>
          </a:prstGeom>
          <a:noFill/>
          <a:ln w="38100">
            <a:solidFill>
              <a:srgbClr val="FFFF00"/>
            </a:solidFill>
          </a:ln>
        </p:spPr>
      </p:pic>
      <p:sp>
        <p:nvSpPr>
          <p:cNvPr id="6" name="Прямоугольник 5"/>
          <p:cNvSpPr/>
          <p:nvPr/>
        </p:nvSpPr>
        <p:spPr>
          <a:xfrm>
            <a:off x="179512" y="1268760"/>
            <a:ext cx="2358008" cy="3693319"/>
          </a:xfrm>
          <a:prstGeom prst="rect">
            <a:avLst/>
          </a:prstGeom>
          <a:effectLst>
            <a:glow rad="635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solidFill>
                  <a:srgbClr val="002060"/>
                </a:solidFill>
              </a:rPr>
              <a:t> </a:t>
            </a:r>
            <a:r>
              <a:rPr lang="ru-RU" b="1" dirty="0" smtClean="0">
                <a:solidFill>
                  <a:srgbClr val="002060"/>
                </a:solidFill>
                <a:latin typeface="Times New Roman" pitchFamily="18" charset="0"/>
                <a:cs typeface="Times New Roman" pitchFamily="18" charset="0"/>
              </a:rPr>
              <a:t>До войны это были самые обыкновенные мальчишки и девчонки. Учились, помогали старшим, играли, бегали-прыгали, разбивали носы и коленки. Их имена знали только родные, одноклассники да друзья. </a:t>
            </a:r>
            <a:endParaRPr lang="ru-RU"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презентации_к_уроку\65 ЛЕТ ПОБЕДЫ\дети войны\provozhala%20v%20partizany.jpg"/>
          <p:cNvPicPr>
            <a:picLocks noChangeAspect="1" noChangeArrowheads="1"/>
          </p:cNvPicPr>
          <p:nvPr/>
        </p:nvPicPr>
        <p:blipFill>
          <a:blip r:embed="rId2" cstate="email"/>
          <a:srcRect/>
          <a:stretch>
            <a:fillRect/>
          </a:stretch>
        </p:blipFill>
        <p:spPr bwMode="auto">
          <a:xfrm>
            <a:off x="251520" y="1105104"/>
            <a:ext cx="3024336" cy="2611927"/>
          </a:xfrm>
          <a:prstGeom prst="rect">
            <a:avLst/>
          </a:prstGeom>
          <a:noFill/>
          <a:ln w="38100">
            <a:solidFill>
              <a:srgbClr val="FF0000"/>
            </a:solidFill>
          </a:ln>
        </p:spPr>
      </p:pic>
      <p:pic>
        <p:nvPicPr>
          <p:cNvPr id="13315" name="Picture 3" descr="G:\презентации_к_уроку\65 ЛЕТ ПОБЕДЫ\дети войны\victor.jpg"/>
          <p:cNvPicPr>
            <a:picLocks noChangeAspect="1" noChangeArrowheads="1"/>
          </p:cNvPicPr>
          <p:nvPr/>
        </p:nvPicPr>
        <p:blipFill>
          <a:blip r:embed="rId3" cstate="email"/>
          <a:srcRect/>
          <a:stretch>
            <a:fillRect/>
          </a:stretch>
        </p:blipFill>
        <p:spPr bwMode="auto">
          <a:xfrm>
            <a:off x="3491880" y="1047466"/>
            <a:ext cx="2880320" cy="2669565"/>
          </a:xfrm>
          <a:prstGeom prst="rect">
            <a:avLst/>
          </a:prstGeom>
          <a:noFill/>
          <a:ln w="38100">
            <a:solidFill>
              <a:srgbClr val="00B0F0"/>
            </a:solidFill>
          </a:ln>
        </p:spPr>
      </p:pic>
      <p:pic>
        <p:nvPicPr>
          <p:cNvPr id="13316" name="Picture 4" descr="G:\презентации_к_уроку\65 ЛЕТ ПОБЕДЫ\дети войны\d3d3LmdhemV0YS5sdi9waG90b3MvMC9kZXRpXzYwMCgxKS5qcGc_X19pZD0zMjE5OA==.jpg"/>
          <p:cNvPicPr>
            <a:picLocks noChangeAspect="1" noChangeArrowheads="1"/>
          </p:cNvPicPr>
          <p:nvPr/>
        </p:nvPicPr>
        <p:blipFill>
          <a:blip r:embed="rId4" cstate="email"/>
          <a:srcRect/>
          <a:stretch>
            <a:fillRect/>
          </a:stretch>
        </p:blipFill>
        <p:spPr bwMode="auto">
          <a:xfrm>
            <a:off x="2771800" y="4077072"/>
            <a:ext cx="3168352" cy="2592288"/>
          </a:xfrm>
          <a:prstGeom prst="rect">
            <a:avLst/>
          </a:prstGeom>
          <a:noFill/>
          <a:ln w="38100">
            <a:solidFill>
              <a:srgbClr val="FFFF00"/>
            </a:solidFill>
          </a:ln>
        </p:spPr>
      </p:pic>
      <p:sp>
        <p:nvSpPr>
          <p:cNvPr id="5" name="Прямоугольник 4"/>
          <p:cNvSpPr/>
          <p:nvPr/>
        </p:nvSpPr>
        <p:spPr>
          <a:xfrm>
            <a:off x="6588224" y="2060848"/>
            <a:ext cx="2376264" cy="2554545"/>
          </a:xfrm>
          <a:prstGeom prst="rect">
            <a:avLst/>
          </a:prstGeom>
          <a:effectLst>
            <a:glow rad="101600">
              <a:schemeClr val="accent6">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ru-RU" sz="1600" b="1" i="1" dirty="0" smtClean="0">
                <a:latin typeface="Times New Roman" pitchFamily="18" charset="0"/>
                <a:cs typeface="Times New Roman" pitchFamily="18" charset="0"/>
              </a:rPr>
              <a:t>ПРИШЕЛ ЧАС - ОНИ ПОКАЗАЛИ, КАКИМ ОГРОМНЫМ МОЖЕТ СТАТЬ МАЛЕНЬКОЕ ДЕТСКОЕ СЕРДЦЕ, КОГДА РАЗГОРАЕТСЯ В НЕМ СВЯЩЕННАЯ ЛЮБОВЬ К РОДИНЕ И НЕНАВИСТЬ К ЕЕ ВРАГАМ.</a:t>
            </a:r>
            <a:endParaRPr lang="ru-RU" sz="1600" i="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G:\презентации_к_уроку\65 ЛЕТ ПОБЕДЫ\24801-14.jpg"/>
          <p:cNvPicPr>
            <a:picLocks noChangeAspect="1" noChangeArrowheads="1"/>
          </p:cNvPicPr>
          <p:nvPr/>
        </p:nvPicPr>
        <p:blipFill>
          <a:blip r:embed="rId2" cstate="email"/>
          <a:srcRect/>
          <a:stretch>
            <a:fillRect/>
          </a:stretch>
        </p:blipFill>
        <p:spPr bwMode="auto">
          <a:xfrm>
            <a:off x="2411760" y="3068960"/>
            <a:ext cx="2437797" cy="3528392"/>
          </a:xfrm>
          <a:prstGeom prst="rect">
            <a:avLst/>
          </a:prstGeom>
          <a:noFill/>
          <a:ln w="38100">
            <a:solidFill>
              <a:srgbClr val="FF0000"/>
            </a:solidFill>
          </a:ln>
        </p:spPr>
      </p:pic>
      <p:pic>
        <p:nvPicPr>
          <p:cNvPr id="5" name="Picture 2" descr="Отличницы 4-го класса 47-й школы г.Ленинграда, награжденные медалями «За оборону Ленинграда» Ноябрь 1943 г. Место съемки: Ленинград Автор съемки: Коновалов Г. РГАКФД 0-230743"/>
          <p:cNvPicPr>
            <a:picLocks noChangeAspect="1" noChangeArrowheads="1"/>
          </p:cNvPicPr>
          <p:nvPr/>
        </p:nvPicPr>
        <p:blipFill>
          <a:blip r:embed="rId3" cstate="email"/>
          <a:srcRect/>
          <a:stretch>
            <a:fillRect/>
          </a:stretch>
        </p:blipFill>
        <p:spPr bwMode="auto">
          <a:xfrm>
            <a:off x="5174553" y="3429000"/>
            <a:ext cx="3705418" cy="2708920"/>
          </a:xfrm>
          <a:prstGeom prst="rect">
            <a:avLst/>
          </a:prstGeom>
          <a:noFill/>
          <a:ln w="57150">
            <a:solidFill>
              <a:srgbClr val="92D050"/>
            </a:solidFill>
            <a:miter lim="800000"/>
            <a:headEnd/>
            <a:tailEnd/>
          </a:ln>
        </p:spPr>
      </p:pic>
      <p:pic>
        <p:nvPicPr>
          <p:cNvPr id="10245" name="Picture 5" descr="G:\презентации_к_уроку\65 ЛЕТ ПОБЕДЫ\дети войны\18123.jpg"/>
          <p:cNvPicPr>
            <a:picLocks noChangeAspect="1" noChangeArrowheads="1"/>
          </p:cNvPicPr>
          <p:nvPr/>
        </p:nvPicPr>
        <p:blipFill>
          <a:blip r:embed="rId4" cstate="email"/>
          <a:srcRect/>
          <a:stretch>
            <a:fillRect/>
          </a:stretch>
        </p:blipFill>
        <p:spPr bwMode="auto">
          <a:xfrm>
            <a:off x="179512" y="1196752"/>
            <a:ext cx="2160240" cy="2952328"/>
          </a:xfrm>
          <a:prstGeom prst="rect">
            <a:avLst/>
          </a:prstGeom>
          <a:noFill/>
          <a:ln w="38100">
            <a:solidFill>
              <a:srgbClr val="FFFF00"/>
            </a:solidFill>
          </a:ln>
        </p:spPr>
      </p:pic>
      <p:sp>
        <p:nvSpPr>
          <p:cNvPr id="8" name="Прямоугольник 7"/>
          <p:cNvSpPr/>
          <p:nvPr/>
        </p:nvSpPr>
        <p:spPr>
          <a:xfrm>
            <a:off x="4355976" y="1052736"/>
            <a:ext cx="4572000" cy="1477328"/>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p>
            <a:r>
              <a:rPr lang="ru-RU" b="1" dirty="0" smtClean="0">
                <a:solidFill>
                  <a:srgbClr val="002060"/>
                </a:solidFill>
                <a:latin typeface="Times New Roman" pitchFamily="18" charset="0"/>
                <a:cs typeface="Times New Roman" pitchFamily="18" charset="0"/>
              </a:rPr>
              <a:t>Мальчишки и девчонки. На их хрупкие плечи легла тяжесть невзгод, бедствий, горя военных лет. И не согнулись они под этой тяжестью, стали сильнее духом, мужественнее, выносливее.</a:t>
            </a:r>
            <a:endParaRPr lang="ru-RU"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omnim">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763</Words>
  <Application>Microsoft Office PowerPoint</Application>
  <PresentationFormat>Экран (4:3)</PresentationFormat>
  <Paragraphs>41</Paragraphs>
  <Slides>20</Slides>
  <Notes>0</Notes>
  <HiddenSlides>0</HiddenSlides>
  <MMClips>4</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Pomnim</vt:lpstr>
      <vt:lpstr>Clip</vt:lpstr>
      <vt:lpstr>Маленькие герои большой войны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2014</dc:creator>
  <cp:lastModifiedBy>2014</cp:lastModifiedBy>
  <cp:revision>100</cp:revision>
  <dcterms:created xsi:type="dcterms:W3CDTF">2014-05-05T16:10:08Z</dcterms:created>
  <dcterms:modified xsi:type="dcterms:W3CDTF">2014-05-12T15:48:28Z</dcterms:modified>
</cp:coreProperties>
</file>