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C98-EA1F-4905-8D1F-D5F20490D2A8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A15F-257A-4F4B-B62B-F029B7431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C98-EA1F-4905-8D1F-D5F20490D2A8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A15F-257A-4F4B-B62B-F029B7431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C98-EA1F-4905-8D1F-D5F20490D2A8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A15F-257A-4F4B-B62B-F029B7431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C98-EA1F-4905-8D1F-D5F20490D2A8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A15F-257A-4F4B-B62B-F029B7431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C98-EA1F-4905-8D1F-D5F20490D2A8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A15F-257A-4F4B-B62B-F029B7431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C98-EA1F-4905-8D1F-D5F20490D2A8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A15F-257A-4F4B-B62B-F029B7431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C98-EA1F-4905-8D1F-D5F20490D2A8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A15F-257A-4F4B-B62B-F029B7431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C98-EA1F-4905-8D1F-D5F20490D2A8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A15F-257A-4F4B-B62B-F029B7431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C98-EA1F-4905-8D1F-D5F20490D2A8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A15F-257A-4F4B-B62B-F029B7431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C98-EA1F-4905-8D1F-D5F20490D2A8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A15F-257A-4F4B-B62B-F029B7431F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C98-EA1F-4905-8D1F-D5F20490D2A8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A15F-257A-4F4B-B62B-F029B7431FFC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C68BC98-EA1F-4905-8D1F-D5F20490D2A8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307A15F-257A-4F4B-B62B-F029B7431F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prazdnodar.ru/2011/01/ikona-v-podaro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razdnodar.ru/2010/02/kak-gotovit-otbivnye-sekrety-dlya-prazdnichnogo-stol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razdnodar.ru/category/chto-otprazdnova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razdnodar.ru/wp-content/uploads/2011/02/maslenitsa3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1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Масленица: дни масленичной </a:t>
            </a:r>
            <a:r>
              <a:rPr lang="ru-RU" b="1" u="sng" dirty="0">
                <a:solidFill>
                  <a:srgbClr val="C00000"/>
                </a:solidFill>
              </a:rPr>
              <a:t>седмицы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46876" cy="5598151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Масленица празднуется семь дней: каждый д</a:t>
            </a:r>
            <a:r>
              <a:rPr lang="ru-RU" i="1" dirty="0"/>
              <a:t>е</a:t>
            </a:r>
            <a:r>
              <a:rPr lang="ru-RU" dirty="0"/>
              <a:t>нь имеет свое название и значение. Итак, дни масленичной недели.</a:t>
            </a:r>
          </a:p>
          <a:p>
            <a:pPr fontAlgn="base"/>
            <a:r>
              <a:rPr lang="ru-RU" b="1" dirty="0">
                <a:solidFill>
                  <a:srgbClr val="C00000"/>
                </a:solidFill>
              </a:rPr>
              <a:t>Понедельник — первый день масленичной недели, получивший название «Встреча».</a:t>
            </a:r>
            <a:r>
              <a:rPr lang="ru-RU" dirty="0"/>
              <a:t> В этот день завершались работы по подготовке к празднику: доделывались горки, балаганы, качели, лотки для торговли и т.п. Многие уже начинали печь блины. Первый блин, кстати, по масленичной традиции нужно отдать нищему, чтобы помянуть усопших.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8116" y="4293096"/>
            <a:ext cx="2804295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70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476674"/>
            <a:ext cx="7125112" cy="335925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Вторник — второй день Масленицы под названием «</a:t>
            </a:r>
            <a:r>
              <a:rPr lang="ru-RU" b="1" dirty="0" err="1">
                <a:solidFill>
                  <a:srgbClr val="C00000"/>
                </a:solidFill>
              </a:rPr>
              <a:t>Заигрыши</a:t>
            </a:r>
            <a:r>
              <a:rPr lang="ru-RU" b="1" dirty="0">
                <a:solidFill>
                  <a:srgbClr val="C00000"/>
                </a:solidFill>
              </a:rPr>
              <a:t>».</a:t>
            </a:r>
            <a:r>
              <a:rPr lang="ru-RU" dirty="0"/>
              <a:t> Молодежь начинала гуляния, большими компаниями устраивали катания с ледяных горок. В этот день уже можно было приглашать друг друга на блины.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26023"/>
            <a:ext cx="4250407" cy="280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3073" y="3513897"/>
            <a:ext cx="2042145" cy="303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19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8640"/>
            <a:ext cx="7125112" cy="4051437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Среда — третий день Масленицы под названием «Лакомки».</a:t>
            </a:r>
            <a:r>
              <a:rPr lang="ru-RU" dirty="0"/>
              <a:t> Теща приглашала зятя на блины.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706413"/>
            <a:ext cx="5176969" cy="388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23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07361"/>
            <a:ext cx="8134555" cy="4051437"/>
          </a:xfrm>
        </p:spPr>
        <p:txBody>
          <a:bodyPr>
            <a:normAutofit/>
          </a:bodyPr>
          <a:lstStyle/>
          <a:p>
            <a:pPr fontAlgn="base"/>
            <a:r>
              <a:rPr lang="ru-RU" b="1" dirty="0">
                <a:solidFill>
                  <a:srgbClr val="C00000"/>
                </a:solidFill>
              </a:rPr>
              <a:t>Четверг — четвертый день масленичной недели, который назвали «Широкий разгул».</a:t>
            </a:r>
            <a:r>
              <a:rPr lang="ru-RU" dirty="0"/>
              <a:t> С этого дня начинались настоящие гулянья в честь Масленицы: люди катались с горок и на качелях, устраивали веселые поездки на лошадях, шумно пировали, организовывали карнавалы и кулачные бои среди мужчин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pPr fontAlgn="base"/>
            <a:r>
              <a:rPr lang="ru-RU" b="1" dirty="0">
                <a:solidFill>
                  <a:srgbClr val="C00000"/>
                </a:solidFill>
              </a:rPr>
              <a:t>Пятница — пятый день Масленицы под названием «тещины вечерки».</a:t>
            </a:r>
            <a:r>
              <a:rPr lang="ru-RU" dirty="0"/>
              <a:t> В этот день зятья устраивали </a:t>
            </a:r>
          </a:p>
          <a:p>
            <a:pPr marL="0" indent="0" fontAlgn="base">
              <a:buNone/>
            </a:pPr>
            <a:r>
              <a:rPr lang="ru-RU" dirty="0" smtClean="0"/>
              <a:t>«</a:t>
            </a:r>
            <a:r>
              <a:rPr lang="ru-RU" dirty="0" err="1"/>
              <a:t>ответки</a:t>
            </a:r>
            <a:r>
              <a:rPr lang="ru-RU" dirty="0"/>
              <a:t>» — то есть приглашали тещу к себе на блины.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39368"/>
            <a:ext cx="38100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519060"/>
            <a:ext cx="1720180" cy="222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54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75023"/>
            <a:ext cx="8134555" cy="4883776"/>
          </a:xfrm>
        </p:spPr>
        <p:txBody>
          <a:bodyPr>
            <a:normAutofit/>
          </a:bodyPr>
          <a:lstStyle/>
          <a:p>
            <a:pPr fontAlgn="base"/>
            <a:r>
              <a:rPr lang="ru-RU" b="1" dirty="0">
                <a:solidFill>
                  <a:srgbClr val="C00000"/>
                </a:solidFill>
              </a:rPr>
              <a:t>Суббота — предпоследний день Масленицы, получивший в народе название «</a:t>
            </a:r>
            <a:r>
              <a:rPr lang="ru-RU" b="1" dirty="0" err="1">
                <a:solidFill>
                  <a:srgbClr val="C00000"/>
                </a:solidFill>
              </a:rPr>
              <a:t>Золовкины</a:t>
            </a:r>
            <a:r>
              <a:rPr lang="ru-RU" b="1" dirty="0">
                <a:solidFill>
                  <a:srgbClr val="C00000"/>
                </a:solidFill>
              </a:rPr>
              <a:t> посиделки».</a:t>
            </a:r>
            <a:r>
              <a:rPr lang="ru-RU" dirty="0"/>
              <a:t> Невестки приглашали к себе золовок на блины, при этом совсем молодые невестки делали золовке </a:t>
            </a:r>
            <a:r>
              <a:rPr lang="ru-RU" u="sng" dirty="0">
                <a:hlinkClick r:id="rId2" tooltip="икона в подарок"/>
              </a:rPr>
              <a:t>подарок</a:t>
            </a:r>
            <a:r>
              <a:rPr lang="ru-RU" dirty="0"/>
              <a:t>. Золовка — это сестра мужа, а невестка — жена брата.</a:t>
            </a:r>
          </a:p>
          <a:p>
            <a:pPr fontAlgn="base"/>
            <a:r>
              <a:rPr lang="ru-RU" b="1" dirty="0">
                <a:solidFill>
                  <a:srgbClr val="C00000"/>
                </a:solidFill>
              </a:rPr>
              <a:t>Воскресенье — последний день Масленицы. Его называют «Прощеным воскресеньем».</a:t>
            </a:r>
            <a:r>
              <a:rPr lang="ru-RU" dirty="0"/>
              <a:t> Люди просили друг у друга прощения и надеялись на лучшее. После принятия христианства в этот день обязательно шли в церковь: настоятель просил прощения у прихожан, а прихожане — друг у друга. В ответ на </a:t>
            </a:r>
            <a:r>
              <a:rPr lang="ru-RU" dirty="0" smtClean="0"/>
              <a:t>просьбу </a:t>
            </a:r>
            <a:r>
              <a:rPr lang="ru-RU" dirty="0"/>
              <a:t>о прощении по традиции произносят </a:t>
            </a:r>
            <a:r>
              <a:rPr lang="ru-RU" dirty="0" smtClean="0"/>
              <a:t> фразу </a:t>
            </a:r>
            <a:r>
              <a:rPr lang="ru-RU" dirty="0"/>
              <a:t>«Бог простит</a:t>
            </a:r>
            <a:r>
              <a:rPr lang="ru-RU" dirty="0" smtClean="0"/>
              <a:t>».</a:t>
            </a:r>
          </a:p>
          <a:p>
            <a:pPr marL="0" indent="0" fontAlgn="base">
              <a:buNone/>
            </a:pPr>
            <a:r>
              <a:rPr lang="ru-RU" dirty="0" smtClean="0"/>
              <a:t>    </a:t>
            </a:r>
            <a:r>
              <a:rPr lang="ru-RU" dirty="0"/>
              <a:t>Прося о прощении, </a:t>
            </a:r>
            <a:r>
              <a:rPr lang="ru-RU" dirty="0" smtClean="0"/>
              <a:t> люди </a:t>
            </a:r>
            <a:r>
              <a:rPr lang="ru-RU" dirty="0"/>
              <a:t>кланяются.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333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789" y="4437112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37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01" y="27724"/>
            <a:ext cx="9143999" cy="6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4" y="1916832"/>
            <a:ext cx="7125112" cy="40514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0434102">
            <a:off x="351995" y="1358012"/>
            <a:ext cx="84400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Веселой и вкусной вам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масленицы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Она уже на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носу…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6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5013176"/>
            <a:ext cx="2580878" cy="172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Масленица: почему так называется?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425355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Наиболее вероятна и распространена следующая версия: на Масленицу люди старались задобрить, то есть умаслить весну. Поэтому празднования так и назвали — </a:t>
            </a:r>
            <a:r>
              <a:rPr lang="ru-RU" b="1" dirty="0">
                <a:solidFill>
                  <a:srgbClr val="C00000"/>
                </a:solidFill>
              </a:rPr>
              <a:t>«Масленицей».</a:t>
            </a:r>
          </a:p>
          <a:p>
            <a:pPr marL="0" indent="0" fontAlgn="base">
              <a:buNone/>
            </a:pPr>
            <a:r>
              <a:rPr lang="ru-RU" dirty="0"/>
              <a:t>По второй версии такое название праздника появилось уже после принятия христианства. За неделю до Великого Поста нельзя есть </a:t>
            </a:r>
            <a:r>
              <a:rPr lang="ru-RU" u="sng" dirty="0">
                <a:hlinkClick r:id="rId3" tooltip="как готовить отбивные из мяса"/>
              </a:rPr>
              <a:t>мясо</a:t>
            </a:r>
            <a:r>
              <a:rPr lang="ru-RU" dirty="0"/>
              <a:t>, но можно употреблять молочные продукты. Поэтому люди пекли блины и обильно поливали их маслом. Отсюда, дескать, и название, связанное с маслеными блинами.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18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797640"/>
            <a:ext cx="3819739" cy="191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Масленица: дата праздника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568951" cy="6669359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Цифра </a:t>
            </a:r>
            <a:r>
              <a:rPr lang="ru-RU" b="1" dirty="0">
                <a:solidFill>
                  <a:srgbClr val="C00000"/>
                </a:solidFill>
              </a:rPr>
              <a:t>«7», </a:t>
            </a:r>
            <a:r>
              <a:rPr lang="ru-RU" dirty="0"/>
              <a:t>как известно, была магической для язычников. В давние-давние времена Масленицу праздновали в течение семи дней до весеннего равноденствия и еще семь дней — после него. В это время, как верили древние, наступала весна.</a:t>
            </a:r>
          </a:p>
          <a:p>
            <a:pPr fontAlgn="base"/>
            <a:r>
              <a:rPr lang="ru-RU" dirty="0"/>
              <a:t>С принятием христианства дата празднования Масленицы сдвинулась и сократилась на целую неделю. Христианские лидеры не решились отменять этот </a:t>
            </a:r>
            <a:r>
              <a:rPr lang="ru-RU" dirty="0">
                <a:hlinkClick r:id="rId3" tooltip="интересные праздники"/>
              </a:rPr>
              <a:t>праздник</a:t>
            </a:r>
            <a:r>
              <a:rPr lang="ru-RU" dirty="0"/>
              <a:t>, хотя он является языческим. Вместо этого они нашли его весьма удобным: за неделю перед </a:t>
            </a:r>
            <a:r>
              <a:rPr lang="ru-RU" b="1" dirty="0">
                <a:solidFill>
                  <a:srgbClr val="C00000"/>
                </a:solidFill>
              </a:rPr>
              <a:t>Великим Постом </a:t>
            </a:r>
            <a:r>
              <a:rPr lang="ru-RU" dirty="0"/>
              <a:t>мясо есть уже нельзя, но людям и не </a:t>
            </a:r>
            <a:r>
              <a:rPr lang="ru-RU" dirty="0" smtClean="0"/>
              <a:t>особо </a:t>
            </a:r>
            <a:r>
              <a:rPr lang="ru-RU" dirty="0"/>
              <a:t>это надо, ведь на </a:t>
            </a:r>
            <a:r>
              <a:rPr lang="ru-RU" dirty="0" smtClean="0"/>
              <a:t>Масленицу пекут </a:t>
            </a:r>
            <a:r>
              <a:rPr lang="ru-RU" dirty="0"/>
              <a:t>блины. Их вполне хватает, </a:t>
            </a:r>
            <a:r>
              <a:rPr lang="ru-RU" dirty="0" smtClean="0"/>
              <a:t>чтобы </a:t>
            </a:r>
            <a:r>
              <a:rPr lang="ru-RU" dirty="0"/>
              <a:t>чувствовать себя сытым и не </a:t>
            </a:r>
            <a:r>
              <a:rPr lang="ru-RU" dirty="0" smtClean="0"/>
              <a:t>страдать </a:t>
            </a:r>
            <a:r>
              <a:rPr lang="ru-RU" dirty="0"/>
              <a:t>от отсутствия мясной пищи.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07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381642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Празднование Масленицы</a:t>
            </a:r>
            <a:r>
              <a:rPr lang="ru-RU" sz="2800" dirty="0"/>
              <a:t>, впрочем, проходит не только с блинами, но и со многими другими вкусностями. Это прекрасная возможность для православного наесться перед Великим Постом.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347201" cy="343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25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Масленица: традиции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7762056" cy="6369571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Именно в честь весеннего солнца пеклись круглые лепешки из теста, замешанного на воде и пшеничной муке. Впоследствии их заменили кружевные блины. Круглые желтые блины являются символом солнца, а значит, обновления и плодородия. Съесть блин на Масленицу — значит, проглотить кусочек солнца, его тепла, нежности и щедрости.</a:t>
            </a:r>
          </a:p>
          <a:p>
            <a:pPr marL="0" indent="0">
              <a:buNone/>
            </a:pPr>
            <a:r>
              <a:rPr lang="ru-RU" u="sng" dirty="0" smtClean="0">
                <a:hlinkClick r:id="rId2"/>
              </a:rPr>
              <a:t>\</a:t>
            </a:r>
            <a:r>
              <a:rPr lang="ru-RU" u="sng" dirty="0">
                <a:hlinkClick r:id="rId2"/>
              </a:rPr>
              <a:t/>
            </a:r>
            <a:br>
              <a:rPr lang="ru-RU" u="sng" dirty="0">
                <a:hlinkClick r:id="rId2"/>
              </a:rPr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077072"/>
            <a:ext cx="3979329" cy="265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7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9"/>
            <a:ext cx="8568952" cy="5598150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Выпекание круглых «солнышек» из теста — это еще и своего рода ритуал привлечения солнца. Чем больше будет приготовлено и съедено блинов, тем быстрее начнется весна и тем теплее будут последующие времена года до следующей зимы. Кроме выпекания блинов были и другие масленичные обряды, связанные с поклонением солнцу. Так, например, производились различные ритуальные действия, основанные на магии круга (солнце — круглое). Молодежь, да и взрослые тоже, запрягали лошадей, готовили сани и по несколько раз объезжали село по кругу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194085"/>
            <a:ext cx="3449960" cy="250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905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71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6336704"/>
          </a:xfrm>
        </p:spPr>
        <p:txBody>
          <a:bodyPr>
            <a:normAutofit/>
          </a:bodyPr>
          <a:lstStyle/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Кроме </a:t>
            </a:r>
            <a:r>
              <a:rPr lang="ru-RU" dirty="0"/>
              <a:t>этого, украшали деревянное колесо яркими лентами и ходили с ним по улице, закрепив на шесте. Во время всеобщих гуляний обязательно водили хороводы, которые тоже являлись ритуалом, связанным с кругом, то есть с солнцем. Символизировал солнце и огонь: </a:t>
            </a:r>
            <a:r>
              <a:rPr lang="ru-RU" dirty="0" err="1"/>
              <a:t>русичи</a:t>
            </a:r>
            <a:r>
              <a:rPr lang="ru-RU" dirty="0"/>
              <a:t> зажигали деревянное колесо и катали его по дороге, скатывая с пригорка. Колес зажигали много: того, кто смог прокатить свое колесо без единого его падения, ожидали в текущем году счастье, удача и достаток. Считалось также, что тот, кто плохо веселится на Масленицу, будет неудачлив до следующей Масленицы.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736931"/>
            <a:ext cx="3810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3119"/>
            <a:ext cx="2862533" cy="189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2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0"/>
            <a:ext cx="7917200" cy="5824253"/>
          </a:xfrm>
        </p:spPr>
        <p:txBody>
          <a:bodyPr>
            <a:normAutofit/>
          </a:bodyPr>
          <a:lstStyle/>
          <a:p>
            <a:r>
              <a:rPr lang="ru-RU" dirty="0"/>
              <a:t>Еще одним непременным участником масленичных гуляний был медведь. Люди надевали на одного из мужчин медвежью шкуру, после чего ряженый пускался в пляс вместе со своими односельчанами. Масленица и медведь — какая между ними связь? Все просто: зимой медведь спит в берлоге, а весной — просыпается. Проснулся медведь — значит, весна пришла. Животные — они ведь все изменения природы нутром чуют. Обрядив мужика в медвежью шкуру, люди угощали его и плясали ритуальные танцы, подражая просыпающемуся после зимней спячки медведю.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121377"/>
            <a:ext cx="2261220" cy="273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6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88641"/>
            <a:ext cx="7883035" cy="4320479"/>
          </a:xfrm>
        </p:spPr>
        <p:txBody>
          <a:bodyPr>
            <a:normAutofit/>
          </a:bodyPr>
          <a:lstStyle/>
          <a:p>
            <a:r>
              <a:rPr lang="ru-RU" dirty="0"/>
              <a:t>Конечно же, изготавливалось </a:t>
            </a:r>
            <a:r>
              <a:rPr lang="ru-RU" b="1" i="1" dirty="0">
                <a:solidFill>
                  <a:srgbClr val="C00000"/>
                </a:solidFill>
              </a:rPr>
              <a:t>чучело Масленицы</a:t>
            </a:r>
            <a:r>
              <a:rPr lang="ru-RU" dirty="0"/>
              <a:t> из соломы, обряженное в женскую одежду. В течение всей масленичной недели чучело Масленицы было главным героем гуляний: его возили с собой, катаясь на санях, и носили, устраивая праздничные шествия. Чучело олицетворяло и сам праздник Масленицы, и злую зиму, смерть. В последний день Масленицы чучело разрывали или, что было чаще, сжигали на ритуальном костре.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447" y="3861048"/>
            <a:ext cx="32194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674" y="3861048"/>
            <a:ext cx="4229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3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72</TotalTime>
  <Words>593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Презентация PowerPoint</vt:lpstr>
      <vt:lpstr>Масленица: почему так называется? </vt:lpstr>
      <vt:lpstr>Масленица: дата праздника </vt:lpstr>
      <vt:lpstr>Презентация PowerPoint</vt:lpstr>
      <vt:lpstr>Масленица: традиции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Масленица: дни масленичной седмицы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МАРИНА</cp:lastModifiedBy>
  <cp:revision>8</cp:revision>
  <dcterms:created xsi:type="dcterms:W3CDTF">2014-02-21T10:12:50Z</dcterms:created>
  <dcterms:modified xsi:type="dcterms:W3CDTF">2014-05-12T17:07:31Z</dcterms:modified>
</cp:coreProperties>
</file>