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311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55" autoAdjust="0"/>
  </p:normalViewPr>
  <p:slideViewPr>
    <p:cSldViewPr>
      <p:cViewPr varScale="1">
        <p:scale>
          <a:sx n="70" d="100"/>
          <a:sy n="70" d="100"/>
        </p:scale>
        <p:origin x="-20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2268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BCD7-4175-4731-A3DA-C5FE63175D93}" type="datetimeFigureOut">
              <a:rPr lang="ru-RU"/>
              <a:pPr>
                <a:defRPr/>
              </a:pPr>
              <a:t>10.04.2014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840C3-08B6-47B7-B513-2AB0482CE4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025C2-6F23-465C-94B2-0F763294A0F0}" type="datetimeFigureOut">
              <a:rPr lang="ru-RU"/>
              <a:pPr>
                <a:defRPr/>
              </a:pPr>
              <a:t>10.04.2014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FA436-2D48-44A9-9A38-6BBB11EDB1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2AA52-9AF1-4901-B335-A8FF2B689953}" type="datetimeFigureOut">
              <a:rPr lang="ru-RU"/>
              <a:pPr>
                <a:defRPr/>
              </a:pPr>
              <a:t>10.04.2014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4D4CE-FAF0-43D4-A02D-5F8CCAB348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AFC7C-57C6-49F2-B9D3-6006C76129B8}" type="datetimeFigureOut">
              <a:rPr lang="ru-RU"/>
              <a:pPr>
                <a:defRPr/>
              </a:pPr>
              <a:t>10.04.2014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0E72-7212-4294-B749-C875B0BBD9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6696-DC6E-4CEE-9B92-87BC4834BEE6}" type="datetimeFigureOut">
              <a:rPr lang="ru-RU"/>
              <a:pPr>
                <a:defRPr/>
              </a:pPr>
              <a:t>10.04.2014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74A7-B217-4AD3-ABD6-0956C0B749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3477E-2AD0-459C-B6A8-A262EEF86601}" type="datetimeFigureOut">
              <a:rPr lang="ru-RU"/>
              <a:pPr>
                <a:defRPr/>
              </a:pPr>
              <a:t>10.04.2014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7973-AB44-472F-A91A-DA9DDE2E65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31844-1B72-4038-962D-0EE32AA9BE59}" type="datetimeFigureOut">
              <a:rPr lang="ru-RU"/>
              <a:pPr>
                <a:defRPr/>
              </a:pPr>
              <a:t>10.04.2014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8259E-3B7C-4242-95C4-8CAA0B55F3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298FF-ADD8-4532-A8C7-F5332430FBD2}" type="datetimeFigureOut">
              <a:rPr lang="ru-RU"/>
              <a:pPr>
                <a:defRPr/>
              </a:pPr>
              <a:t>10.04.2014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418A-4237-466D-87D6-9BC0A2B914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45441-B130-47E2-9653-6E36E4369046}" type="datetimeFigureOut">
              <a:rPr lang="ru-RU"/>
              <a:pPr>
                <a:defRPr/>
              </a:pPr>
              <a:t>10.04.2014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D4C1E-3C78-418C-A029-E3E9BEDB8E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D61C3-D11F-42C3-A06F-8E2FFBF7CF6E}" type="datetimeFigureOut">
              <a:rPr lang="ru-RU"/>
              <a:pPr>
                <a:defRPr/>
              </a:pPr>
              <a:t>10.04.2014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AC63F-9F28-4CB3-B723-C2FEA8D3B5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B4BA9-4A62-4B58-AFD2-64480CDDC28B}" type="datetimeFigureOut">
              <a:rPr lang="ru-RU"/>
              <a:pPr>
                <a:defRPr/>
              </a:pPr>
              <a:t>10.04.2014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A683-46C9-4823-8A09-8E51FA81FE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Копия СВЕТОФОРЧИК\Копия (2) г7ш78вак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DDC7B-4087-4618-A10E-4CD93D1C434B}" type="datetimeFigureOut">
              <a:rPr lang="ru-RU"/>
              <a:pPr>
                <a:defRPr/>
              </a:pPr>
              <a:t>10.04.2014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8E79BC-546B-4B74-A035-FC255BE099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857288" y="5357826"/>
            <a:ext cx="6858048" cy="1071570"/>
          </a:xfrm>
        </p:spPr>
        <p:txBody>
          <a:bodyPr rtlCol="0">
            <a:normAutofit fontScale="70000" lnSpcReduction="20000"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Выполнили: </a:t>
            </a:r>
            <a:r>
              <a:rPr lang="ru-RU" b="1" i="1" u="sng" dirty="0" smtClean="0">
                <a:solidFill>
                  <a:srgbClr val="FF0000"/>
                </a:solidFill>
              </a:rPr>
              <a:t>учащиеся</a:t>
            </a:r>
          </a:p>
          <a:p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 smtClean="0">
                <a:solidFill>
                  <a:srgbClr val="FF0000"/>
                </a:solidFill>
              </a:rPr>
              <a:t>1 класса «А»</a:t>
            </a:r>
          </a:p>
          <a:p>
            <a:r>
              <a:rPr lang="ru-RU" b="1" i="1" u="sng" dirty="0" smtClean="0">
                <a:solidFill>
                  <a:srgbClr val="FF0000"/>
                </a:solidFill>
              </a:rPr>
              <a:t>Учитель: Серова Т.А.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5" name="Picture 10" descr="C:\Users\User\Desktop\ЦОР 2010Г\надписи\ывчаспм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3116"/>
            <a:ext cx="5785937" cy="364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" name="Picture 5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21471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428992" y="1785926"/>
            <a:ext cx="34290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00CC"/>
                </a:solidFill>
                <a:latin typeface="Sylfaen" pitchFamily="18" charset="0"/>
              </a:rPr>
              <a:t>Чтоб спокойно перешёл ты.</a:t>
            </a:r>
          </a:p>
          <a:p>
            <a:r>
              <a:rPr lang="ru-RU" sz="2800" b="1" dirty="0" smtClean="0">
                <a:solidFill>
                  <a:srgbClr val="6600CC"/>
                </a:solidFill>
                <a:latin typeface="Sylfaen" pitchFamily="18" charset="0"/>
              </a:rPr>
              <a:t>Слушай наш совет: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6600CC"/>
                </a:solidFill>
                <a:latin typeface="Sylfae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Sylfaen" pitchFamily="18" charset="0"/>
              </a:rPr>
              <a:t>Жди! 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6600CC"/>
                </a:solidFill>
                <a:latin typeface="Sylfaen" pitchFamily="18" charset="0"/>
              </a:rPr>
              <a:t>Увидишь скоро  жёлтый</a:t>
            </a:r>
          </a:p>
          <a:p>
            <a:r>
              <a:rPr lang="ru-RU" sz="2800" b="1" dirty="0" smtClean="0">
                <a:solidFill>
                  <a:srgbClr val="6600CC"/>
                </a:solidFill>
                <a:latin typeface="Sylfaen" pitchFamily="18" charset="0"/>
              </a:rPr>
              <a:t>В середине свет.</a:t>
            </a:r>
            <a:endParaRPr lang="ru-RU" sz="2800" b="1" dirty="0">
              <a:solidFill>
                <a:srgbClr val="6600CC"/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" name="Picture 9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4176712" cy="222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300039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00430" y="2571744"/>
            <a:ext cx="3071834" cy="3658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D1FE7"/>
                </a:solidFill>
                <a:latin typeface="Sylfaen" pitchFamily="18" charset="0"/>
              </a:rPr>
              <a:t>А за ним зелёный свет</a:t>
            </a:r>
          </a:p>
          <a:p>
            <a:r>
              <a:rPr lang="ru-RU" sz="2800" b="1" dirty="0" smtClean="0">
                <a:solidFill>
                  <a:srgbClr val="2D1FE7"/>
                </a:solidFill>
                <a:latin typeface="Sylfaen" pitchFamily="18" charset="0"/>
              </a:rPr>
              <a:t>Вспыхнет впереди.</a:t>
            </a:r>
          </a:p>
          <a:p>
            <a:r>
              <a:rPr lang="ru-RU" sz="2800" b="1" dirty="0" smtClean="0">
                <a:solidFill>
                  <a:srgbClr val="2D1FE7"/>
                </a:solidFill>
                <a:latin typeface="Sylfaen" pitchFamily="18" charset="0"/>
              </a:rPr>
              <a:t>Скажет он – </a:t>
            </a:r>
          </a:p>
          <a:p>
            <a:r>
              <a:rPr lang="ru-RU" sz="2800" b="1" dirty="0" smtClean="0">
                <a:solidFill>
                  <a:srgbClr val="2D1FE7"/>
                </a:solidFill>
                <a:latin typeface="Sylfaen" pitchFamily="18" charset="0"/>
              </a:rPr>
              <a:t>Препятствий нет,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Sylfaen" pitchFamily="18" charset="0"/>
              </a:rPr>
              <a:t>Смело в путь иди…</a:t>
            </a:r>
            <a:endParaRPr lang="ru-RU" sz="2800" b="1" dirty="0">
              <a:solidFill>
                <a:srgbClr val="00B050"/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57300" y="0"/>
            <a:ext cx="7686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ahoma" pitchFamily="34" charset="0"/>
              </a:rPr>
              <a:t>Светофоры</a:t>
            </a:r>
          </a:p>
          <a:p>
            <a:pPr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ahoma" pitchFamily="34" charset="0"/>
              </a:rPr>
              <a:t> пешеходные и транспортные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5" name="Picture 7" descr="http://im0-tub.yandex.net/i?id=15215426&amp;tov=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164307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ttp://im2-tub.yandex.net/i?id=6012371&amp;tov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929066"/>
            <a:ext cx="2000264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428736"/>
            <a:ext cx="192882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ttp://im6-tub.yandex.net/i?id=14445338&amp;tov=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1285861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357422" y="2828836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Sylfaen" pitchFamily="18" charset="0"/>
              </a:rPr>
              <a:t>П</a:t>
            </a:r>
            <a:r>
              <a:rPr lang="ru-RU" sz="2400" b="1" dirty="0" smtClean="0">
                <a:solidFill>
                  <a:srgbClr val="00B050"/>
                </a:solidFill>
                <a:latin typeface="Sylfaen" pitchFamily="18" charset="0"/>
              </a:rPr>
              <a:t>рименяют для регулирования движения пешеходов через дорогу на регулируемых перекрестках и пешеходных переходах вне перекрестков. </a:t>
            </a:r>
            <a:endParaRPr lang="ru-RU" sz="2400" b="1" dirty="0">
              <a:solidFill>
                <a:srgbClr val="00B050"/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6972320" cy="1417638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ВИРТУАЛЬНЫЙ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СВЕТОФОР </a:t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Китайский дизайнер </a:t>
            </a:r>
            <a:r>
              <a:rPr lang="ru-RU" sz="3600" b="1" i="1" dirty="0" smtClean="0">
                <a:solidFill>
                  <a:srgbClr val="7030A0"/>
                </a:solidFill>
              </a:rPr>
              <a:t>Ханйонг</a:t>
            </a:r>
            <a:r>
              <a:rPr lang="ru-RU" sz="3600" b="1" i="1" dirty="0" smtClean="0">
                <a:solidFill>
                  <a:srgbClr val="7030A0"/>
                </a:solidFill>
              </a:rPr>
              <a:t>  Ли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4" name="Picture 2" descr="D:\Документы\Мои рисунки\1219259417_svetofor_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2714644" cy="368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Документы\Мои рисунки\1219259459_svetofor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285992"/>
            <a:ext cx="271461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На красный цвет могут ехать только…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9"/>
            <a:ext cx="3214710" cy="235745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ahoma" pitchFamily="34" charset="0"/>
              </a:rPr>
              <a:t>ПОЖАРНАЯ</a:t>
            </a:r>
            <a:endParaRPr lang="ru-RU" dirty="0"/>
          </a:p>
        </p:txBody>
      </p:sp>
      <p:pic>
        <p:nvPicPr>
          <p:cNvPr id="4" name="Picture 2" descr="D:\Документы\Мои рисунки\CA4ZM7S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14620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6248" y="1500174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ahoma" pitchFamily="34" charset="0"/>
              </a:rPr>
              <a:t>СКОРАЯ ПОМОЩЬ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6" name="Picture 5" descr="ambulanc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857364"/>
            <a:ext cx="235745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43990" y="3786190"/>
            <a:ext cx="3256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ahoma" pitchFamily="34" charset="0"/>
              </a:rPr>
              <a:t>МИЛИЦЕЙСКАЯ  МАШИНА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9" name="Picture 3" descr="58a2a73c_police ca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071942"/>
            <a:ext cx="30718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кеун 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4290"/>
            <a:ext cx="3560762" cy="2852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5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142876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500174"/>
            <a:ext cx="250033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лошад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4143381"/>
            <a:ext cx="4505321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Группы дорожных знаков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Дорожный знак </a:t>
            </a:r>
            <a:r>
              <a:rPr lang="ru-RU" sz="2400" b="1" dirty="0" smtClean="0">
                <a:solidFill>
                  <a:srgbClr val="FF0000"/>
                </a:solidFill>
              </a:rPr>
              <a:t>- это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табличка со схематическим рисунком,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помогающим регулировать движение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Предупреждающие</a:t>
            </a:r>
          </a:p>
          <a:p>
            <a:pPr eaLnBrk="1" hangingPunct="1"/>
            <a:r>
              <a:rPr lang="ru-RU" sz="2400" b="1" dirty="0" smtClean="0">
                <a:solidFill>
                  <a:srgbClr val="00B050"/>
                </a:solidFill>
              </a:rPr>
              <a:t>Предписывающие</a:t>
            </a:r>
          </a:p>
          <a:p>
            <a:pPr eaLnBrk="1" hangingPunct="1"/>
            <a:r>
              <a:rPr lang="ru-RU" sz="2400" b="1" dirty="0" smtClean="0">
                <a:solidFill>
                  <a:srgbClr val="00B050"/>
                </a:solidFill>
              </a:rPr>
              <a:t>Запрещающие</a:t>
            </a:r>
          </a:p>
          <a:p>
            <a:pPr eaLnBrk="1" hangingPunct="1"/>
            <a:r>
              <a:rPr lang="ru-RU" sz="2400" b="1" dirty="0" smtClean="0">
                <a:solidFill>
                  <a:srgbClr val="00B050"/>
                </a:solidFill>
              </a:rPr>
              <a:t>Информационно-указательные</a:t>
            </a:r>
          </a:p>
          <a:p>
            <a:pPr eaLnBrk="1" hangingPunct="1"/>
            <a:r>
              <a:rPr lang="ru-RU" sz="2400" b="1" dirty="0" smtClean="0">
                <a:solidFill>
                  <a:srgbClr val="00B050"/>
                </a:solidFill>
              </a:rPr>
              <a:t>Знаки сервиса</a:t>
            </a:r>
          </a:p>
          <a:p>
            <a:pPr eaLnBrk="1" hangingPunct="1"/>
            <a:r>
              <a:rPr lang="ru-RU" sz="2400" b="1" dirty="0" smtClean="0">
                <a:solidFill>
                  <a:srgbClr val="00B050"/>
                </a:solidFill>
              </a:rPr>
              <a:t>Знаки приоритета</a:t>
            </a:r>
          </a:p>
          <a:p>
            <a:pPr eaLnBrk="1" hangingPunct="1"/>
            <a:r>
              <a:rPr lang="ru-RU" sz="2400" b="1" dirty="0" smtClean="0">
                <a:solidFill>
                  <a:srgbClr val="00B050"/>
                </a:solidFill>
              </a:rPr>
              <a:t>Дополнительной информации(таблички)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 Предупреждающие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B050"/>
                </a:solidFill>
              </a:rPr>
              <a:t>Знаки этой группы предупреждают водителей о приближении к опасному участку дороги.</a:t>
            </a:r>
          </a:p>
          <a:p>
            <a:pPr eaLnBrk="1" hangingPunct="1"/>
            <a:r>
              <a:rPr lang="ru-RU" dirty="0" smtClean="0">
                <a:solidFill>
                  <a:srgbClr val="00B050"/>
                </a:solidFill>
              </a:rPr>
              <a:t>Это знаки треугольной формы с белым фоном и красным окаймлением.</a:t>
            </a:r>
          </a:p>
          <a:p>
            <a:endParaRPr lang="ru-RU" dirty="0"/>
          </a:p>
        </p:txBody>
      </p:sp>
      <p:pic>
        <p:nvPicPr>
          <p:cNvPr id="4" name="Picture 16" descr="1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2"/>
            <a:ext cx="15113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1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457825"/>
            <a:ext cx="1555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78" t="57256" r="53664" b="16626"/>
          <a:stretch>
            <a:fillRect/>
          </a:stretch>
        </p:blipFill>
        <p:spPr bwMode="auto">
          <a:xfrm>
            <a:off x="1857356" y="4214818"/>
            <a:ext cx="17272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082" t="55304" r="22804" b="18094"/>
          <a:stretch>
            <a:fillRect/>
          </a:stretch>
        </p:blipFill>
        <p:spPr bwMode="auto">
          <a:xfrm>
            <a:off x="3000364" y="5072074"/>
            <a:ext cx="17637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http://carsguru.net/f/pdd/pdd/1_1.jpg"/>
          <p:cNvPicPr>
            <a:picLocks noChangeAspect="1" noChangeArrowheads="1"/>
          </p:cNvPicPr>
          <p:nvPr/>
        </p:nvPicPr>
        <p:blipFill>
          <a:blip r:embed="rId5"/>
          <a:srcRect l="9804" r="13725" b="30904"/>
          <a:stretch>
            <a:fillRect/>
          </a:stretch>
        </p:blipFill>
        <p:spPr bwMode="auto">
          <a:xfrm>
            <a:off x="4429124" y="4357694"/>
            <a:ext cx="1354150" cy="144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Предписывающие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B050"/>
                </a:solidFill>
              </a:rPr>
              <a:t>Знаки этой группы указывают места для движения пешеходов и велосипедистов, устанавливают движение только одного какого-то вида транспорта, </a:t>
            </a:r>
          </a:p>
          <a:p>
            <a:pPr eaLnBrk="1" hangingPunct="1">
              <a:buNone/>
            </a:pPr>
            <a:r>
              <a:rPr lang="ru-RU" sz="2800" b="1" smtClean="0">
                <a:solidFill>
                  <a:srgbClr val="00B050"/>
                </a:solidFill>
              </a:rPr>
              <a:t>разрешают движение только в определенных направлениях.</a:t>
            </a:r>
          </a:p>
          <a:p>
            <a:pPr eaLnBrk="1" hangingPunct="1"/>
            <a:r>
              <a:rPr lang="ru-RU" sz="2800" b="1" smtClean="0">
                <a:solidFill>
                  <a:srgbClr val="00B050"/>
                </a:solidFill>
              </a:rPr>
              <a:t>Предписывающие знаки имеют </a:t>
            </a:r>
          </a:p>
          <a:p>
            <a:pPr eaLnBrk="1" hangingPunct="1">
              <a:buNone/>
            </a:pPr>
            <a:r>
              <a:rPr lang="ru-RU" sz="2800" b="1" smtClean="0">
                <a:solidFill>
                  <a:srgbClr val="00B050"/>
                </a:solidFill>
              </a:rPr>
              <a:t>округлую форму и голубой фон</a:t>
            </a:r>
            <a:endParaRPr lang="ru-RU" sz="2800" b="1" dirty="0">
              <a:solidFill>
                <a:srgbClr val="00B050"/>
              </a:solidFill>
            </a:endParaRPr>
          </a:p>
        </p:txBody>
      </p:sp>
      <p:grpSp>
        <p:nvGrpSpPr>
          <p:cNvPr id="5" name="Группа 23"/>
          <p:cNvGrpSpPr>
            <a:grpSpLocks/>
          </p:cNvGrpSpPr>
          <p:nvPr/>
        </p:nvGrpSpPr>
        <p:grpSpPr bwMode="auto">
          <a:xfrm>
            <a:off x="1857356" y="5357826"/>
            <a:ext cx="1071570" cy="1071570"/>
            <a:chOff x="1285852" y="4214818"/>
            <a:chExt cx="1571636" cy="1571636"/>
          </a:xfrm>
        </p:grpSpPr>
        <p:sp>
          <p:nvSpPr>
            <p:cNvPr id="6" name="Овал 5"/>
            <p:cNvSpPr/>
            <p:nvPr/>
          </p:nvSpPr>
          <p:spPr>
            <a:xfrm>
              <a:off x="1357291" y="4286255"/>
              <a:ext cx="1428760" cy="1428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" name="Picture 8" descr="C:\Users\User\Desktop\ЦОР 2010Г\материал\predpisivaychie_012_big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5852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25"/>
          <p:cNvGrpSpPr>
            <a:grpSpLocks/>
          </p:cNvGrpSpPr>
          <p:nvPr/>
        </p:nvGrpSpPr>
        <p:grpSpPr bwMode="auto">
          <a:xfrm>
            <a:off x="3428992" y="5429264"/>
            <a:ext cx="1071570" cy="1000131"/>
            <a:chOff x="6000760" y="4214818"/>
            <a:chExt cx="1571636" cy="1571636"/>
          </a:xfrm>
        </p:grpSpPr>
        <p:sp>
          <p:nvSpPr>
            <p:cNvPr id="9" name="Овал 8"/>
            <p:cNvSpPr/>
            <p:nvPr/>
          </p:nvSpPr>
          <p:spPr>
            <a:xfrm>
              <a:off x="6072197" y="4286255"/>
              <a:ext cx="1428760" cy="1428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" name="Picture 9" descr="C:\Users\User\Desktop\ЦОР 2010Г\материал\predpisivaychie_013_big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0760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Группа 24"/>
          <p:cNvGrpSpPr>
            <a:grpSpLocks/>
          </p:cNvGrpSpPr>
          <p:nvPr/>
        </p:nvGrpSpPr>
        <p:grpSpPr bwMode="auto">
          <a:xfrm>
            <a:off x="428596" y="5286388"/>
            <a:ext cx="1071570" cy="1143007"/>
            <a:chOff x="3643306" y="4214818"/>
            <a:chExt cx="1571636" cy="1571636"/>
          </a:xfrm>
        </p:grpSpPr>
        <p:sp>
          <p:nvSpPr>
            <p:cNvPr id="13" name="Овал 12"/>
            <p:cNvSpPr/>
            <p:nvPr/>
          </p:nvSpPr>
          <p:spPr>
            <a:xfrm>
              <a:off x="3714745" y="4286255"/>
              <a:ext cx="1428760" cy="1428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" name="Picture 7" descr="C:\Users\User\Desktop\ЦОР 2010Г\материал\predpisivaychie_011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3306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Группа 20"/>
          <p:cNvGrpSpPr>
            <a:grpSpLocks/>
          </p:cNvGrpSpPr>
          <p:nvPr/>
        </p:nvGrpSpPr>
        <p:grpSpPr bwMode="auto">
          <a:xfrm>
            <a:off x="4714876" y="5429264"/>
            <a:ext cx="1071570" cy="1071570"/>
            <a:chOff x="2500298" y="1857364"/>
            <a:chExt cx="1500198" cy="1500198"/>
          </a:xfrm>
        </p:grpSpPr>
        <p:sp>
          <p:nvSpPr>
            <p:cNvPr id="16" name="Овал 15"/>
            <p:cNvSpPr/>
            <p:nvPr/>
          </p:nvSpPr>
          <p:spPr>
            <a:xfrm>
              <a:off x="2500298" y="1928802"/>
              <a:ext cx="1428760" cy="1428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7" name="Picture 4" descr="C:\Users\User\Desktop\ЦОР 2010Г\материал\predpisivaychie_002_big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0298" y="1857364"/>
              <a:ext cx="150019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Запрещающие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r>
              <a:rPr lang="ru-RU" b="1" i="1" dirty="0" smtClean="0">
                <a:solidFill>
                  <a:srgbClr val="00B050"/>
                </a:solidFill>
                <a:latin typeface="Book Antiqua" pitchFamily="18" charset="0"/>
              </a:rPr>
              <a:t>Имеют   круглую форму и красную окантовку.</a:t>
            </a:r>
            <a:endParaRPr lang="en-US" b="1" i="1" dirty="0" smtClean="0">
              <a:solidFill>
                <a:srgbClr val="00B050"/>
              </a:solidFill>
              <a:latin typeface="Book Antiqua" pitchFamily="18" charset="0"/>
            </a:endParaRPr>
          </a:p>
          <a:p>
            <a:pPr>
              <a:buFontTx/>
              <a:buChar char="-"/>
              <a:defRPr/>
            </a:pPr>
            <a:r>
              <a:rPr lang="ru-RU" b="1" i="1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Book Antiqua" pitchFamily="18" charset="0"/>
              </a:rPr>
              <a:t>вводят или отменяют определенные ограничения движения.</a:t>
            </a:r>
            <a:endParaRPr lang="ru-RU" sz="2400" i="1" dirty="0" smtClean="0">
              <a:solidFill>
                <a:srgbClr val="00B050"/>
              </a:solidFill>
              <a:latin typeface="Book Antiqua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b="1" dirty="0" smtClean="0">
                <a:solidFill>
                  <a:srgbClr val="FFFF00"/>
                </a:solidFill>
                <a:latin typeface="Book Antiqua" pitchFamily="18" charset="0"/>
              </a:rPr>
              <a:t>.</a:t>
            </a:r>
            <a:endParaRPr lang="ru-RU" sz="2400" i="1" dirty="0" smtClean="0">
              <a:latin typeface="Book Antiqua" pitchFamily="18" charset="0"/>
            </a:endParaRPr>
          </a:p>
          <a:p>
            <a:endParaRPr lang="ru-RU" dirty="0"/>
          </a:p>
        </p:txBody>
      </p:sp>
      <p:pic>
        <p:nvPicPr>
          <p:cNvPr id="4" name="Picture 7" descr="3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57628"/>
            <a:ext cx="151288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3_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000636"/>
            <a:ext cx="143192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3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786190"/>
            <a:ext cx="143986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3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5000636"/>
            <a:ext cx="15128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3_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857628"/>
            <a:ext cx="143986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285728"/>
            <a:ext cx="7143800" cy="5840435"/>
          </a:xfrm>
        </p:spPr>
        <p:txBody>
          <a:bodyPr/>
          <a:lstStyle/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мы выбрали эту тему?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По статистике смертность детей в школьном возрасте в большинстве происходит  не из-за болезней, а в результате несчастных случаев на дороге. Все мы живем в обществе, где надо соблюдать определенные нормы и правила поведения в дорожно-транспортной обстановке. Зачастую виновниками дорожно-транспортных происшествий являются сами дети, которые играют вблизи дорог, переходят улицу в неположенных местах, неправильно входят в транспортные средства и выходят из них.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Информационно-указательные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8000"/>
                </a:solidFill>
              </a:rPr>
              <a:t>Эти знаки сообщают участникам движения о местах пешеходных переходов, о местах стоянки транспорта и т. д.</a:t>
            </a:r>
          </a:p>
          <a:p>
            <a:pPr eaLnBrk="1" hangingPunct="1"/>
            <a:r>
              <a:rPr lang="ru-RU" b="1" dirty="0" smtClean="0">
                <a:solidFill>
                  <a:srgbClr val="008000"/>
                </a:solidFill>
              </a:rPr>
              <a:t>Эти знаки синего цвета, квадратные </a:t>
            </a:r>
          </a:p>
          <a:p>
            <a:pPr eaLnBrk="1" hangingPunct="1">
              <a:buNone/>
            </a:pP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 smtClean="0">
                <a:solidFill>
                  <a:srgbClr val="008000"/>
                </a:solidFill>
              </a:rPr>
              <a:t>   </a:t>
            </a:r>
            <a:r>
              <a:rPr lang="ru-RU" b="1" dirty="0" smtClean="0">
                <a:solidFill>
                  <a:srgbClr val="008000"/>
                </a:solidFill>
              </a:rPr>
              <a:t>или прямоугольные</a:t>
            </a:r>
            <a:r>
              <a:rPr lang="ru-RU" dirty="0" smtClean="0">
                <a:solidFill>
                  <a:srgbClr val="008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13" descr="5_17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572008"/>
            <a:ext cx="1417638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357694"/>
            <a:ext cx="1201725" cy="168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500570"/>
            <a:ext cx="923200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500570"/>
            <a:ext cx="1000132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572008"/>
            <a:ext cx="1084134" cy="1301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Знаки сервиса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B050"/>
                </a:solidFill>
              </a:rPr>
              <a:t>Слово</a:t>
            </a:r>
            <a:r>
              <a:rPr lang="ru-RU" sz="2800" b="1" i="1" dirty="0" smtClean="0">
                <a:solidFill>
                  <a:srgbClr val="00B050"/>
                </a:solidFill>
              </a:rPr>
              <a:t> сервис</a:t>
            </a:r>
            <a:r>
              <a:rPr lang="ru-RU" sz="2800" b="1" dirty="0" smtClean="0">
                <a:solidFill>
                  <a:srgbClr val="00B050"/>
                </a:solidFill>
              </a:rPr>
              <a:t> в быту означает «обслуживание, добрая услуга».</a:t>
            </a:r>
          </a:p>
          <a:p>
            <a:pPr eaLnBrk="1" hangingPunct="1"/>
            <a:r>
              <a:rPr lang="ru-RU" sz="2800" b="1" dirty="0" smtClean="0">
                <a:solidFill>
                  <a:srgbClr val="00B050"/>
                </a:solidFill>
              </a:rPr>
              <a:t>Знаки сервиса указывают места расположения объектов жизнеобеспечения.</a:t>
            </a:r>
          </a:p>
          <a:p>
            <a:pPr eaLnBrk="1" hangingPunct="1"/>
            <a:r>
              <a:rPr lang="ru-RU" sz="2800" b="1" dirty="0" smtClean="0">
                <a:solidFill>
                  <a:srgbClr val="00B050"/>
                </a:solidFill>
              </a:rPr>
              <a:t>Знаки сервиса имеют прямоугольную</a:t>
            </a:r>
          </a:p>
          <a:p>
            <a:pPr eaLnBrk="1" hangingPunct="1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 форму, они синие, с черными </a:t>
            </a:r>
          </a:p>
          <a:p>
            <a:pPr eaLnBrk="1" hangingPunct="1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изображениями на белом фоне.</a:t>
            </a:r>
          </a:p>
          <a:p>
            <a:endParaRPr lang="ru-RU" dirty="0"/>
          </a:p>
        </p:txBody>
      </p:sp>
      <p:pic>
        <p:nvPicPr>
          <p:cNvPr id="4" name="Picture 8" descr="6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72074"/>
            <a:ext cx="895155" cy="129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6_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5143512"/>
            <a:ext cx="847355" cy="122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6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5143512"/>
            <a:ext cx="785819" cy="122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6_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5143512"/>
            <a:ext cx="808030" cy="117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      Знаки приоритета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B050"/>
                </a:solidFill>
              </a:rPr>
              <a:t>Слово</a:t>
            </a:r>
            <a:r>
              <a:rPr lang="ru-RU" sz="2800" b="1" i="1" dirty="0" smtClean="0">
                <a:solidFill>
                  <a:srgbClr val="00B050"/>
                </a:solidFill>
              </a:rPr>
              <a:t> приоритет</a:t>
            </a:r>
            <a:r>
              <a:rPr lang="ru-RU" sz="2800" b="1" dirty="0" smtClean="0">
                <a:solidFill>
                  <a:srgbClr val="00B050"/>
                </a:solidFill>
              </a:rPr>
              <a:t> означает «преимущество»</a:t>
            </a:r>
          </a:p>
          <a:p>
            <a:pPr eaLnBrk="1" hangingPunct="1"/>
            <a:r>
              <a:rPr lang="ru-RU" sz="2800" b="1" dirty="0" smtClean="0">
                <a:solidFill>
                  <a:srgbClr val="00B050"/>
                </a:solidFill>
              </a:rPr>
              <a:t>Знаки приоритета предоставляют преимущество в движении одним его участникам перед другими. </a:t>
            </a:r>
          </a:p>
          <a:p>
            <a:pPr eaLnBrk="1" hangingPunct="1"/>
            <a:r>
              <a:rPr lang="ru-RU" sz="2800" b="1" dirty="0" smtClean="0">
                <a:solidFill>
                  <a:srgbClr val="00B050"/>
                </a:solidFill>
              </a:rPr>
              <a:t>Форма и цвет знаков приоритета </a:t>
            </a:r>
          </a:p>
          <a:p>
            <a:pPr eaLnBrk="1" hangingPunct="1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оказались разными, потому что</a:t>
            </a:r>
          </a:p>
          <a:p>
            <a:pPr eaLnBrk="1" hangingPunct="1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 когда-то они находились в других</a:t>
            </a:r>
          </a:p>
          <a:p>
            <a:pPr eaLnBrk="1" hangingPunct="1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 группах знаков и сохранили форму и цвет тех групп.</a:t>
            </a:r>
          </a:p>
          <a:p>
            <a:endParaRPr lang="ru-RU" dirty="0"/>
          </a:p>
        </p:txBody>
      </p:sp>
      <p:pic>
        <p:nvPicPr>
          <p:cNvPr id="4" name="Picture 10" descr="2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429264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2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500702"/>
            <a:ext cx="1143008" cy="11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2_3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500702"/>
            <a:ext cx="122396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Таблички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B050"/>
                </a:solidFill>
              </a:rPr>
              <a:t>Знаки дополнительной информации(таблички) отличаются от всех других знаков - они меньше по размеру, прямоугольные, белые, с черными надписями и изображениями.</a:t>
            </a:r>
          </a:p>
          <a:p>
            <a:pPr eaLnBrk="1" hangingPunct="1"/>
            <a:r>
              <a:rPr lang="ru-RU" sz="2800" b="1" dirty="0" smtClean="0">
                <a:solidFill>
                  <a:srgbClr val="00B050"/>
                </a:solidFill>
              </a:rPr>
              <a:t>Таблички применяются вместе с</a:t>
            </a:r>
          </a:p>
          <a:p>
            <a:pPr eaLnBrk="1" hangingPunct="1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   </a:t>
            </a:r>
            <a:r>
              <a:rPr lang="ru-RU" sz="2800" b="1" dirty="0" smtClean="0">
                <a:solidFill>
                  <a:srgbClr val="00B050"/>
                </a:solidFill>
              </a:rPr>
              <a:t> другими знаками</a:t>
            </a:r>
          </a:p>
          <a:p>
            <a:pPr eaLnBrk="1" hangingPunct="1">
              <a:buNone/>
            </a:pP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78" descr="7_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357826"/>
            <a:ext cx="147637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0" descr="7_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500570"/>
            <a:ext cx="16113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5" descr="7_5_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357826"/>
            <a:ext cx="1582737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7" descr="7_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500570"/>
            <a:ext cx="14747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Дисциплина на улице – </a:t>
            </a:r>
            <a:r>
              <a:rPr lang="ru-RU" b="1" dirty="0" smtClean="0">
                <a:solidFill>
                  <a:srgbClr val="FF0000"/>
                </a:solidFill>
              </a:rPr>
              <a:t> залог </a:t>
            </a:r>
            <a:r>
              <a:rPr lang="ru-RU" b="1" dirty="0" smtClean="0">
                <a:solidFill>
                  <a:srgbClr val="FF0000"/>
                </a:solidFill>
              </a:rPr>
              <a:t>безопасности!»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Делаем ребятам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предостережение</a:t>
            </a:r>
            <a:r>
              <a:rPr lang="ru-RU" b="1" dirty="0" smtClean="0">
                <a:solidFill>
                  <a:srgbClr val="00B050"/>
                </a:solidFill>
              </a:rPr>
              <a:t>: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Выучите срочно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ПРАВИЛА ДВИЖЕНИЯ,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Чтоб не волновались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Каждый день родители,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Чтоб спокойно мчались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Улицей водители!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Какую цель поставили?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Познакомиться  с правилами и нормами безопасного поведения на дороге, в частности, с дорожными знаками, научиться их читать.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714752"/>
            <a:ext cx="3117553" cy="2625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  <a:endParaRPr lang="ru-RU" sz="7200" dirty="0" smtClean="0">
              <a:solidFill>
                <a:srgbClr val="FF000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00B050"/>
                </a:solidFill>
              </a:rPr>
              <a:t>Научиться ориентироваться на улице символическими средствами дорожного движения.</a:t>
            </a:r>
          </a:p>
          <a:p>
            <a:pPr lvl="0"/>
            <a:r>
              <a:rPr lang="ru-RU" sz="2400" b="1" dirty="0" smtClean="0">
                <a:solidFill>
                  <a:srgbClr val="00B050"/>
                </a:solidFill>
              </a:rPr>
              <a:t>Уметь планировать этапы своих действий на дороге.</a:t>
            </a:r>
          </a:p>
          <a:p>
            <a:pPr lvl="0"/>
            <a:r>
              <a:rPr lang="ru-RU" sz="2400" b="1" dirty="0" smtClean="0">
                <a:solidFill>
                  <a:srgbClr val="00B050"/>
                </a:solidFill>
              </a:rPr>
              <a:t>Формировать навыки безопасного поведения</a:t>
            </a:r>
          </a:p>
          <a:p>
            <a:pPr lvl="0"/>
            <a:r>
              <a:rPr lang="ru-RU" sz="2400" b="1" dirty="0" smtClean="0">
                <a:solidFill>
                  <a:srgbClr val="00B050"/>
                </a:solidFill>
              </a:rPr>
              <a:t> на дороге.</a:t>
            </a:r>
          </a:p>
          <a:p>
            <a:pPr lvl="0"/>
            <a:r>
              <a:rPr lang="ru-RU" sz="2400" b="1" dirty="0" smtClean="0">
                <a:solidFill>
                  <a:srgbClr val="00B050"/>
                </a:solidFill>
              </a:rPr>
              <a:t>Довести до сознания других ребят важность</a:t>
            </a:r>
          </a:p>
          <a:p>
            <a:pPr lvl="0"/>
            <a:r>
              <a:rPr lang="ru-RU" sz="2400" b="1" dirty="0" smtClean="0">
                <a:solidFill>
                  <a:srgbClr val="00B050"/>
                </a:solidFill>
              </a:rPr>
              <a:t> соблюдения Правил дорожного движения. </a:t>
            </a:r>
          </a:p>
          <a:p>
            <a:pPr lvl="0"/>
            <a:r>
              <a:rPr lang="ru-RU" sz="2400" b="1" dirty="0" smtClean="0">
                <a:solidFill>
                  <a:srgbClr val="00B050"/>
                </a:solidFill>
              </a:rPr>
              <a:t>Получить начальные знания по </a:t>
            </a:r>
          </a:p>
          <a:p>
            <a:pPr lvl="0"/>
            <a:r>
              <a:rPr lang="ru-RU" sz="2400" b="1" dirty="0" smtClean="0">
                <a:solidFill>
                  <a:srgbClr val="00B050"/>
                </a:solidFill>
              </a:rPr>
              <a:t>составлению презентаций.</a:t>
            </a:r>
          </a:p>
          <a:p>
            <a:pPr lvl="0"/>
            <a:r>
              <a:rPr lang="ru-RU" sz="2400" b="1" dirty="0" smtClean="0">
                <a:solidFill>
                  <a:srgbClr val="00B050"/>
                </a:solidFill>
              </a:rPr>
              <a:t>Создать коллективную книгу дорожных</a:t>
            </a:r>
          </a:p>
          <a:p>
            <a:pPr lvl="0"/>
            <a:r>
              <a:rPr lang="ru-RU" sz="2400" b="1" dirty="0" smtClean="0">
                <a:solidFill>
                  <a:srgbClr val="00B050"/>
                </a:solidFill>
              </a:rPr>
              <a:t> знаков.</a:t>
            </a:r>
          </a:p>
          <a:p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выполнили: </a:t>
            </a:r>
            <a:endParaRPr lang="ru-RU" sz="4800" dirty="0" smtClean="0">
              <a:solidFill>
                <a:srgbClr val="FF0000"/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Учащиеся 1 – «А» класса, родители, учитель – Серова Т.А.</a:t>
            </a:r>
          </a:p>
          <a:p>
            <a:pPr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Ожидаемые результаты: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Всей группой создадим презентацию «В стране дорожных знаков»,  коллективную книгу «Дорожные знаки», которые станут хорошим дидактическим пособием для остальных ребят , которое поможет соблюдать правила дорожного движения, охранять своё здоровье;</a:t>
            </a:r>
          </a:p>
          <a:p>
            <a:pPr lvl="0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Овладеем приёмами  и навыками первичной исследовательской деятельности;</a:t>
            </a:r>
          </a:p>
          <a:p>
            <a:pPr lvl="0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Научимся самостоятельно конструировать свои знания, ориентироваться в информационном пространстве, критически мыслить, пользоваться дополнительной литературой, словарями, энциклопедиями , </a:t>
            </a:r>
          </a:p>
          <a:p>
            <a:pPr lvl="0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интернет - ресурсами и применять на практике.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Как мы работали?</a:t>
            </a:r>
            <a:endParaRPr lang="ru-RU" sz="6000" dirty="0" smtClean="0">
              <a:solidFill>
                <a:srgbClr val="FF000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lvl="0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         Конкурс рисунков дорожных знаков. </a:t>
            </a:r>
          </a:p>
          <a:p>
            <a:pPr lvl="0"/>
            <a:r>
              <a:rPr lang="ru-RU" sz="2000" b="1" dirty="0" smtClean="0">
                <a:solidFill>
                  <a:srgbClr val="00B050"/>
                </a:solidFill>
              </a:rPr>
              <a:t>Определение количества участников проекта.</a:t>
            </a:r>
          </a:p>
          <a:p>
            <a:pPr lvl="0"/>
            <a:r>
              <a:rPr lang="ru-RU" sz="2000" b="1" dirty="0" smtClean="0">
                <a:solidFill>
                  <a:srgbClr val="00B050"/>
                </a:solidFill>
              </a:rPr>
              <a:t>Деление на группы.</a:t>
            </a:r>
          </a:p>
          <a:p>
            <a:pPr lvl="0"/>
            <a:r>
              <a:rPr lang="ru-RU" sz="2000" b="1" dirty="0" smtClean="0">
                <a:solidFill>
                  <a:srgbClr val="00B050"/>
                </a:solidFill>
              </a:rPr>
              <a:t>Определение источников информации.</a:t>
            </a:r>
          </a:p>
          <a:p>
            <a:pPr lvl="0"/>
            <a:r>
              <a:rPr lang="ru-RU" sz="2000" b="1" dirty="0" smtClean="0">
                <a:solidFill>
                  <a:srgbClr val="00B050"/>
                </a:solidFill>
              </a:rPr>
              <a:t>Планирование итогового продукта (формы 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     </a:t>
            </a:r>
            <a:r>
              <a:rPr lang="ru-RU" sz="2000" b="1" dirty="0" smtClean="0">
                <a:solidFill>
                  <a:srgbClr val="00B050"/>
                </a:solidFill>
              </a:rPr>
              <a:t>предоставления результата).</a:t>
            </a:r>
          </a:p>
          <a:p>
            <a:pPr lvl="0"/>
            <a:r>
              <a:rPr lang="ru-RU" sz="2000" b="1" dirty="0" smtClean="0">
                <a:solidFill>
                  <a:srgbClr val="00B050"/>
                </a:solidFill>
              </a:rPr>
              <a:t>Выработка критериев оценки результатов работы.</a:t>
            </a:r>
          </a:p>
          <a:p>
            <a:pPr lvl="0"/>
            <a:r>
              <a:rPr lang="ru-RU" sz="2000" b="1" dirty="0" smtClean="0">
                <a:solidFill>
                  <a:srgbClr val="00B050"/>
                </a:solidFill>
              </a:rPr>
              <a:t>Распределение обязанностей среди членов команды.</a:t>
            </a:r>
          </a:p>
          <a:p>
            <a:pPr lvl="0"/>
            <a:r>
              <a:rPr lang="ru-RU" sz="2000" b="1" dirty="0" smtClean="0">
                <a:solidFill>
                  <a:srgbClr val="00B050"/>
                </a:solidFill>
              </a:rPr>
              <a:t>Сбор информации, решение промежуточных задач. </a:t>
            </a:r>
          </a:p>
          <a:p>
            <a:pPr lvl="0"/>
            <a:r>
              <a:rPr lang="ru-RU" sz="2000" b="1" dirty="0" smtClean="0">
                <a:solidFill>
                  <a:srgbClr val="00B050"/>
                </a:solidFill>
              </a:rPr>
              <a:t>Анализ информации. Формулировка выводов. </a:t>
            </a:r>
          </a:p>
          <a:p>
            <a:pPr lvl="0"/>
            <a:r>
              <a:rPr lang="ru-RU" sz="2000" b="1" dirty="0" smtClean="0">
                <a:solidFill>
                  <a:srgbClr val="00B050"/>
                </a:solidFill>
              </a:rPr>
              <a:t>Оформление результата.</a:t>
            </a:r>
          </a:p>
          <a:p>
            <a:pPr lvl="0"/>
            <a:r>
              <a:rPr lang="ru-RU" sz="2000" b="1" dirty="0" smtClean="0">
                <a:solidFill>
                  <a:srgbClr val="00B050"/>
                </a:solidFill>
              </a:rPr>
              <a:t>Представление результата работы и защита полученных </a:t>
            </a:r>
          </a:p>
          <a:p>
            <a:pPr lvl="0"/>
            <a:r>
              <a:rPr lang="ru-RU" sz="2000" b="1" dirty="0" smtClean="0">
                <a:solidFill>
                  <a:srgbClr val="00B050"/>
                </a:solidFill>
              </a:rPr>
              <a:t>результатов на классном часе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grpSp>
        <p:nvGrpSpPr>
          <p:cNvPr id="2" name="Группа 13"/>
          <p:cNvGrpSpPr>
            <a:grpSpLocks noGrp="1"/>
          </p:cNvGrpSpPr>
          <p:nvPr>
            <p:ph idx="1"/>
          </p:nvPr>
        </p:nvGrpSpPr>
        <p:grpSpPr bwMode="auto">
          <a:xfrm>
            <a:off x="457200" y="2000240"/>
            <a:ext cx="7472387" cy="3380386"/>
            <a:chOff x="1785918" y="3041948"/>
            <a:chExt cx="6681059" cy="2162296"/>
          </a:xfrm>
        </p:grpSpPr>
        <p:sp>
          <p:nvSpPr>
            <p:cNvPr id="5" name="Text Box 1028"/>
            <p:cNvSpPr txBox="1">
              <a:spLocks noChangeArrowheads="1"/>
            </p:cNvSpPr>
            <p:nvPr/>
          </p:nvSpPr>
          <p:spPr bwMode="auto">
            <a:xfrm>
              <a:off x="1785918" y="4643445"/>
              <a:ext cx="2209800" cy="452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b="1" dirty="0">
                  <a:solidFill>
                    <a:srgbClr val="00B050"/>
                  </a:solidFill>
                </a:rPr>
                <a:t>«свет»</a:t>
              </a:r>
            </a:p>
          </p:txBody>
        </p:sp>
        <p:sp>
          <p:nvSpPr>
            <p:cNvPr id="6" name="Text Box 1029"/>
            <p:cNvSpPr txBox="1">
              <a:spLocks noChangeArrowheads="1"/>
            </p:cNvSpPr>
            <p:nvPr/>
          </p:nvSpPr>
          <p:spPr bwMode="auto">
            <a:xfrm>
              <a:off x="4762361" y="4357694"/>
              <a:ext cx="3704616" cy="8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4000" b="1" dirty="0" smtClean="0">
                  <a:solidFill>
                    <a:srgbClr val="FFFF00"/>
                  </a:solidFill>
                </a:rPr>
                <a:t>«Форос»</a:t>
              </a:r>
              <a:endParaRPr lang="ru-RU" sz="4000" b="1" dirty="0">
                <a:solidFill>
                  <a:srgbClr val="FFFF00"/>
                </a:solidFill>
              </a:endParaRPr>
            </a:p>
            <a:p>
              <a:pPr>
                <a:spcBef>
                  <a:spcPct val="0"/>
                </a:spcBef>
              </a:pPr>
              <a:r>
                <a:rPr lang="ru-RU" sz="4000" b="1" dirty="0">
                  <a:solidFill>
                    <a:srgbClr val="FFFF00"/>
                  </a:solidFill>
                </a:rPr>
                <a:t>«несущий»</a:t>
              </a:r>
            </a:p>
          </p:txBody>
        </p:sp>
        <p:sp>
          <p:nvSpPr>
            <p:cNvPr id="7" name="Text Box 1027"/>
            <p:cNvSpPr txBox="1">
              <a:spLocks noChangeArrowheads="1"/>
            </p:cNvSpPr>
            <p:nvPr/>
          </p:nvSpPr>
          <p:spPr bwMode="auto">
            <a:xfrm>
              <a:off x="3357554" y="3041948"/>
              <a:ext cx="4953000" cy="649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 b="1" u="sng" dirty="0">
                  <a:solidFill>
                    <a:srgbClr val="FF0066"/>
                  </a:solidFill>
                </a:rPr>
                <a:t>   </a:t>
              </a:r>
              <a:r>
                <a:rPr lang="ru-RU" sz="6000" b="1" u="sng" dirty="0">
                  <a:solidFill>
                    <a:srgbClr val="FF0000"/>
                  </a:solidFill>
                </a:rPr>
                <a:t>светофор</a:t>
              </a:r>
            </a:p>
          </p:txBody>
        </p:sp>
        <p:grpSp>
          <p:nvGrpSpPr>
            <p:cNvPr id="3" name="Group 1038"/>
            <p:cNvGrpSpPr>
              <a:grpSpLocks/>
            </p:cNvGrpSpPr>
            <p:nvPr/>
          </p:nvGrpSpPr>
          <p:grpSpPr bwMode="auto">
            <a:xfrm>
              <a:off x="2786050" y="3714752"/>
              <a:ext cx="4800600" cy="838200"/>
              <a:chOff x="1440" y="2064"/>
              <a:chExt cx="3024" cy="528"/>
            </a:xfrm>
          </p:grpSpPr>
          <p:sp>
            <p:nvSpPr>
              <p:cNvPr id="9" name="Line 1032"/>
              <p:cNvSpPr>
                <a:spLocks noChangeShapeType="1"/>
              </p:cNvSpPr>
              <p:nvPr/>
            </p:nvSpPr>
            <p:spPr bwMode="auto">
              <a:xfrm flipH="1">
                <a:off x="1440" y="2064"/>
                <a:ext cx="1536" cy="528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 type="oval" w="med" len="med"/>
                <a:tailEnd type="triangle" w="med" len="med"/>
              </a:ln>
            </p:spPr>
            <p:txBody>
              <a:bodyPr wrap="none"/>
              <a:lstStyle/>
              <a:p>
                <a:endParaRPr lang="ru-RU" dirty="0"/>
              </a:p>
            </p:txBody>
          </p:sp>
          <p:sp>
            <p:nvSpPr>
              <p:cNvPr id="10" name="Line 1033"/>
              <p:cNvSpPr>
                <a:spLocks noChangeShapeType="1"/>
              </p:cNvSpPr>
              <p:nvPr/>
            </p:nvSpPr>
            <p:spPr bwMode="auto">
              <a:xfrm>
                <a:off x="2976" y="2064"/>
                <a:ext cx="1488" cy="48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 type="diamond" w="med" len="med"/>
                <a:tailEnd type="triangle" w="med" len="med"/>
              </a:ln>
            </p:spPr>
            <p:txBody>
              <a:bodyPr wrap="none"/>
              <a:lstStyle/>
              <a:p>
                <a:endParaRPr lang="ru-RU" dirty="0"/>
              </a:p>
            </p:txBody>
          </p:sp>
        </p:grpSp>
      </p:grpSp>
      <p:pic>
        <p:nvPicPr>
          <p:cNvPr id="18" name="Rectangle 1026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6877050" cy="1339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" name="Rectangle 1026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6877050" cy="1339850"/>
          </a:xfrm>
        </p:spPr>
      </p:pic>
      <p:pic>
        <p:nvPicPr>
          <p:cNvPr id="5" name="Picture 6" descr="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364654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29058" y="1571612"/>
            <a:ext cx="29289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00CC"/>
                </a:solidFill>
                <a:latin typeface="Sylfaen" pitchFamily="18" charset="0"/>
              </a:rPr>
              <a:t>Самый строгий – красный   свет.</a:t>
            </a:r>
          </a:p>
          <a:p>
            <a:r>
              <a:rPr lang="ru-RU" sz="2400" b="1" dirty="0" smtClean="0">
                <a:solidFill>
                  <a:srgbClr val="6600CC"/>
                </a:solidFill>
                <a:latin typeface="Sylfaen" pitchFamily="18" charset="0"/>
              </a:rPr>
              <a:t> Если он горит,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Sylfaen" pitchFamily="18" charset="0"/>
              </a:rPr>
              <a:t>               Стоп!</a:t>
            </a:r>
          </a:p>
          <a:p>
            <a:r>
              <a:rPr lang="ru-RU" sz="2400" b="1" dirty="0" smtClean="0">
                <a:solidFill>
                  <a:srgbClr val="6600CC"/>
                </a:solidFill>
                <a:latin typeface="Sylfaen" pitchFamily="18" charset="0"/>
              </a:rPr>
              <a:t>Дороги дальше нет, </a:t>
            </a:r>
          </a:p>
          <a:p>
            <a:r>
              <a:rPr lang="ru-RU" sz="2400" b="1" dirty="0" smtClean="0">
                <a:solidFill>
                  <a:srgbClr val="6600CC"/>
                </a:solidFill>
                <a:latin typeface="Sylfaen" pitchFamily="18" charset="0"/>
              </a:rPr>
              <a:t> Путь для всех  закрыт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719</Words>
  <Application>Microsoft Office PowerPoint</Application>
  <PresentationFormat>Экран (4:3)</PresentationFormat>
  <Paragraphs>121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      </vt:lpstr>
      <vt:lpstr>Слайд 2</vt:lpstr>
      <vt:lpstr>          Какую цель поставили?</vt:lpstr>
      <vt:lpstr>Задачи:</vt:lpstr>
      <vt:lpstr>Проект выполнили: </vt:lpstr>
      <vt:lpstr>           Ожидаемые результаты:</vt:lpstr>
      <vt:lpstr>        Как мы работали?</vt:lpstr>
      <vt:lpstr>Слайд 8</vt:lpstr>
      <vt:lpstr>Слайд 9</vt:lpstr>
      <vt:lpstr>Слайд 10</vt:lpstr>
      <vt:lpstr>Слайд 11</vt:lpstr>
      <vt:lpstr>Светофоры  пешеходные и транспортные</vt:lpstr>
      <vt:lpstr>  ВИРТУАЛЬНЫЙ СВЕТОФОР  Китайский дизайнер Ханйонг  Ли </vt:lpstr>
      <vt:lpstr>         На красный цвет могут ехать только…</vt:lpstr>
      <vt:lpstr>Слайд 15</vt:lpstr>
      <vt:lpstr>           Группы дорожных знаков</vt:lpstr>
      <vt:lpstr>        Предупреждающие</vt:lpstr>
      <vt:lpstr>Предписывающие</vt:lpstr>
      <vt:lpstr>Запрещающие</vt:lpstr>
      <vt:lpstr>    Информационно-указательные</vt:lpstr>
      <vt:lpstr>Знаки сервиса</vt:lpstr>
      <vt:lpstr>       Знаки приоритета</vt:lpstr>
      <vt:lpstr>Таблички</vt:lpstr>
      <vt:lpstr>       «Дисциплина на улице –  залог безопасности!»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user</cp:lastModifiedBy>
  <cp:revision>20</cp:revision>
  <dcterms:created xsi:type="dcterms:W3CDTF">2010-08-08T18:35:59Z</dcterms:created>
  <dcterms:modified xsi:type="dcterms:W3CDTF">2014-04-10T18:04:35Z</dcterms:modified>
</cp:coreProperties>
</file>