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3" r:id="rId16"/>
    <p:sldId id="274" r:id="rId17"/>
    <p:sldId id="284" r:id="rId18"/>
    <p:sldId id="275" r:id="rId19"/>
    <p:sldId id="282" r:id="rId20"/>
    <p:sldId id="276" r:id="rId21"/>
    <p:sldId id="283" r:id="rId22"/>
    <p:sldId id="277" r:id="rId23"/>
    <p:sldId id="278" r:id="rId24"/>
    <p:sldId id="281" r:id="rId25"/>
    <p:sldId id="280" r:id="rId26"/>
    <p:sldId id="27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5050"/>
    <a:srgbClr val="FF0066"/>
    <a:srgbClr val="9966FF"/>
    <a:srgbClr val="FF66CC"/>
    <a:srgbClr val="0000FF"/>
    <a:srgbClr val="00FFFF"/>
    <a:srgbClr val="FF00FF"/>
    <a:srgbClr val="FF9900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63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173FB-4D15-4F0C-A66C-107A1F9546E8}" type="datetimeFigureOut">
              <a:rPr lang="ru-RU" smtClean="0"/>
              <a:pPr/>
              <a:t>03.03.2011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BF191-FC4A-4588-9DE4-DE92178C9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BF191-FC4A-4588-9DE4-DE92178C9A8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84F1-1D3F-45BF-88D9-77B24BD35058}" type="datetimeFigureOut">
              <a:rPr lang="ru-RU" smtClean="0"/>
              <a:pPr/>
              <a:t>03.03.2011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71CFA-6912-4DE0-AF17-76BCE54E6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84F1-1D3F-45BF-88D9-77B24BD35058}" type="datetimeFigureOut">
              <a:rPr lang="ru-RU" smtClean="0"/>
              <a:pPr/>
              <a:t>03.03.2011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71CFA-6912-4DE0-AF17-76BCE54E6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84F1-1D3F-45BF-88D9-77B24BD35058}" type="datetimeFigureOut">
              <a:rPr lang="ru-RU" smtClean="0"/>
              <a:pPr/>
              <a:t>03.03.2011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71CFA-6912-4DE0-AF17-76BCE54E6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84F1-1D3F-45BF-88D9-77B24BD35058}" type="datetimeFigureOut">
              <a:rPr lang="ru-RU" smtClean="0"/>
              <a:pPr/>
              <a:t>03.03.2011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71CFA-6912-4DE0-AF17-76BCE54E6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84F1-1D3F-45BF-88D9-77B24BD35058}" type="datetimeFigureOut">
              <a:rPr lang="ru-RU" smtClean="0"/>
              <a:pPr/>
              <a:t>03.03.2011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71CFA-6912-4DE0-AF17-76BCE54E6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84F1-1D3F-45BF-88D9-77B24BD35058}" type="datetimeFigureOut">
              <a:rPr lang="ru-RU" smtClean="0"/>
              <a:pPr/>
              <a:t>03.03.2011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71CFA-6912-4DE0-AF17-76BCE54E6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84F1-1D3F-45BF-88D9-77B24BD35058}" type="datetimeFigureOut">
              <a:rPr lang="ru-RU" smtClean="0"/>
              <a:pPr/>
              <a:t>03.03.2011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71CFA-6912-4DE0-AF17-76BCE54E6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84F1-1D3F-45BF-88D9-77B24BD35058}" type="datetimeFigureOut">
              <a:rPr lang="ru-RU" smtClean="0"/>
              <a:pPr/>
              <a:t>03.03.2011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71CFA-6912-4DE0-AF17-76BCE54E6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84F1-1D3F-45BF-88D9-77B24BD35058}" type="datetimeFigureOut">
              <a:rPr lang="ru-RU" smtClean="0"/>
              <a:pPr/>
              <a:t>03.03.2011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71CFA-6912-4DE0-AF17-76BCE54E6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84F1-1D3F-45BF-88D9-77B24BD35058}" type="datetimeFigureOut">
              <a:rPr lang="ru-RU" smtClean="0"/>
              <a:pPr/>
              <a:t>03.03.2011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71CFA-6912-4DE0-AF17-76BCE54E6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84F1-1D3F-45BF-88D9-77B24BD35058}" type="datetimeFigureOut">
              <a:rPr lang="ru-RU" smtClean="0"/>
              <a:pPr/>
              <a:t>03.03.2011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EE71CFA-6912-4DE0-AF17-76BCE54E62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CE84F1-1D3F-45BF-88D9-77B24BD35058}" type="datetimeFigureOut">
              <a:rPr lang="ru-RU" smtClean="0"/>
              <a:pPr/>
              <a:t>03.03.2011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E71CFA-6912-4DE0-AF17-76BCE54E623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44;&#1086;&#1082;&#1091;&#1084;&#1077;&#1085;&#1090;&#1099;\&#1052;&#1072;&#1090;&#1077;&#1084;&#1072;&#1090;&#1080;&#1082;&#1072;%20&#1091;&#1088;&#1086;&#1082;&#1080;\&#1060;&#1080;&#1079;&#1084;&#1080;&#1085;&#1091;&#1090;&#1082;&#1072;%20&#1082;%20&#1091;&#1088;&#1086;&#1082;&#1091;\&#1059;&#1090;&#1103;&#1090;&#1072;.wav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slide" Target="slide3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3.png"/><Relationship Id="rId7" Type="http://schemas.openxmlformats.org/officeDocument/2006/relationships/slide" Target="slide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5.xml"/><Relationship Id="rId10" Type="http://schemas.openxmlformats.org/officeDocument/2006/relationships/slide" Target="slide23.xml"/><Relationship Id="rId4" Type="http://schemas.openxmlformats.org/officeDocument/2006/relationships/slide" Target="slide4.xml"/><Relationship Id="rId9" Type="http://schemas.openxmlformats.org/officeDocument/2006/relationships/slide" Target="slide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986094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latin typeface="Comic Sans MS" pitchFamily="66" charset="0"/>
              </a:rPr>
              <a:t>Путешествие </a:t>
            </a:r>
            <a:br>
              <a:rPr lang="ru-RU" sz="7200" dirty="0" smtClean="0">
                <a:latin typeface="Comic Sans MS" pitchFamily="66" charset="0"/>
              </a:rPr>
            </a:br>
            <a:r>
              <a:rPr lang="ru-RU" sz="7200" dirty="0" smtClean="0">
                <a:latin typeface="Comic Sans MS" pitchFamily="66" charset="0"/>
              </a:rPr>
              <a:t>в страну </a:t>
            </a:r>
            <a:r>
              <a:rPr lang="ru-RU" sz="7200" dirty="0" err="1" smtClean="0">
                <a:latin typeface="Comic Sans MS" pitchFamily="66" charset="0"/>
              </a:rPr>
              <a:t>Эколандию</a:t>
            </a:r>
            <a:r>
              <a:rPr lang="ru-RU" sz="7200" dirty="0" smtClean="0"/>
              <a:t>. 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9" y="1397000"/>
          <a:ext cx="8572560" cy="41037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7520"/>
                <a:gridCol w="2857520"/>
                <a:gridCol w="2857520"/>
              </a:tblGrid>
              <a:tr h="2051851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tx1"/>
                          </a:solidFill>
                        </a:rPr>
                        <a:t>Цена</a:t>
                      </a:r>
                      <a:endParaRPr lang="ru-RU" sz="6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tx1"/>
                          </a:solidFill>
                        </a:rPr>
                        <a:t>Кол-во</a:t>
                      </a:r>
                      <a:endParaRPr lang="ru-RU" sz="6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tx1"/>
                          </a:solidFill>
                        </a:rPr>
                        <a:t>Стоим.</a:t>
                      </a:r>
                      <a:endParaRPr lang="ru-RU" sz="6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051851">
                <a:tc>
                  <a:txBody>
                    <a:bodyPr/>
                    <a:lstStyle/>
                    <a:p>
                      <a:pPr algn="ctr"/>
                      <a:r>
                        <a:rPr lang="ru-RU" sz="8000" b="1" dirty="0" smtClean="0">
                          <a:latin typeface="Comic Sans MS" pitchFamily="66" charset="0"/>
                        </a:rPr>
                        <a:t>15</a:t>
                      </a:r>
                      <a:endParaRPr lang="ru-RU" sz="80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b="1" dirty="0" smtClean="0">
                          <a:latin typeface="Comic Sans MS" pitchFamily="66" charset="0"/>
                        </a:rPr>
                        <a:t>?</a:t>
                      </a:r>
                      <a:endParaRPr lang="ru-RU" sz="80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b="1" dirty="0" smtClean="0">
                          <a:latin typeface="Comic Sans MS" pitchFamily="66" charset="0"/>
                        </a:rPr>
                        <a:t>300</a:t>
                      </a:r>
                      <a:endParaRPr lang="ru-RU" sz="80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7786710" y="5643578"/>
            <a:ext cx="899540" cy="785818"/>
          </a:xfrm>
          <a:prstGeom prst="actionButtonReturn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/>
              <a:t>Минутка ПГК</a:t>
            </a:r>
            <a:endParaRPr lang="ru-RU" sz="6600" b="1" dirty="0"/>
          </a:p>
        </p:txBody>
      </p:sp>
      <p:pic>
        <p:nvPicPr>
          <p:cNvPr id="4" name="Содержимое 3" descr="st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928802"/>
            <a:ext cx="6929486" cy="4572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/>
              <a:t>Взаимопроверка</a:t>
            </a:r>
            <a:endParaRPr lang="ru-RU" sz="66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357290" y="1935161"/>
          <a:ext cx="6000790" cy="427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0158"/>
                <a:gridCol w="1200158"/>
                <a:gridCol w="1200158"/>
                <a:gridCol w="1200158"/>
                <a:gridCol w="1200158"/>
              </a:tblGrid>
              <a:tr h="855984"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</a:p>
                  </a:txBody>
                  <a:tcPr marL="68580" marR="68580" marT="0" marB="0" anchor="ctr"/>
                </a:tc>
              </a:tr>
              <a:tr h="855984"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</a:p>
                  </a:txBody>
                  <a:tcPr marL="68580" marR="68580" marT="0" marB="0" anchor="ctr"/>
                </a:tc>
              </a:tr>
              <a:tr h="855984"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</a:p>
                  </a:txBody>
                  <a:tcPr marL="68580" marR="68580" marT="0" marB="0" anchor="ctr"/>
                </a:tc>
              </a:tr>
              <a:tr h="855984"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</a:p>
                  </a:txBody>
                  <a:tcPr marL="68580" marR="68580" marT="0" marB="0" anchor="ctr"/>
                </a:tc>
              </a:tr>
              <a:tr h="855984"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Овал 6"/>
          <p:cNvSpPr/>
          <p:nvPr/>
        </p:nvSpPr>
        <p:spPr>
          <a:xfrm>
            <a:off x="2857488" y="2143116"/>
            <a:ext cx="571504" cy="5715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071934" y="2071678"/>
            <a:ext cx="571504" cy="5715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286380" y="2143116"/>
            <a:ext cx="571504" cy="5715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500826" y="2143116"/>
            <a:ext cx="571504" cy="5715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857488" y="2928934"/>
            <a:ext cx="571504" cy="5715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071934" y="2928934"/>
            <a:ext cx="571504" cy="5715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857488" y="3786190"/>
            <a:ext cx="571504" cy="5715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857488" y="4643446"/>
            <a:ext cx="571504" cy="5715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857488" y="5500702"/>
            <a:ext cx="571504" cy="5715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071934" y="3786190"/>
            <a:ext cx="571504" cy="5715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71934" y="4643446"/>
            <a:ext cx="571504" cy="5715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071934" y="5500702"/>
            <a:ext cx="571504" cy="5715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286380" y="2928934"/>
            <a:ext cx="571504" cy="5715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500826" y="3000372"/>
            <a:ext cx="571504" cy="5715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286380" y="3786190"/>
            <a:ext cx="571504" cy="5715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500826" y="3857628"/>
            <a:ext cx="571504" cy="5715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286380" y="4643446"/>
            <a:ext cx="571504" cy="5715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500826" y="4714884"/>
            <a:ext cx="571504" cy="5715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286380" y="5500702"/>
            <a:ext cx="571504" cy="5715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500826" y="5500702"/>
            <a:ext cx="571504" cy="5715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возврат 26">
            <a:hlinkClick r:id="rId2" action="ppaction://hlinksldjump" highlightClick="1"/>
          </p:cNvPr>
          <p:cNvSpPr/>
          <p:nvPr/>
        </p:nvSpPr>
        <p:spPr>
          <a:xfrm>
            <a:off x="8072462" y="5572140"/>
            <a:ext cx="756664" cy="857256"/>
          </a:xfrm>
          <a:prstGeom prst="actionButtonReturn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WordArt 5" descr="фонан4"/>
          <p:cNvSpPr>
            <a:spLocks noChangeArrowheads="1" noChangeShapeType="1" noTextEdit="1"/>
          </p:cNvSpPr>
          <p:nvPr/>
        </p:nvSpPr>
        <p:spPr bwMode="auto">
          <a:xfrm>
            <a:off x="642910" y="549274"/>
            <a:ext cx="5786478" cy="5237179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Arial"/>
                <a:cs typeface="Arial"/>
              </a:rPr>
              <a:t>Физминутка</a:t>
            </a:r>
            <a:r>
              <a:rPr lang="ru-RU" sz="36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Arial"/>
                <a:cs typeface="Arial"/>
              </a:rPr>
              <a:t> 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Arial"/>
                <a:cs typeface="Arial"/>
              </a:rPr>
              <a:t>Танцы</a:t>
            </a:r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250825" y="188913"/>
            <a:ext cx="8713788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250825" y="188913"/>
            <a:ext cx="0" cy="6408737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250825" y="6597650"/>
            <a:ext cx="8713788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8964613" y="188913"/>
            <a:ext cx="0" cy="6408737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2301" name="Picture 13" descr="j029027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250136">
            <a:off x="5564022" y="3616617"/>
            <a:ext cx="1570038" cy="2089150"/>
          </a:xfrm>
          <a:prstGeom prst="rect">
            <a:avLst/>
          </a:prstGeom>
          <a:noFill/>
        </p:spPr>
      </p:pic>
      <p:pic>
        <p:nvPicPr>
          <p:cNvPr id="12302" name="Picture 14" descr="j029027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058284">
            <a:off x="7025104" y="3337283"/>
            <a:ext cx="1104900" cy="1368425"/>
          </a:xfrm>
          <a:prstGeom prst="rect">
            <a:avLst/>
          </a:prstGeom>
          <a:noFill/>
        </p:spPr>
      </p:pic>
      <p:pic>
        <p:nvPicPr>
          <p:cNvPr id="12303" name="Picture 15" descr="j029027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184147" flipV="1">
            <a:off x="6191558" y="3097311"/>
            <a:ext cx="825500" cy="754062"/>
          </a:xfrm>
          <a:prstGeom prst="rect">
            <a:avLst/>
          </a:prstGeom>
          <a:noFill/>
        </p:spPr>
      </p:pic>
      <p:pic>
        <p:nvPicPr>
          <p:cNvPr id="12" name="Утята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28596" y="6143644"/>
            <a:ext cx="376238" cy="376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J0213513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140200" y="1989138"/>
            <a:ext cx="2520950" cy="1924050"/>
          </a:xfrm>
          <a:noFill/>
          <a:ln/>
        </p:spPr>
      </p:pic>
      <p:pic>
        <p:nvPicPr>
          <p:cNvPr id="14341" name="Picture 5" descr="J021351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258888" y="2349500"/>
            <a:ext cx="3527425" cy="3030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Новогодний подарок «Чумовая собака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659563" y="3933825"/>
            <a:ext cx="183673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cat3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4868863"/>
            <a:ext cx="1566863" cy="1727200"/>
          </a:xfrm>
          <a:prstGeom prst="rect">
            <a:avLst/>
          </a:prstGeom>
          <a:noFill/>
        </p:spPr>
      </p:pic>
      <p:pic>
        <p:nvPicPr>
          <p:cNvPr id="5128" name="Picture 8" descr="Новогодний подарок «Танцующий осел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825" y="4076700"/>
            <a:ext cx="1779588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971550" y="549275"/>
            <a:ext cx="6192838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i="1">
                <a:solidFill>
                  <a:srgbClr val="663300"/>
                </a:solidFill>
              </a:rPr>
              <a:t>А теперь…</a:t>
            </a:r>
          </a:p>
          <a:p>
            <a:pPr algn="ctr">
              <a:spcBef>
                <a:spcPct val="50000"/>
              </a:spcBef>
            </a:pPr>
            <a:r>
              <a:rPr lang="ru-RU" sz="4000" b="1" i="1">
                <a:solidFill>
                  <a:srgbClr val="663300"/>
                </a:solidFill>
              </a:rPr>
              <a:t>все дружно встаньте и танцуйте вместе с нашими гостями!</a:t>
            </a:r>
          </a:p>
        </p:txBody>
      </p:sp>
      <p:pic>
        <p:nvPicPr>
          <p:cNvPr id="5130" name="Picture 10" descr="23m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0338" y="3357563"/>
            <a:ext cx="136683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 descr="3m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8263" y="3429000"/>
            <a:ext cx="122396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1331913" y="549275"/>
            <a:ext cx="66960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i="1">
                <a:solidFill>
                  <a:srgbClr val="663300"/>
                </a:solidFill>
              </a:rPr>
              <a:t>Будьте здоровы!</a:t>
            </a:r>
          </a:p>
        </p:txBody>
      </p:sp>
      <p:sp>
        <p:nvSpPr>
          <p:cNvPr id="9" name="Управляющая кнопка: возврат 8">
            <a:hlinkClick r:id="rId7" action="ppaction://hlinksldjump" highlightClick="1"/>
          </p:cNvPr>
          <p:cNvSpPr/>
          <p:nvPr/>
        </p:nvSpPr>
        <p:spPr>
          <a:xfrm>
            <a:off x="8001024" y="571480"/>
            <a:ext cx="756664" cy="714380"/>
          </a:xfrm>
          <a:prstGeom prst="actionButtonReturn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5129" grpId="1"/>
      <p:bldP spid="51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6300" b="1" dirty="0" smtClean="0"/>
              <a:t>Экономическая задача</a:t>
            </a:r>
            <a:endParaRPr lang="ru-RU" sz="63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1000108"/>
            <a:ext cx="5286412" cy="53244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>
                <a:latin typeface="Comic Sans MS" pitchFamily="66" charset="0"/>
              </a:rPr>
              <a:t>Лиса купила у </a:t>
            </a:r>
            <a:r>
              <a:rPr lang="ru-RU" sz="5400" b="1" dirty="0" smtClean="0">
                <a:latin typeface="Comic Sans MS" pitchFamily="66" charset="0"/>
              </a:rPr>
              <a:t>волка удочку за 700 </a:t>
            </a:r>
            <a:r>
              <a:rPr lang="ru-RU" sz="5400" b="1" dirty="0" err="1" smtClean="0">
                <a:latin typeface="Comic Sans MS" pitchFamily="66" charset="0"/>
              </a:rPr>
              <a:t>тг</a:t>
            </a:r>
            <a:r>
              <a:rPr lang="ru-RU" sz="5400" b="1" dirty="0" smtClean="0">
                <a:latin typeface="Comic Sans MS" pitchFamily="66" charset="0"/>
              </a:rPr>
              <a:t>, леску за 350 </a:t>
            </a:r>
            <a:r>
              <a:rPr lang="ru-RU" sz="5400" b="1" dirty="0" err="1" smtClean="0">
                <a:latin typeface="Comic Sans MS" pitchFamily="66" charset="0"/>
              </a:rPr>
              <a:t>тг</a:t>
            </a:r>
            <a:r>
              <a:rPr lang="ru-RU" sz="5400" b="1" dirty="0" smtClean="0">
                <a:latin typeface="Comic Sans MS" pitchFamily="66" charset="0"/>
              </a:rPr>
              <a:t> и крючки за 135 </a:t>
            </a:r>
            <a:r>
              <a:rPr lang="ru-RU" sz="5400" b="1" dirty="0" err="1" smtClean="0">
                <a:latin typeface="Comic Sans MS" pitchFamily="66" charset="0"/>
              </a:rPr>
              <a:t>тг</a:t>
            </a:r>
            <a:r>
              <a:rPr lang="ru-RU" sz="5400" b="1" dirty="0" smtClean="0">
                <a:latin typeface="Comic Sans MS" pitchFamily="66" charset="0"/>
              </a:rPr>
              <a:t>.</a:t>
            </a:r>
            <a:endParaRPr lang="ru-RU" sz="5400" b="1" dirty="0">
              <a:latin typeface="Comic Sans MS" pitchFamily="66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1500174"/>
            <a:ext cx="328614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642918"/>
            <a:ext cx="4186238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>
                <a:latin typeface="Comic Sans MS" pitchFamily="66" charset="0"/>
              </a:rPr>
              <a:t>Она пошла на речку и поймала 15 кг рыбы.</a:t>
            </a:r>
            <a:endParaRPr lang="ru-RU" sz="5400" b="1" dirty="0">
              <a:latin typeface="Comic Sans MS" pitchFamily="66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407196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4400552" cy="596743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5400" b="1" dirty="0" smtClean="0">
                <a:latin typeface="Comic Sans MS" pitchFamily="66" charset="0"/>
              </a:rPr>
              <a:t>Потом </a:t>
            </a:r>
            <a:r>
              <a:rPr lang="ru-RU" sz="5400" b="1" dirty="0" smtClean="0">
                <a:latin typeface="Comic Sans MS" pitchFamily="66" charset="0"/>
              </a:rPr>
              <a:t>Лиса</a:t>
            </a:r>
            <a:r>
              <a:rPr lang="ru-RU" sz="5400" b="1" dirty="0" smtClean="0">
                <a:latin typeface="Comic Sans MS" pitchFamily="66" charset="0"/>
              </a:rPr>
              <a:t> </a:t>
            </a:r>
            <a:r>
              <a:rPr lang="ru-RU" sz="5400" b="1" dirty="0" smtClean="0">
                <a:latin typeface="Comic Sans MS" pitchFamily="66" charset="0"/>
              </a:rPr>
              <a:t>продала эту рыбу  медведю по цене 300 тенге за 1 кг.</a:t>
            </a:r>
            <a:endParaRPr lang="ru-RU" sz="5400" b="1" dirty="0">
              <a:latin typeface="Comic Sans MS" pitchFamily="66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714356"/>
            <a:ext cx="3808730" cy="5208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571480"/>
            <a:ext cx="4257676" cy="5753120"/>
          </a:xfrm>
        </p:spPr>
        <p:txBody>
          <a:bodyPr/>
          <a:lstStyle/>
          <a:p>
            <a:pPr lvl="0">
              <a:buClr>
                <a:srgbClr val="0BD0D9"/>
              </a:buClr>
              <a:buNone/>
            </a:pPr>
            <a:r>
              <a:rPr lang="ru-RU" sz="5400" b="1" dirty="0" smtClean="0">
                <a:solidFill>
                  <a:prstClr val="black"/>
                </a:solidFill>
                <a:latin typeface="Comic Sans MS" pitchFamily="66" charset="0"/>
              </a:rPr>
              <a:t>Имела ли лиса прибыль от сделки? Какую?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935" r="12843"/>
          <a:stretch>
            <a:fillRect/>
          </a:stretch>
        </p:blipFill>
        <p:spPr bwMode="auto">
          <a:xfrm>
            <a:off x="285720" y="571480"/>
            <a:ext cx="400052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6" name="Прямоугольник 5"/>
          <p:cNvSpPr/>
          <p:nvPr/>
        </p:nvSpPr>
        <p:spPr>
          <a:xfrm>
            <a:off x="4214810" y="500042"/>
            <a:ext cx="214314" cy="59293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71604" y="1214422"/>
            <a:ext cx="5940425" cy="416067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 useBgFill="1">
        <p:nvSpPr>
          <p:cNvPr id="1026" name="AutoShape 2"/>
          <p:cNvSpPr>
            <a:spLocks noChangeArrowheads="1"/>
          </p:cNvSpPr>
          <p:nvPr/>
        </p:nvSpPr>
        <p:spPr bwMode="auto">
          <a:xfrm rot="10800000" flipH="1">
            <a:off x="3214678" y="4214818"/>
            <a:ext cx="2560637" cy="962025"/>
          </a:xfrm>
          <a:prstGeom prst="flowChartPunchedTap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3428992" y="4429132"/>
            <a:ext cx="2271713" cy="5175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00B050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ЭКОЛАНДИЯ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00B050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 rot="-1751849">
            <a:off x="2001377" y="4018005"/>
            <a:ext cx="1335087" cy="352425"/>
          </a:xfrm>
          <a:prstGeom prst="homePlate">
            <a:avLst>
              <a:gd name="adj" fmla="val 94707"/>
            </a:avLst>
          </a:prstGeom>
          <a:solidFill>
            <a:srgbClr val="6CA7EE"/>
          </a:solidFill>
          <a:ln w="9525">
            <a:solidFill>
              <a:srgbClr val="6CA7EE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 rot="1528642" flipH="1">
            <a:off x="5665724" y="3900733"/>
            <a:ext cx="1285875" cy="393700"/>
          </a:xfrm>
          <a:prstGeom prst="homePlate">
            <a:avLst>
              <a:gd name="adj" fmla="val 81653"/>
            </a:avLst>
          </a:prstGeom>
          <a:solidFill>
            <a:srgbClr val="6CA7EE"/>
          </a:solidFill>
          <a:ln w="9525">
            <a:solidFill>
              <a:srgbClr val="6CA7EE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714620"/>
            <a:ext cx="278608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85728"/>
            <a:ext cx="266572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14290"/>
            <a:ext cx="278608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углом 9"/>
          <p:cNvSpPr/>
          <p:nvPr/>
        </p:nvSpPr>
        <p:spPr>
          <a:xfrm rot="5400000" flipH="1">
            <a:off x="6663581" y="3551996"/>
            <a:ext cx="1000132" cy="175427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 углом 10"/>
          <p:cNvSpPr/>
          <p:nvPr/>
        </p:nvSpPr>
        <p:spPr>
          <a:xfrm rot="10800000" flipH="1">
            <a:off x="1349454" y="3936900"/>
            <a:ext cx="2008100" cy="106373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5000636"/>
            <a:ext cx="2509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Снасти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286512" y="5072074"/>
            <a:ext cx="2151551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Рыба 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286776" y="5929330"/>
            <a:ext cx="470912" cy="428628"/>
          </a:xfrm>
          <a:prstGeom prst="actionButtonReturn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714612" y="500042"/>
            <a:ext cx="384137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Решение.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1714488"/>
            <a:ext cx="81439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latin typeface="Comic Sans MS" pitchFamily="66" charset="0"/>
              </a:rPr>
              <a:t>1) 700 </a:t>
            </a:r>
            <a:r>
              <a:rPr lang="ru-RU" sz="4800" b="1" dirty="0" smtClean="0">
                <a:latin typeface="Comic Sans MS" pitchFamily="66" charset="0"/>
              </a:rPr>
              <a:t>+ 350 = 1050 (</a:t>
            </a:r>
            <a:r>
              <a:rPr lang="ru-RU" sz="4800" b="1" dirty="0" err="1" smtClean="0">
                <a:latin typeface="Comic Sans MS" pitchFamily="66" charset="0"/>
              </a:rPr>
              <a:t>тг</a:t>
            </a:r>
            <a:r>
              <a:rPr lang="ru-RU" sz="4800" b="1" dirty="0" smtClean="0">
                <a:latin typeface="Comic Sans MS" pitchFamily="66" charset="0"/>
              </a:rPr>
              <a:t>.)</a:t>
            </a:r>
          </a:p>
          <a:p>
            <a:pPr lvl="0"/>
            <a:r>
              <a:rPr lang="ru-RU" sz="4800" b="1" dirty="0" smtClean="0">
                <a:latin typeface="Comic Sans MS" pitchFamily="66" charset="0"/>
              </a:rPr>
              <a:t>2) 1050 +135 =1185 </a:t>
            </a:r>
            <a:r>
              <a:rPr lang="ru-RU" sz="4800" b="1" dirty="0" smtClean="0">
                <a:latin typeface="Comic Sans MS" pitchFamily="66" charset="0"/>
              </a:rPr>
              <a:t>(</a:t>
            </a:r>
            <a:r>
              <a:rPr lang="ru-RU" sz="4800" b="1" dirty="0" err="1" smtClean="0">
                <a:latin typeface="Comic Sans MS" pitchFamily="66" charset="0"/>
              </a:rPr>
              <a:t>тг</a:t>
            </a:r>
            <a:r>
              <a:rPr lang="ru-RU" sz="4800" b="1" dirty="0" smtClean="0">
                <a:latin typeface="Comic Sans MS" pitchFamily="66" charset="0"/>
              </a:rPr>
              <a:t>.)</a:t>
            </a:r>
          </a:p>
          <a:p>
            <a:pPr lvl="0"/>
            <a:r>
              <a:rPr lang="ru-RU" sz="4800" b="1" dirty="0" smtClean="0">
                <a:latin typeface="Comic Sans MS" pitchFamily="66" charset="0"/>
              </a:rPr>
              <a:t>3) 300 </a:t>
            </a:r>
            <a:r>
              <a:rPr lang="ru-RU" sz="4800" b="1" dirty="0" smtClean="0">
                <a:latin typeface="Comic Sans MS" pitchFamily="66" charset="0"/>
                <a:sym typeface="Symbol"/>
              </a:rPr>
              <a:t></a:t>
            </a:r>
            <a:r>
              <a:rPr lang="ru-RU" sz="4800" b="1" dirty="0" smtClean="0">
                <a:latin typeface="Comic Sans MS" pitchFamily="66" charset="0"/>
              </a:rPr>
              <a:t> </a:t>
            </a:r>
            <a:r>
              <a:rPr lang="ru-RU" sz="4800" b="1" dirty="0" smtClean="0">
                <a:latin typeface="Comic Sans MS" pitchFamily="66" charset="0"/>
              </a:rPr>
              <a:t>15 = 4500 (</a:t>
            </a:r>
            <a:r>
              <a:rPr lang="ru-RU" sz="4800" b="1" dirty="0" err="1" smtClean="0">
                <a:latin typeface="Comic Sans MS" pitchFamily="66" charset="0"/>
              </a:rPr>
              <a:t>тг</a:t>
            </a:r>
            <a:r>
              <a:rPr lang="ru-RU" sz="4800" b="1" dirty="0" smtClean="0">
                <a:latin typeface="Comic Sans MS" pitchFamily="66" charset="0"/>
              </a:rPr>
              <a:t>.)</a:t>
            </a:r>
          </a:p>
          <a:p>
            <a:r>
              <a:rPr lang="ru-RU" sz="4800" b="1" dirty="0" smtClean="0">
                <a:latin typeface="Comic Sans MS" pitchFamily="66" charset="0"/>
              </a:rPr>
              <a:t>4) 4500–1185=3315 </a:t>
            </a:r>
            <a:r>
              <a:rPr lang="ru-RU" sz="4800" b="1" dirty="0" smtClean="0">
                <a:latin typeface="Comic Sans MS" pitchFamily="66" charset="0"/>
              </a:rPr>
              <a:t>(</a:t>
            </a:r>
            <a:r>
              <a:rPr lang="ru-RU" sz="4800" b="1" dirty="0" err="1" smtClean="0">
                <a:latin typeface="Comic Sans MS" pitchFamily="66" charset="0"/>
              </a:rPr>
              <a:t>тг</a:t>
            </a:r>
            <a:r>
              <a:rPr lang="ru-RU" sz="4800" b="1" dirty="0" smtClean="0">
                <a:latin typeface="Comic Sans MS" pitchFamily="66" charset="0"/>
              </a:rPr>
              <a:t>.)</a:t>
            </a:r>
            <a:endParaRPr lang="ru-RU" sz="4800" b="1" dirty="0">
              <a:latin typeface="Comic Sans MS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034" y="5143512"/>
            <a:ext cx="6811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3315 тенге.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b="1" i="1" dirty="0" smtClean="0"/>
              <a:t>Вычисли</a:t>
            </a:r>
            <a:r>
              <a:rPr lang="ru-RU" sz="6600" dirty="0" smtClean="0"/>
              <a:t>.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7472386" cy="48958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latin typeface="Comic Sans MS" pitchFamily="66" charset="0"/>
              </a:rPr>
              <a:t>35 × 14 = 	</a:t>
            </a:r>
          </a:p>
          <a:p>
            <a:pPr>
              <a:buNone/>
            </a:pPr>
            <a:r>
              <a:rPr lang="ru-RU" sz="4800" b="1" dirty="0" smtClean="0">
                <a:latin typeface="Comic Sans MS" pitchFamily="66" charset="0"/>
              </a:rPr>
              <a:t>154 × 12 =</a:t>
            </a:r>
          </a:p>
          <a:p>
            <a:pPr>
              <a:buNone/>
            </a:pPr>
            <a:r>
              <a:rPr lang="ru-RU" sz="4800" b="1" dirty="0" smtClean="0">
                <a:latin typeface="Comic Sans MS" pitchFamily="66" charset="0"/>
              </a:rPr>
              <a:t>1505 : 7 = 		</a:t>
            </a:r>
          </a:p>
          <a:p>
            <a:pPr>
              <a:buNone/>
            </a:pPr>
            <a:r>
              <a:rPr lang="ru-RU" sz="4800" b="1" dirty="0" smtClean="0">
                <a:latin typeface="Comic Sans MS" pitchFamily="66" charset="0"/>
              </a:rPr>
              <a:t>705 × 21 = 	</a:t>
            </a:r>
          </a:p>
          <a:p>
            <a:pPr>
              <a:buNone/>
            </a:pPr>
            <a:r>
              <a:rPr lang="ru-RU" sz="4800" b="1" dirty="0" smtClean="0">
                <a:latin typeface="Comic Sans MS" pitchFamily="66" charset="0"/>
              </a:rPr>
              <a:t>16420 : 20 =</a:t>
            </a:r>
            <a:endParaRPr lang="ru-RU" sz="4800" b="1" dirty="0">
              <a:latin typeface="Comic Sans MS" pitchFamily="66" charset="0"/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3786182" y="1285860"/>
            <a:ext cx="2643206" cy="914400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Comic Sans MS" pitchFamily="66" charset="0"/>
              </a:rPr>
              <a:t>490</a:t>
            </a:r>
            <a:endParaRPr lang="ru-RU" sz="4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4000496" y="2357430"/>
            <a:ext cx="3286148" cy="914400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Comic Sans MS" pitchFamily="66" charset="0"/>
              </a:rPr>
              <a:t>1848</a:t>
            </a:r>
            <a:endParaRPr lang="ru-RU" sz="4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3857620" y="3214686"/>
            <a:ext cx="2714644" cy="914400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Comic Sans MS" pitchFamily="66" charset="0"/>
              </a:rPr>
              <a:t>215</a:t>
            </a:r>
            <a:endParaRPr lang="ru-RU" sz="4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Пятно 1 12"/>
          <p:cNvSpPr/>
          <p:nvPr/>
        </p:nvSpPr>
        <p:spPr>
          <a:xfrm>
            <a:off x="3929058" y="4071942"/>
            <a:ext cx="3786214" cy="700086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b="1" dirty="0" smtClean="0">
                <a:solidFill>
                  <a:schemeClr val="tx1"/>
                </a:solidFill>
                <a:latin typeface="Comic Sans MS" pitchFamily="66" charset="0"/>
              </a:rPr>
              <a:t>14805</a:t>
            </a:r>
            <a:endParaRPr lang="ru-RU" sz="4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4" name="Пятно 1 13"/>
          <p:cNvSpPr/>
          <p:nvPr/>
        </p:nvSpPr>
        <p:spPr>
          <a:xfrm>
            <a:off x="4786314" y="4857760"/>
            <a:ext cx="2500330" cy="914400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Comic Sans MS" pitchFamily="66" charset="0"/>
              </a:rPr>
              <a:t>821</a:t>
            </a:r>
            <a:endParaRPr lang="ru-RU" sz="4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6" name="Пятно 1 15"/>
          <p:cNvSpPr/>
          <p:nvPr/>
        </p:nvSpPr>
        <p:spPr>
          <a:xfrm>
            <a:off x="3857620" y="1285860"/>
            <a:ext cx="2500330" cy="914400"/>
          </a:xfrm>
          <a:prstGeom prst="irregularSeal1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Comic Sans MS" pitchFamily="66" charset="0"/>
              </a:rPr>
              <a:t>Д</a:t>
            </a:r>
            <a:endParaRPr lang="ru-RU" sz="4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7" name="Пятно 1 16"/>
          <p:cNvSpPr/>
          <p:nvPr/>
        </p:nvSpPr>
        <p:spPr>
          <a:xfrm>
            <a:off x="4071934" y="2357430"/>
            <a:ext cx="3143272" cy="914400"/>
          </a:xfrm>
          <a:prstGeom prst="irregularSeal1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Comic Sans MS" pitchFamily="66" charset="0"/>
              </a:rPr>
              <a:t>О</a:t>
            </a:r>
            <a:endParaRPr lang="ru-RU" sz="5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" name="Пятно 1 17"/>
          <p:cNvSpPr/>
          <p:nvPr/>
        </p:nvSpPr>
        <p:spPr>
          <a:xfrm>
            <a:off x="3929058" y="3214686"/>
            <a:ext cx="2571768" cy="914400"/>
          </a:xfrm>
          <a:prstGeom prst="irregularSeal1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Comic Sans MS" pitchFamily="66" charset="0"/>
              </a:rPr>
              <a:t>Х</a:t>
            </a:r>
            <a:endParaRPr lang="ru-RU" sz="5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9" name="Пятно 1 18"/>
          <p:cNvSpPr/>
          <p:nvPr/>
        </p:nvSpPr>
        <p:spPr>
          <a:xfrm>
            <a:off x="3929058" y="4000504"/>
            <a:ext cx="3857652" cy="914400"/>
          </a:xfrm>
          <a:prstGeom prst="irregularSeal1">
            <a:avLst/>
          </a:prstGeom>
          <a:solidFill>
            <a:srgbClr val="FF66CC"/>
          </a:solidFill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Comic Sans MS" pitchFamily="66" charset="0"/>
              </a:rPr>
              <a:t>О</a:t>
            </a:r>
            <a:endParaRPr lang="ru-RU" sz="5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0" name="Пятно 1 19"/>
          <p:cNvSpPr/>
          <p:nvPr/>
        </p:nvSpPr>
        <p:spPr>
          <a:xfrm>
            <a:off x="4500562" y="4857760"/>
            <a:ext cx="3071834" cy="914400"/>
          </a:xfrm>
          <a:prstGeom prst="irregularSeal1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Comic Sans MS" pitchFamily="66" charset="0"/>
              </a:rPr>
              <a:t>Д</a:t>
            </a:r>
            <a:endParaRPr lang="ru-RU" sz="5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1" name="Управляющая кнопка: возврат 20">
            <a:hlinkClick r:id="rId2" action="ppaction://hlinksldjump" highlightClick="1"/>
          </p:cNvPr>
          <p:cNvSpPr/>
          <p:nvPr/>
        </p:nvSpPr>
        <p:spPr>
          <a:xfrm>
            <a:off x="8072462" y="5429264"/>
            <a:ext cx="756664" cy="857256"/>
          </a:xfrm>
          <a:prstGeom prst="actionButtonReturn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8469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dirty="0" smtClean="0"/>
              <a:t>Подведем итоги!</a:t>
            </a:r>
            <a:endParaRPr lang="ru-RU" sz="6600" b="1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643050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20 баллов – «5»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19 – 15 баллов – «4»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14 – 11 баллов – «3»</a:t>
            </a: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/>
              <a:t>Домашнее задание.</a:t>
            </a:r>
            <a:endParaRPr lang="ru-RU" sz="6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401080" cy="4389120"/>
          </a:xfrm>
        </p:spPr>
        <p:txBody>
          <a:bodyPr>
            <a:normAutofit/>
          </a:bodyPr>
          <a:lstStyle/>
          <a:p>
            <a:pPr marL="914400" indent="-914400">
              <a:buNone/>
            </a:pPr>
            <a:r>
              <a:rPr lang="ru-RU" sz="4800" dirty="0" smtClean="0">
                <a:latin typeface="Comic Sans MS" pitchFamily="66" charset="0"/>
              </a:rPr>
              <a:t>1.Творческое : придумать задачу на Ц, К, С.</a:t>
            </a:r>
          </a:p>
          <a:p>
            <a:pPr marL="914400" indent="-914400">
              <a:buNone/>
            </a:pPr>
            <a:r>
              <a:rPr lang="ru-RU" sz="4800" dirty="0" smtClean="0">
                <a:latin typeface="Comic Sans MS" pitchFamily="66" charset="0"/>
              </a:rPr>
              <a:t>2.Не творческое: с.212, №2.</a:t>
            </a:r>
          </a:p>
          <a:p>
            <a:pPr marL="914400" indent="-914400">
              <a:buNone/>
            </a:pPr>
            <a:r>
              <a:rPr lang="ru-RU" sz="4800" dirty="0" smtClean="0">
                <a:latin typeface="Comic Sans MS" pitchFamily="66" charset="0"/>
              </a:rPr>
              <a:t>3. Работа над ошибками (минутка ПГК)-всем!</a:t>
            </a:r>
            <a:endParaRPr lang="ru-RU" sz="4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NA01368_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8652"/>
            <a:ext cx="9501222" cy="7478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571744"/>
            <a:ext cx="8229600" cy="2928958"/>
          </a:xfrm>
        </p:spPr>
        <p:txBody>
          <a:bodyPr>
            <a:noAutofit/>
          </a:bodyPr>
          <a:lstStyle/>
          <a:p>
            <a:pPr algn="ctr"/>
            <a:r>
              <a:rPr lang="ru-RU" sz="12000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120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12000" b="1" dirty="0" smtClean="0">
                <a:solidFill>
                  <a:schemeClr val="bg1"/>
                </a:solidFill>
                <a:latin typeface="Comic Sans MS" pitchFamily="66" charset="0"/>
              </a:rPr>
              <a:t> Рефлексия.</a:t>
            </a:r>
            <a:endParaRPr lang="ru-RU" sz="1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20101" y="1428750"/>
            <a:ext cx="4903798" cy="489585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8" name="Овальная выноска 7"/>
          <p:cNvSpPr/>
          <p:nvPr/>
        </p:nvSpPr>
        <p:spPr>
          <a:xfrm>
            <a:off x="5643570" y="0"/>
            <a:ext cx="3286148" cy="1898508"/>
          </a:xfrm>
          <a:prstGeom prst="wedgeEllipseCallout">
            <a:avLst>
              <a:gd name="adj1" fmla="val -24808"/>
              <a:gd name="adj2" fmla="val 946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43636" y="214290"/>
            <a:ext cx="2457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Материал урока</a:t>
            </a:r>
          </a:p>
          <a:p>
            <a:r>
              <a:rPr lang="ru-RU" sz="2400" dirty="0" smtClean="0"/>
              <a:t>(понятный, </a:t>
            </a:r>
          </a:p>
          <a:p>
            <a:r>
              <a:rPr lang="ru-RU" sz="2400" dirty="0" smtClean="0"/>
              <a:t>сложный, </a:t>
            </a:r>
          </a:p>
          <a:p>
            <a:r>
              <a:rPr lang="ru-RU" sz="2400" dirty="0" smtClean="0"/>
              <a:t>интересный)</a:t>
            </a:r>
            <a:endParaRPr lang="ru-RU" sz="2400" dirty="0"/>
          </a:p>
        </p:txBody>
      </p:sp>
      <p:sp>
        <p:nvSpPr>
          <p:cNvPr id="9" name="Овальная выноска 8"/>
          <p:cNvSpPr/>
          <p:nvPr/>
        </p:nvSpPr>
        <p:spPr>
          <a:xfrm rot="12283394">
            <a:off x="183484" y="5200739"/>
            <a:ext cx="2642584" cy="1456575"/>
          </a:xfrm>
          <a:prstGeom prst="wedgeEllipseCallout">
            <a:avLst>
              <a:gd name="adj1" fmla="val -32020"/>
              <a:gd name="adj2" fmla="val 111338"/>
            </a:avLst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rot="1962711">
            <a:off x="231776" y="5595522"/>
            <a:ext cx="2521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Мое настроение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1" name="Овальная выноска 10"/>
          <p:cNvSpPr/>
          <p:nvPr/>
        </p:nvSpPr>
        <p:spPr>
          <a:xfrm rot="13013221">
            <a:off x="-159861" y="2979118"/>
            <a:ext cx="2577446" cy="1517182"/>
          </a:xfrm>
          <a:prstGeom prst="wedgeEllipseCallout">
            <a:avLst>
              <a:gd name="adj1" fmla="val -28376"/>
              <a:gd name="adj2" fmla="val 804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 rot="2223681">
            <a:off x="134649" y="3270759"/>
            <a:ext cx="22479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Урок</a:t>
            </a:r>
          </a:p>
          <a:p>
            <a:r>
              <a:rPr lang="ru-RU" sz="2400" dirty="0" smtClean="0"/>
              <a:t> (интересный, </a:t>
            </a:r>
          </a:p>
          <a:p>
            <a:r>
              <a:rPr lang="ru-RU" sz="2400" dirty="0" smtClean="0"/>
              <a:t>не очень)</a:t>
            </a:r>
            <a:endParaRPr lang="ru-RU" sz="2400" dirty="0"/>
          </a:p>
        </p:txBody>
      </p:sp>
      <p:sp>
        <p:nvSpPr>
          <p:cNvPr id="13" name="Овальная выноска 12"/>
          <p:cNvSpPr/>
          <p:nvPr/>
        </p:nvSpPr>
        <p:spPr>
          <a:xfrm>
            <a:off x="142844" y="1214422"/>
            <a:ext cx="2357422" cy="1357322"/>
          </a:xfrm>
          <a:prstGeom prst="wedgeEllipseCallout">
            <a:avLst>
              <a:gd name="adj1" fmla="val 71578"/>
              <a:gd name="adj2" fmla="val 287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ьная выноска 13"/>
          <p:cNvSpPr/>
          <p:nvPr/>
        </p:nvSpPr>
        <p:spPr>
          <a:xfrm>
            <a:off x="1928794" y="0"/>
            <a:ext cx="2857520" cy="1357322"/>
          </a:xfrm>
          <a:prstGeom prst="wedgeEllipseCallout">
            <a:avLst>
              <a:gd name="adj1" fmla="val 18876"/>
              <a:gd name="adj2" fmla="val 918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57158" y="1428736"/>
            <a:ext cx="21064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Как я работал</a:t>
            </a:r>
          </a:p>
          <a:p>
            <a:r>
              <a:rPr lang="ru-RU" sz="2400" dirty="0" smtClean="0"/>
              <a:t>на уроке.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500298" y="142852"/>
            <a:ext cx="21578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Д\З (сложное,</a:t>
            </a:r>
          </a:p>
          <a:p>
            <a:r>
              <a:rPr lang="ru-RU" sz="2400" dirty="0" smtClean="0"/>
              <a:t>интересное, </a:t>
            </a:r>
          </a:p>
          <a:p>
            <a:r>
              <a:rPr lang="ru-RU" sz="2400" dirty="0" smtClean="0"/>
              <a:t>посильное)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 w="9525">
            <a:solidFill>
              <a:srgbClr val="5F5F5F"/>
            </a:solidFill>
            <a:miter lim="800000"/>
            <a:headEnd/>
            <a:tailEnd/>
          </a:ln>
        </p:spPr>
      </p:pic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2357422" y="5643578"/>
            <a:ext cx="714380" cy="785818"/>
          </a:xfrm>
          <a:prstGeom prst="actionButtonHome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5" action="ppaction://hlinksldjump" highlightClick="1"/>
          </p:cNvPr>
          <p:cNvSpPr/>
          <p:nvPr/>
        </p:nvSpPr>
        <p:spPr>
          <a:xfrm>
            <a:off x="1142976" y="4500570"/>
            <a:ext cx="756664" cy="785818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мой 11">
            <a:hlinkClick r:id="rId6" action="ppaction://hlinksldjump" highlightClick="1"/>
          </p:cNvPr>
          <p:cNvSpPr/>
          <p:nvPr/>
        </p:nvSpPr>
        <p:spPr>
          <a:xfrm>
            <a:off x="2285984" y="3071810"/>
            <a:ext cx="756664" cy="785818"/>
          </a:xfrm>
          <a:prstGeom prst="actionButtonHom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омой 12">
            <a:hlinkClick r:id="rId7" action="ppaction://hlinksldjump" highlightClick="1"/>
          </p:cNvPr>
          <p:cNvSpPr/>
          <p:nvPr/>
        </p:nvSpPr>
        <p:spPr>
          <a:xfrm>
            <a:off x="3857620" y="3714752"/>
            <a:ext cx="685226" cy="785818"/>
          </a:xfrm>
          <a:prstGeom prst="actionButtonHom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омой 14">
            <a:hlinkClick r:id="rId8" action="ppaction://hlinksldjump" highlightClick="1"/>
          </p:cNvPr>
          <p:cNvSpPr/>
          <p:nvPr/>
        </p:nvSpPr>
        <p:spPr>
          <a:xfrm>
            <a:off x="5072066" y="3071810"/>
            <a:ext cx="756664" cy="714380"/>
          </a:xfrm>
          <a:prstGeom prst="actionButtonHom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омой 15">
            <a:hlinkClick r:id="rId9" action="ppaction://hlinksldjump" highlightClick="1"/>
          </p:cNvPr>
          <p:cNvSpPr/>
          <p:nvPr/>
        </p:nvSpPr>
        <p:spPr>
          <a:xfrm>
            <a:off x="4071934" y="2285992"/>
            <a:ext cx="828102" cy="714380"/>
          </a:xfrm>
          <a:prstGeom prst="actionButtonHom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омой 16">
            <a:hlinkClick r:id="rId10" action="ppaction://hlinksldjump" highlightClick="1"/>
          </p:cNvPr>
          <p:cNvSpPr/>
          <p:nvPr/>
        </p:nvSpPr>
        <p:spPr>
          <a:xfrm>
            <a:off x="3714744" y="928670"/>
            <a:ext cx="613788" cy="642942"/>
          </a:xfrm>
          <a:prstGeom prst="actionButtonHom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928802"/>
            <a:ext cx="8229600" cy="938962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/>
              <a:t>Минутка чистописания.</a:t>
            </a:r>
            <a:endParaRPr lang="ru-RU" sz="7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357562"/>
            <a:ext cx="8401080" cy="15716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24000,1200,60,3</a:t>
            </a:r>
            <a:endParaRPr lang="ru-RU" sz="72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7715272" y="5643578"/>
            <a:ext cx="828102" cy="785818"/>
          </a:xfrm>
          <a:prstGeom prst="actionButtonReturn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/>
              <a:t>Устный счет</a:t>
            </a:r>
            <a:endParaRPr lang="ru-RU" sz="6600" b="1" dirty="0"/>
          </a:p>
        </p:txBody>
      </p:sp>
      <p:pic>
        <p:nvPicPr>
          <p:cNvPr id="4" name="Содержимое 3" descr="Копия st8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928803"/>
            <a:ext cx="7000924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9" y="1397000"/>
          <a:ext cx="8572560" cy="41037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7520"/>
                <a:gridCol w="2857520"/>
                <a:gridCol w="2857520"/>
              </a:tblGrid>
              <a:tr h="2051851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tx1"/>
                          </a:solidFill>
                        </a:rPr>
                        <a:t>Цена</a:t>
                      </a:r>
                      <a:endParaRPr lang="ru-RU" sz="6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tx1"/>
                          </a:solidFill>
                        </a:rPr>
                        <a:t>Кол-во</a:t>
                      </a:r>
                      <a:endParaRPr lang="ru-RU" sz="6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tx1"/>
                          </a:solidFill>
                        </a:rPr>
                        <a:t>Стоим.</a:t>
                      </a:r>
                      <a:endParaRPr lang="ru-RU" sz="6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051851">
                <a:tc>
                  <a:txBody>
                    <a:bodyPr/>
                    <a:lstStyle/>
                    <a:p>
                      <a:pPr algn="ctr"/>
                      <a:r>
                        <a:rPr lang="ru-RU" sz="8000" b="1" dirty="0" smtClean="0">
                          <a:latin typeface="Comic Sans MS" pitchFamily="66" charset="0"/>
                        </a:rPr>
                        <a:t>?</a:t>
                      </a:r>
                      <a:endParaRPr lang="ru-RU" sz="80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b="1" dirty="0" smtClean="0">
                          <a:latin typeface="Comic Sans MS" pitchFamily="66" charset="0"/>
                        </a:rPr>
                        <a:t>5</a:t>
                      </a:r>
                      <a:endParaRPr lang="ru-RU" sz="80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b="1" dirty="0" smtClean="0">
                          <a:latin typeface="Comic Sans MS" pitchFamily="66" charset="0"/>
                        </a:rPr>
                        <a:t>150</a:t>
                      </a:r>
                      <a:endParaRPr lang="ru-RU" sz="80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9" y="1397000"/>
          <a:ext cx="8572560" cy="41037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7520"/>
                <a:gridCol w="2857520"/>
                <a:gridCol w="2857520"/>
              </a:tblGrid>
              <a:tr h="2051851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tx1"/>
                          </a:solidFill>
                        </a:rPr>
                        <a:t>Цена</a:t>
                      </a:r>
                      <a:endParaRPr lang="ru-RU" sz="6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tx1"/>
                          </a:solidFill>
                        </a:rPr>
                        <a:t>Кол-во</a:t>
                      </a:r>
                      <a:endParaRPr lang="ru-RU" sz="6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tx1"/>
                          </a:solidFill>
                        </a:rPr>
                        <a:t>Стоим.</a:t>
                      </a:r>
                      <a:endParaRPr lang="ru-RU" sz="6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051851">
                <a:tc>
                  <a:txBody>
                    <a:bodyPr/>
                    <a:lstStyle/>
                    <a:p>
                      <a:pPr algn="ctr"/>
                      <a:r>
                        <a:rPr lang="ru-RU" sz="8000" b="1" dirty="0" smtClean="0">
                          <a:latin typeface="Comic Sans MS" pitchFamily="66" charset="0"/>
                        </a:rPr>
                        <a:t>140</a:t>
                      </a:r>
                      <a:endParaRPr lang="ru-RU" sz="80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b="1" dirty="0" smtClean="0">
                          <a:latin typeface="Comic Sans MS" pitchFamily="66" charset="0"/>
                        </a:rPr>
                        <a:t>5</a:t>
                      </a:r>
                      <a:endParaRPr lang="ru-RU" sz="80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b="1" dirty="0" smtClean="0">
                          <a:latin typeface="Comic Sans MS" pitchFamily="66" charset="0"/>
                        </a:rPr>
                        <a:t>?</a:t>
                      </a:r>
                      <a:endParaRPr lang="ru-RU" sz="80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9" y="1397000"/>
          <a:ext cx="8572560" cy="41037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7520"/>
                <a:gridCol w="2857520"/>
                <a:gridCol w="2857520"/>
              </a:tblGrid>
              <a:tr h="2051851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tx1"/>
                          </a:solidFill>
                        </a:rPr>
                        <a:t>Цена</a:t>
                      </a:r>
                      <a:endParaRPr lang="ru-RU" sz="6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tx1"/>
                          </a:solidFill>
                        </a:rPr>
                        <a:t>Кол-во</a:t>
                      </a:r>
                      <a:endParaRPr lang="ru-RU" sz="6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tx1"/>
                          </a:solidFill>
                        </a:rPr>
                        <a:t>Стоим.</a:t>
                      </a:r>
                      <a:endParaRPr lang="ru-RU" sz="6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051851">
                <a:tc>
                  <a:txBody>
                    <a:bodyPr/>
                    <a:lstStyle/>
                    <a:p>
                      <a:pPr algn="ctr"/>
                      <a:r>
                        <a:rPr lang="ru-RU" sz="8000" b="1" dirty="0" smtClean="0">
                          <a:latin typeface="Comic Sans MS" pitchFamily="66" charset="0"/>
                        </a:rPr>
                        <a:t>?</a:t>
                      </a:r>
                      <a:endParaRPr lang="ru-RU" sz="80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b="1" dirty="0" smtClean="0">
                          <a:latin typeface="Comic Sans MS" pitchFamily="66" charset="0"/>
                        </a:rPr>
                        <a:t>20</a:t>
                      </a:r>
                      <a:endParaRPr lang="ru-RU" sz="80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b="1" dirty="0" smtClean="0">
                          <a:latin typeface="Comic Sans MS" pitchFamily="66" charset="0"/>
                        </a:rPr>
                        <a:t>240</a:t>
                      </a:r>
                      <a:endParaRPr lang="ru-RU" sz="80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9" y="1397000"/>
          <a:ext cx="8572560" cy="41037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7520"/>
                <a:gridCol w="2857520"/>
                <a:gridCol w="2857520"/>
              </a:tblGrid>
              <a:tr h="2051851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tx1"/>
                          </a:solidFill>
                        </a:rPr>
                        <a:t>Цена</a:t>
                      </a:r>
                      <a:endParaRPr lang="ru-RU" sz="6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tx1"/>
                          </a:solidFill>
                        </a:rPr>
                        <a:t>Кол-во</a:t>
                      </a:r>
                      <a:endParaRPr lang="ru-RU" sz="6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tx1"/>
                          </a:solidFill>
                        </a:rPr>
                        <a:t>Стоим.</a:t>
                      </a:r>
                      <a:endParaRPr lang="ru-RU" sz="6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051851">
                <a:tc>
                  <a:txBody>
                    <a:bodyPr/>
                    <a:lstStyle/>
                    <a:p>
                      <a:pPr algn="ctr"/>
                      <a:r>
                        <a:rPr lang="ru-RU" sz="8000" b="1" dirty="0" smtClean="0">
                          <a:latin typeface="Comic Sans MS" pitchFamily="66" charset="0"/>
                        </a:rPr>
                        <a:t>7</a:t>
                      </a:r>
                      <a:endParaRPr lang="ru-RU" sz="80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b="1" dirty="0" smtClean="0">
                          <a:latin typeface="Comic Sans MS" pitchFamily="66" charset="0"/>
                        </a:rPr>
                        <a:t>?</a:t>
                      </a:r>
                      <a:endParaRPr lang="ru-RU" sz="80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b="1" dirty="0" smtClean="0">
                          <a:latin typeface="Comic Sans MS" pitchFamily="66" charset="0"/>
                        </a:rPr>
                        <a:t>98</a:t>
                      </a:r>
                      <a:endParaRPr lang="ru-RU" sz="80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256</TotalTime>
  <Words>297</Words>
  <Application>Microsoft Office PowerPoint</Application>
  <PresentationFormat>Экран (4:3)</PresentationFormat>
  <Paragraphs>119</Paragraphs>
  <Slides>26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Путешествие  в страну Эколандию. </vt:lpstr>
      <vt:lpstr>Слайд 2</vt:lpstr>
      <vt:lpstr>Слайд 3</vt:lpstr>
      <vt:lpstr>Минутка чистописания.</vt:lpstr>
      <vt:lpstr>Устный счет</vt:lpstr>
      <vt:lpstr>Слайд 6</vt:lpstr>
      <vt:lpstr>Слайд 7</vt:lpstr>
      <vt:lpstr>Слайд 8</vt:lpstr>
      <vt:lpstr>Слайд 9</vt:lpstr>
      <vt:lpstr>Слайд 10</vt:lpstr>
      <vt:lpstr>Минутка ПГК</vt:lpstr>
      <vt:lpstr>Взаимопроверка</vt:lpstr>
      <vt:lpstr>Слайд 13</vt:lpstr>
      <vt:lpstr>Слайд 14</vt:lpstr>
      <vt:lpstr>Слайд 15</vt:lpstr>
      <vt:lpstr>Экономическая задача</vt:lpstr>
      <vt:lpstr>Слайд 17</vt:lpstr>
      <vt:lpstr>Слайд 18</vt:lpstr>
      <vt:lpstr>Слайд 19</vt:lpstr>
      <vt:lpstr>Слайд 20</vt:lpstr>
      <vt:lpstr>Слайд 21</vt:lpstr>
      <vt:lpstr>Вычисли.</vt:lpstr>
      <vt:lpstr>Подведем итоги!</vt:lpstr>
      <vt:lpstr>Домашнее задание.</vt:lpstr>
      <vt:lpstr>  Рефлексия.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 в страну Эколандию.</dc:title>
  <dc:creator>Мы</dc:creator>
  <cp:lastModifiedBy>Мы</cp:lastModifiedBy>
  <cp:revision>25</cp:revision>
  <dcterms:created xsi:type="dcterms:W3CDTF">2011-03-01T18:20:45Z</dcterms:created>
  <dcterms:modified xsi:type="dcterms:W3CDTF">2011-03-03T13:39:51Z</dcterms:modified>
</cp:coreProperties>
</file>