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4" r:id="rId3"/>
    <p:sldId id="286" r:id="rId4"/>
    <p:sldId id="265" r:id="rId5"/>
    <p:sldId id="266" r:id="rId6"/>
    <p:sldId id="290" r:id="rId7"/>
    <p:sldId id="294" r:id="rId8"/>
    <p:sldId id="292" r:id="rId9"/>
    <p:sldId id="293" r:id="rId10"/>
    <p:sldId id="291" r:id="rId11"/>
    <p:sldId id="297" r:id="rId12"/>
    <p:sldId id="296" r:id="rId13"/>
    <p:sldId id="295" r:id="rId14"/>
    <p:sldId id="288" r:id="rId15"/>
    <p:sldId id="287" r:id="rId16"/>
    <p:sldId id="267" r:id="rId17"/>
    <p:sldId id="272" r:id="rId18"/>
    <p:sldId id="302" r:id="rId19"/>
    <p:sldId id="303" r:id="rId20"/>
    <p:sldId id="304" r:id="rId21"/>
    <p:sldId id="283" r:id="rId22"/>
    <p:sldId id="305" r:id="rId23"/>
    <p:sldId id="306" r:id="rId24"/>
    <p:sldId id="307" r:id="rId25"/>
    <p:sldId id="309" r:id="rId26"/>
    <p:sldId id="308" r:id="rId27"/>
    <p:sldId id="284" r:id="rId28"/>
    <p:sldId id="268" r:id="rId29"/>
    <p:sldId id="273" r:id="rId30"/>
    <p:sldId id="298" r:id="rId31"/>
    <p:sldId id="299" r:id="rId32"/>
    <p:sldId id="300" r:id="rId33"/>
    <p:sldId id="274" r:id="rId34"/>
    <p:sldId id="301" r:id="rId35"/>
    <p:sldId id="275" r:id="rId36"/>
    <p:sldId id="276" r:id="rId37"/>
    <p:sldId id="279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00"/>
    <a:srgbClr val="800000"/>
    <a:srgbClr val="000099"/>
    <a:srgbClr val="FFCCFF"/>
    <a:srgbClr val="CCFFCC"/>
    <a:srgbClr val="66FF33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1509A85-A3B6-4811-9CAF-E8CE42B18BEA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31E5E35-769D-4D6E-AF82-3620FF345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9A85-A3B6-4811-9CAF-E8CE42B18BEA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5E35-769D-4D6E-AF82-3620FF345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9A85-A3B6-4811-9CAF-E8CE42B18BEA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5E35-769D-4D6E-AF82-3620FF345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1509A85-A3B6-4811-9CAF-E8CE42B18BEA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5E35-769D-4D6E-AF82-3620FF345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1509A85-A3B6-4811-9CAF-E8CE42B18BEA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31E5E35-769D-4D6E-AF82-3620FF345E7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1509A85-A3B6-4811-9CAF-E8CE42B18BEA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31E5E35-769D-4D6E-AF82-3620FF345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1509A85-A3B6-4811-9CAF-E8CE42B18BEA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31E5E35-769D-4D6E-AF82-3620FF345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9A85-A3B6-4811-9CAF-E8CE42B18BEA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5E35-769D-4D6E-AF82-3620FF345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1509A85-A3B6-4811-9CAF-E8CE42B18BEA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31E5E35-769D-4D6E-AF82-3620FF345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1509A85-A3B6-4811-9CAF-E8CE42B18BEA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31E5E35-769D-4D6E-AF82-3620FF345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1509A85-A3B6-4811-9CAF-E8CE42B18BEA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31E5E35-769D-4D6E-AF82-3620FF345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1509A85-A3B6-4811-9CAF-E8CE42B18BEA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31E5E35-769D-4D6E-AF82-3620FF345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Фоны\Фоны Школа\фоны школьные 3\CwbsvAchkt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19815482">
            <a:off x="1913744" y="1352105"/>
            <a:ext cx="65950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  <a:latin typeface="Comic Sans MS" pitchFamily="66" charset="0"/>
              </a:rPr>
              <a:t>Урок знаний</a:t>
            </a:r>
          </a:p>
          <a:p>
            <a:pPr algn="ctr"/>
            <a:r>
              <a:rPr lang="ru-RU" sz="8000" b="1" dirty="0" smtClean="0">
                <a:solidFill>
                  <a:srgbClr val="C00000"/>
                </a:solidFill>
                <a:latin typeface="Comic Sans MS" pitchFamily="66" charset="0"/>
              </a:rPr>
              <a:t>4 класс</a:t>
            </a:r>
          </a:p>
          <a:p>
            <a:pPr algn="ctr"/>
            <a:endParaRPr lang="ru-RU" sz="8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27" name="Picture 3" descr="C:\Documents and Settings\Admin\Рабочий стол\Картинки\22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928662" y="1285860"/>
            <a:ext cx="2143139" cy="1940956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Картинки\ee23e653c264.png"/>
          <p:cNvPicPr>
            <a:picLocks noChangeAspect="1" noChangeArrowheads="1"/>
          </p:cNvPicPr>
          <p:nvPr/>
        </p:nvPicPr>
        <p:blipFill>
          <a:blip r:embed="rId4" cstate="screen">
            <a:lum bright="-10000" contrast="40000"/>
          </a:blip>
          <a:srcRect/>
          <a:stretch>
            <a:fillRect/>
          </a:stretch>
        </p:blipFill>
        <p:spPr bwMode="auto">
          <a:xfrm>
            <a:off x="6129612" y="2474119"/>
            <a:ext cx="2883771" cy="1909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1690" y="0"/>
            <a:ext cx="5580620" cy="683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116632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0099"/>
                </a:solidFill>
                <a:latin typeface="Arial Black" pitchFamily="34" charset="0"/>
              </a:rPr>
              <a:t>«Сивка – Бурка»</a:t>
            </a:r>
            <a:endParaRPr lang="ru-RU" sz="4000" dirty="0">
              <a:solidFill>
                <a:srgbClr val="000099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450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63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22662"/>
            <a:ext cx="6910213" cy="688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4575" y="548680"/>
            <a:ext cx="7053263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«Городок в табакерке»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В. Одоевский</a:t>
            </a:r>
            <a:endParaRPr lang="ru-RU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719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176" y="1060734"/>
            <a:ext cx="8516937" cy="576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260648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«Мартышка и очки»</a:t>
            </a:r>
          </a:p>
          <a:p>
            <a:pPr algn="ctr"/>
            <a:r>
              <a:rPr lang="ru-RU" sz="3600" dirty="0" smtClean="0">
                <a:latin typeface="Arial Black" pitchFamily="34" charset="0"/>
              </a:rPr>
              <a:t> И. А. Крылов </a:t>
            </a:r>
            <a:endParaRPr lang="ru-RU" sz="3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1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-46038"/>
            <a:ext cx="7632700" cy="695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1700" y="476672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 Black" pitchFamily="34" charset="0"/>
              </a:rPr>
              <a:t>«Мороз Иванович» В. Одоевский</a:t>
            </a:r>
            <a:endParaRPr lang="ru-RU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329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892"/>
            <a:ext cx="9143999" cy="687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16968" y="6155813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Осень. Иван Бунин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8016"/>
            <a:ext cx="9144000" cy="711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6211669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Зима. Сергей Есенин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46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3143248"/>
            <a:ext cx="57150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rgbClr val="002060"/>
                </a:solidFill>
                <a:latin typeface="Comic Sans MS" pitchFamily="66" charset="0"/>
              </a:rPr>
              <a:t>К М Ш А Н И Ь П Р Я К Л Т У 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1506" name="Picture 2" descr="C:\Documents and Settings\Admin\Рабочий стол\Картинки\672252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71670" y="142852"/>
            <a:ext cx="4643470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714356"/>
            <a:ext cx="69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8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Озорная грамматик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а</a:t>
            </a:r>
            <a:endParaRPr lang="ru-RU" sz="4800" dirty="0">
              <a:solidFill>
                <a:srgbClr val="800000"/>
              </a:solidFill>
            </a:endParaRPr>
          </a:p>
        </p:txBody>
      </p:sp>
      <p:pic>
        <p:nvPicPr>
          <p:cNvPr id="7169" name="Picture 1" descr="C:\Documents and Settings\Admin\Рабочий стол\Картинки\chouette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3108" y="1617203"/>
            <a:ext cx="4714908" cy="4740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6199" y="1484784"/>
            <a:ext cx="86409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3300"/>
                </a:solidFill>
                <a:latin typeface="Arial Black" pitchFamily="34" charset="0"/>
              </a:rPr>
              <a:t>Ус хорошо, а два лучше. </a:t>
            </a:r>
          </a:p>
          <a:p>
            <a:r>
              <a:rPr lang="ru-RU" sz="3600" dirty="0">
                <a:solidFill>
                  <a:srgbClr val="003300"/>
                </a:solidFill>
                <a:latin typeface="Arial Black" pitchFamily="34" charset="0"/>
              </a:rPr>
              <a:t>Голод – не щётка.</a:t>
            </a:r>
          </a:p>
          <a:p>
            <a:r>
              <a:rPr lang="ru-RU" sz="3600" dirty="0">
                <a:solidFill>
                  <a:srgbClr val="003300"/>
                </a:solidFill>
                <a:latin typeface="Arial Black" pitchFamily="34" charset="0"/>
              </a:rPr>
              <a:t>Жди у горя погоды.</a:t>
            </a:r>
          </a:p>
          <a:p>
            <a:r>
              <a:rPr lang="ru-RU" sz="3600" dirty="0">
                <a:solidFill>
                  <a:srgbClr val="003300"/>
                </a:solidFill>
                <a:latin typeface="Arial Black" pitchFamily="34" charset="0"/>
              </a:rPr>
              <a:t>Трус своей лени боится.</a:t>
            </a:r>
          </a:p>
          <a:p>
            <a:r>
              <a:rPr lang="ru-RU" sz="3600" dirty="0" smtClean="0">
                <a:solidFill>
                  <a:srgbClr val="003300"/>
                </a:solidFill>
                <a:latin typeface="Arial Black" pitchFamily="34" charset="0"/>
              </a:rPr>
              <a:t>Толочь </a:t>
            </a:r>
            <a:r>
              <a:rPr lang="ru-RU" sz="3600" dirty="0">
                <a:solidFill>
                  <a:srgbClr val="003300"/>
                </a:solidFill>
                <a:latin typeface="Arial Black" pitchFamily="34" charset="0"/>
              </a:rPr>
              <a:t>в ступе соду.</a:t>
            </a:r>
          </a:p>
          <a:p>
            <a:r>
              <a:rPr lang="ru-RU" sz="3600" dirty="0">
                <a:solidFill>
                  <a:srgbClr val="003300"/>
                </a:solidFill>
                <a:latin typeface="Arial Black" pitchFamily="34" charset="0"/>
              </a:rPr>
              <a:t>Нашла коза на камень.</a:t>
            </a:r>
          </a:p>
          <a:p>
            <a:r>
              <a:rPr lang="ru-RU" sz="3600" dirty="0">
                <a:solidFill>
                  <a:srgbClr val="003300"/>
                </a:solidFill>
                <a:latin typeface="Arial Black" pitchFamily="34" charset="0"/>
              </a:rPr>
              <a:t>Рождённый ползать метать не может.</a:t>
            </a:r>
          </a:p>
          <a:p>
            <a:r>
              <a:rPr lang="ru-RU" sz="3600" dirty="0">
                <a:solidFill>
                  <a:srgbClr val="003300"/>
                </a:solidFill>
                <a:latin typeface="Arial Black" pitchFamily="34" charset="0"/>
              </a:rPr>
              <a:t>Не зная броду не суйся в моду.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7983" y="476672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800000"/>
                </a:solidFill>
                <a:latin typeface="Comic Sans MS" pitchFamily="66" charset="0"/>
              </a:rPr>
              <a:t>Исправь пословицы.</a:t>
            </a:r>
            <a:endParaRPr lang="ru-RU" sz="4000" b="1" dirty="0">
              <a:solidFill>
                <a:srgbClr val="8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53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10" y="-745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6538" y="1556792"/>
            <a:ext cx="502361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  <a:latin typeface="Arial Black" pitchFamily="34" charset="0"/>
              </a:rPr>
              <a:t>Чесать </a:t>
            </a:r>
            <a:r>
              <a:rPr lang="ru-RU" sz="3200" b="1" dirty="0">
                <a:solidFill>
                  <a:srgbClr val="003300"/>
                </a:solidFill>
                <a:latin typeface="Arial Black" pitchFamily="34" charset="0"/>
              </a:rPr>
              <a:t>язык – … </a:t>
            </a:r>
            <a:endParaRPr lang="ru-RU" sz="3200" b="1" dirty="0" smtClean="0">
              <a:solidFill>
                <a:srgbClr val="003300"/>
              </a:solidFill>
              <a:latin typeface="Arial Black" pitchFamily="34" charset="0"/>
            </a:endParaRPr>
          </a:p>
          <a:p>
            <a:r>
              <a:rPr lang="ru-RU" sz="3200" b="1" dirty="0" smtClean="0">
                <a:solidFill>
                  <a:srgbClr val="003300"/>
                </a:solidFill>
                <a:latin typeface="Arial Black" pitchFamily="34" charset="0"/>
              </a:rPr>
              <a:t> Совать </a:t>
            </a:r>
            <a:r>
              <a:rPr lang="ru-RU" sz="3200" b="1" dirty="0">
                <a:solidFill>
                  <a:srgbClr val="003300"/>
                </a:solidFill>
                <a:latin typeface="Arial Black" pitchFamily="34" charset="0"/>
              </a:rPr>
              <a:t>нос - … </a:t>
            </a:r>
            <a:r>
              <a:rPr lang="ru-RU" sz="3200" b="1" dirty="0" smtClean="0">
                <a:solidFill>
                  <a:srgbClr val="003300"/>
                </a:solidFill>
                <a:latin typeface="Arial Black" pitchFamily="34" charset="0"/>
              </a:rPr>
              <a:t> </a:t>
            </a:r>
            <a:endParaRPr lang="ru-RU" sz="3200" b="1" dirty="0">
              <a:solidFill>
                <a:srgbClr val="003300"/>
              </a:solidFill>
              <a:latin typeface="Arial Black" pitchFamily="34" charset="0"/>
            </a:endParaRPr>
          </a:p>
          <a:p>
            <a:r>
              <a:rPr lang="ru-RU" sz="3200" b="1" dirty="0">
                <a:solidFill>
                  <a:srgbClr val="003300"/>
                </a:solidFill>
                <a:latin typeface="Arial Black" pitchFamily="34" charset="0"/>
              </a:rPr>
              <a:t>Бить баклуши – … </a:t>
            </a:r>
            <a:r>
              <a:rPr lang="ru-RU" sz="3200" b="1" dirty="0" smtClean="0">
                <a:solidFill>
                  <a:srgbClr val="003300"/>
                </a:solidFill>
                <a:latin typeface="Arial Black" pitchFamily="34" charset="0"/>
              </a:rPr>
              <a:t> </a:t>
            </a:r>
          </a:p>
          <a:p>
            <a:r>
              <a:rPr lang="ru-RU" sz="3200" b="1" dirty="0">
                <a:solidFill>
                  <a:srgbClr val="003300"/>
                </a:solidFill>
                <a:latin typeface="Arial Black" pitchFamily="34" charset="0"/>
              </a:rPr>
              <a:t>Т</a:t>
            </a:r>
            <a:r>
              <a:rPr lang="ru-RU" sz="3200" b="1" dirty="0" smtClean="0">
                <a:solidFill>
                  <a:srgbClr val="003300"/>
                </a:solidFill>
                <a:latin typeface="Arial Black" pitchFamily="34" charset="0"/>
              </a:rPr>
              <a:t>очить </a:t>
            </a:r>
            <a:r>
              <a:rPr lang="ru-RU" sz="3200" b="1" dirty="0">
                <a:solidFill>
                  <a:srgbClr val="003300"/>
                </a:solidFill>
                <a:latin typeface="Arial Black" pitchFamily="34" charset="0"/>
              </a:rPr>
              <a:t>зубы - … </a:t>
            </a:r>
            <a:endParaRPr lang="ru-RU" sz="3200" b="1" dirty="0" smtClean="0">
              <a:solidFill>
                <a:srgbClr val="003300"/>
              </a:solidFill>
              <a:latin typeface="Arial Black" pitchFamily="34" charset="0"/>
            </a:endParaRPr>
          </a:p>
          <a:p>
            <a:r>
              <a:rPr lang="ru-RU" sz="3200" b="1" dirty="0" smtClean="0">
                <a:solidFill>
                  <a:srgbClr val="003300"/>
                </a:solidFill>
                <a:latin typeface="Arial Black" pitchFamily="34" charset="0"/>
              </a:rPr>
              <a:t>Намылить шею - …</a:t>
            </a:r>
          </a:p>
          <a:p>
            <a:r>
              <a:rPr lang="ru-RU" sz="3200" b="1" dirty="0" smtClean="0">
                <a:solidFill>
                  <a:srgbClr val="003300"/>
                </a:solidFill>
                <a:latin typeface="Arial Black" pitchFamily="34" charset="0"/>
              </a:rPr>
              <a:t>Рукой подать - …</a:t>
            </a:r>
          </a:p>
          <a:p>
            <a:r>
              <a:rPr lang="ru-RU" sz="3200" b="1" dirty="0" smtClean="0">
                <a:solidFill>
                  <a:srgbClr val="003300"/>
                </a:solidFill>
                <a:latin typeface="Arial Black" pitchFamily="34" charset="0"/>
              </a:rPr>
              <a:t>Как в воду канул - …</a:t>
            </a:r>
          </a:p>
          <a:p>
            <a:r>
              <a:rPr lang="ru-RU" sz="3200" b="1" dirty="0" smtClean="0">
                <a:solidFill>
                  <a:srgbClr val="003300"/>
                </a:solidFill>
                <a:latin typeface="Arial Black" pitchFamily="34" charset="0"/>
              </a:rPr>
              <a:t>Мозолить глаза - …</a:t>
            </a:r>
          </a:p>
          <a:p>
            <a:r>
              <a:rPr lang="ru-RU" sz="3200" b="1" dirty="0" smtClean="0">
                <a:solidFill>
                  <a:srgbClr val="003300"/>
                </a:solidFill>
                <a:latin typeface="Arial Black" pitchFamily="34" charset="0"/>
              </a:rPr>
              <a:t>Считать ворон - …</a:t>
            </a:r>
          </a:p>
          <a:p>
            <a:endParaRPr lang="ru-RU" sz="3200" b="1" dirty="0" smtClean="0"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23854" y="332656"/>
            <a:ext cx="7128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  <a:latin typeface="Comic Sans MS" pitchFamily="66" charset="0"/>
              </a:rPr>
              <a:t>	</a:t>
            </a:r>
            <a:r>
              <a:rPr lang="ru-RU" sz="4000" b="1" dirty="0" smtClean="0">
                <a:solidFill>
                  <a:srgbClr val="800000"/>
                </a:solidFill>
                <a:latin typeface="Comic Sans MS" pitchFamily="66" charset="0"/>
              </a:rPr>
              <a:t>Объясните  </a:t>
            </a:r>
            <a:r>
              <a:rPr lang="ru-RU" sz="4000" b="1" dirty="0">
                <a:solidFill>
                  <a:srgbClr val="800000"/>
                </a:solidFill>
                <a:latin typeface="Comic Sans MS" pitchFamily="66" charset="0"/>
              </a:rPr>
              <a:t>значение фразеологизмов: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12060" y="1583935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б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олтать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10606" y="2163837"/>
            <a:ext cx="3224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мешиваться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6050" y="2663865"/>
            <a:ext cx="3234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бездельничать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4028" y="316739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злиться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92098" y="368045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наказать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8028" y="4077072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близко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20398" y="463302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исчез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40426" y="5126522"/>
            <a:ext cx="2767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надоедать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6593" y="5591975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отвлекаться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437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785786" y="4549137"/>
            <a:ext cx="7929554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500042"/>
            <a:ext cx="756084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Comic Sans MS" pitchFamily="66" charset="0"/>
              </a:rPr>
              <a:t>План:</a:t>
            </a:r>
          </a:p>
          <a:p>
            <a:pPr marL="914400" indent="-914400">
              <a:buAutoNum type="arabicPeriod"/>
            </a:pP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Разминка.</a:t>
            </a:r>
          </a:p>
          <a:p>
            <a:pPr lvl="0"/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2.  Сказочная литература</a:t>
            </a: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 </a:t>
            </a:r>
            <a:br>
              <a:rPr lang="ru-RU" sz="4000" b="1" dirty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Озорная грамматика. </a:t>
            </a:r>
            <a:br>
              <a:rPr lang="ru-RU" sz="4000" b="1" dirty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Весёлая математика. </a:t>
            </a:r>
            <a:br>
              <a:rPr lang="ru-RU" sz="4000" b="1" dirty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Забавный окружающий </a:t>
            </a:r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 lvl="0"/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мир</a:t>
            </a: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rgbClr val="FF0000"/>
              </a:solidFill>
              <a:latin typeface="Arial" pitchFamily="34" charset="0"/>
              <a:ea typeface="Times New Roman" pitchFamily="18" charset="0"/>
            </a:endParaRPr>
          </a:p>
          <a:p>
            <a:pPr marL="914400" indent="-914400" algn="ctr">
              <a:buAutoNum type="arabicPeriod"/>
            </a:pPr>
            <a:endParaRPr lang="ru-RU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520785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3300"/>
                </a:solidFill>
                <a:latin typeface="Arial Black" pitchFamily="34" charset="0"/>
              </a:rPr>
              <a:t>Делить </a:t>
            </a:r>
            <a:r>
              <a:rPr lang="ru-RU" sz="3200" dirty="0">
                <a:solidFill>
                  <a:srgbClr val="003300"/>
                </a:solidFill>
                <a:latin typeface="Arial Black" pitchFamily="34" charset="0"/>
              </a:rPr>
              <a:t>шкуру неубитого ... </a:t>
            </a:r>
            <a:r>
              <a:rPr lang="ru-RU" sz="3200" dirty="0" smtClean="0">
                <a:solidFill>
                  <a:srgbClr val="003300"/>
                </a:solidFill>
                <a:latin typeface="Arial Black" pitchFamily="34" charset="0"/>
              </a:rPr>
              <a:t>.</a:t>
            </a:r>
          </a:p>
          <a:p>
            <a:r>
              <a:rPr lang="ru-RU" sz="3200" dirty="0" smtClean="0">
                <a:solidFill>
                  <a:srgbClr val="003300"/>
                </a:solidFill>
                <a:latin typeface="Arial Black" pitchFamily="34" charset="0"/>
              </a:rPr>
              <a:t> </a:t>
            </a:r>
            <a:r>
              <a:rPr lang="ru-RU" sz="3200" dirty="0">
                <a:solidFill>
                  <a:srgbClr val="003300"/>
                </a:solidFill>
                <a:latin typeface="Arial Black" pitchFamily="34" charset="0"/>
              </a:rPr>
              <a:t>Купить ... </a:t>
            </a:r>
            <a:r>
              <a:rPr lang="ru-RU" sz="3200" dirty="0" smtClean="0">
                <a:solidFill>
                  <a:srgbClr val="003300"/>
                </a:solidFill>
                <a:latin typeface="Arial Black" pitchFamily="34" charset="0"/>
              </a:rPr>
              <a:t>         в </a:t>
            </a:r>
            <a:r>
              <a:rPr lang="ru-RU" sz="3200" dirty="0">
                <a:solidFill>
                  <a:srgbClr val="003300"/>
                </a:solidFill>
                <a:latin typeface="Arial Black" pitchFamily="34" charset="0"/>
              </a:rPr>
              <a:t>мешке</a:t>
            </a:r>
            <a:r>
              <a:rPr lang="ru-RU" sz="3200" dirty="0" smtClean="0">
                <a:solidFill>
                  <a:srgbClr val="003300"/>
                </a:solidFill>
                <a:latin typeface="Arial Black" pitchFamily="34" charset="0"/>
              </a:rPr>
              <a:t>.</a:t>
            </a:r>
          </a:p>
          <a:p>
            <a:r>
              <a:rPr lang="ru-RU" sz="3200" dirty="0" smtClean="0">
                <a:solidFill>
                  <a:srgbClr val="003300"/>
                </a:solidFill>
                <a:latin typeface="Arial Black" pitchFamily="34" charset="0"/>
              </a:rPr>
              <a:t> </a:t>
            </a:r>
            <a:r>
              <a:rPr lang="ru-RU" sz="3200" dirty="0">
                <a:solidFill>
                  <a:srgbClr val="003300"/>
                </a:solidFill>
                <a:latin typeface="Arial Black" pitchFamily="34" charset="0"/>
              </a:rPr>
              <a:t>... </a:t>
            </a:r>
            <a:r>
              <a:rPr lang="ru-RU" sz="3200" dirty="0" smtClean="0">
                <a:solidFill>
                  <a:srgbClr val="003300"/>
                </a:solidFill>
                <a:latin typeface="Arial Black" pitchFamily="34" charset="0"/>
              </a:rPr>
              <a:t>            в </a:t>
            </a:r>
            <a:r>
              <a:rPr lang="ru-RU" sz="3200" dirty="0">
                <a:solidFill>
                  <a:srgbClr val="003300"/>
                </a:solidFill>
                <a:latin typeface="Arial Black" pitchFamily="34" charset="0"/>
              </a:rPr>
              <a:t>мешке не утаишь</a:t>
            </a:r>
            <a:r>
              <a:rPr lang="ru-RU" sz="3200" dirty="0" smtClean="0">
                <a:solidFill>
                  <a:srgbClr val="003300"/>
                </a:solidFill>
                <a:latin typeface="Arial Black" pitchFamily="34" charset="0"/>
              </a:rPr>
              <a:t>.</a:t>
            </a:r>
          </a:p>
          <a:p>
            <a:r>
              <a:rPr lang="ru-RU" sz="3200" dirty="0" smtClean="0">
                <a:solidFill>
                  <a:srgbClr val="003300"/>
                </a:solidFill>
                <a:latin typeface="Arial Black" pitchFamily="34" charset="0"/>
              </a:rPr>
              <a:t> </a:t>
            </a:r>
            <a:r>
              <a:rPr lang="ru-RU" sz="3200" dirty="0">
                <a:solidFill>
                  <a:srgbClr val="003300"/>
                </a:solidFill>
                <a:latin typeface="Arial Black" pitchFamily="34" charset="0"/>
              </a:rPr>
              <a:t>Платить той же .... </a:t>
            </a:r>
            <a:endParaRPr lang="ru-RU" sz="3200" dirty="0" smtClean="0">
              <a:solidFill>
                <a:srgbClr val="003300"/>
              </a:solidFill>
              <a:latin typeface="Arial Black" pitchFamily="34" charset="0"/>
            </a:endParaRPr>
          </a:p>
          <a:p>
            <a:r>
              <a:rPr lang="ru-RU" sz="3200" dirty="0" smtClean="0">
                <a:solidFill>
                  <a:srgbClr val="003300"/>
                </a:solidFill>
                <a:latin typeface="Arial Black" pitchFamily="34" charset="0"/>
              </a:rPr>
              <a:t>Беречь </a:t>
            </a:r>
            <a:r>
              <a:rPr lang="ru-RU" sz="3200" dirty="0">
                <a:solidFill>
                  <a:srgbClr val="003300"/>
                </a:solidFill>
                <a:latin typeface="Arial Black" pitchFamily="34" charset="0"/>
              </a:rPr>
              <a:t>как ... </a:t>
            </a:r>
            <a:r>
              <a:rPr lang="ru-RU" sz="3200" dirty="0" smtClean="0">
                <a:solidFill>
                  <a:srgbClr val="003300"/>
                </a:solidFill>
                <a:latin typeface="Arial Black" pitchFamily="34" charset="0"/>
              </a:rPr>
              <a:t>             ока</a:t>
            </a:r>
            <a:r>
              <a:rPr lang="ru-RU" sz="3200" dirty="0">
                <a:solidFill>
                  <a:srgbClr val="003300"/>
                </a:solidFill>
                <a:latin typeface="Arial Black" pitchFamily="34" charset="0"/>
              </a:rPr>
              <a:t>. </a:t>
            </a:r>
            <a:endParaRPr lang="ru-RU" sz="3200" dirty="0" smtClean="0">
              <a:solidFill>
                <a:srgbClr val="003300"/>
              </a:solidFill>
              <a:latin typeface="Arial Black" pitchFamily="34" charset="0"/>
            </a:endParaRPr>
          </a:p>
          <a:p>
            <a:r>
              <a:rPr lang="ru-RU" sz="3200" dirty="0" smtClean="0">
                <a:solidFill>
                  <a:srgbClr val="003300"/>
                </a:solidFill>
                <a:latin typeface="Arial Black" pitchFamily="34" charset="0"/>
              </a:rPr>
              <a:t>Согнуть </a:t>
            </a:r>
            <a:r>
              <a:rPr lang="ru-RU" sz="3200" dirty="0">
                <a:solidFill>
                  <a:srgbClr val="003300"/>
                </a:solidFill>
                <a:latin typeface="Arial Black" pitchFamily="34" charset="0"/>
              </a:rPr>
              <a:t>в ... </a:t>
            </a:r>
            <a:r>
              <a:rPr lang="ru-RU" sz="3200" dirty="0" smtClean="0">
                <a:solidFill>
                  <a:srgbClr val="003300"/>
                </a:solidFill>
                <a:latin typeface="Arial Black" pitchFamily="34" charset="0"/>
              </a:rPr>
              <a:t>                рог</a:t>
            </a:r>
            <a:r>
              <a:rPr lang="ru-RU" sz="3200" dirty="0">
                <a:solidFill>
                  <a:srgbClr val="003300"/>
                </a:solidFill>
                <a:latin typeface="Arial Black" pitchFamily="34" charset="0"/>
              </a:rPr>
              <a:t>. </a:t>
            </a:r>
            <a:endParaRPr lang="ru-RU" sz="3200" dirty="0" smtClean="0">
              <a:solidFill>
                <a:srgbClr val="003300"/>
              </a:solidFill>
              <a:latin typeface="Arial Black" pitchFamily="34" charset="0"/>
            </a:endParaRPr>
          </a:p>
          <a:p>
            <a:r>
              <a:rPr lang="ru-RU" sz="3200" dirty="0" smtClean="0">
                <a:solidFill>
                  <a:srgbClr val="003300"/>
                </a:solidFill>
                <a:latin typeface="Arial Black" pitchFamily="34" charset="0"/>
              </a:rPr>
              <a:t>Толочь ...           </a:t>
            </a:r>
            <a:r>
              <a:rPr lang="ru-RU" sz="3200" dirty="0">
                <a:solidFill>
                  <a:srgbClr val="003300"/>
                </a:solidFill>
                <a:latin typeface="Arial Black" pitchFamily="34" charset="0"/>
              </a:rPr>
              <a:t>в ступе</a:t>
            </a:r>
            <a:r>
              <a:rPr lang="ru-RU" sz="3200" dirty="0" smtClean="0">
                <a:solidFill>
                  <a:srgbClr val="003300"/>
                </a:solidFill>
                <a:latin typeface="Arial Black" pitchFamily="34" charset="0"/>
              </a:rPr>
              <a:t>.</a:t>
            </a:r>
          </a:p>
          <a:p>
            <a:r>
              <a:rPr lang="ru-RU" sz="3200" dirty="0" smtClean="0">
                <a:solidFill>
                  <a:srgbClr val="003300"/>
                </a:solidFill>
                <a:latin typeface="Arial Black" pitchFamily="34" charset="0"/>
              </a:rPr>
              <a:t> </a:t>
            </a:r>
            <a:r>
              <a:rPr lang="ru-RU" sz="3200" dirty="0">
                <a:solidFill>
                  <a:srgbClr val="003300"/>
                </a:solidFill>
                <a:latin typeface="Arial Black" pitchFamily="34" charset="0"/>
              </a:rPr>
              <a:t>Не в бровь, а в ... . </a:t>
            </a:r>
            <a:endParaRPr lang="ru-RU" sz="3200" dirty="0" smtClean="0">
              <a:solidFill>
                <a:srgbClr val="003300"/>
              </a:solidFill>
              <a:latin typeface="Arial Black" pitchFamily="34" charset="0"/>
            </a:endParaRPr>
          </a:p>
          <a:p>
            <a:r>
              <a:rPr lang="ru-RU" sz="3200" dirty="0" smtClean="0">
                <a:solidFill>
                  <a:srgbClr val="003300"/>
                </a:solidFill>
                <a:latin typeface="Arial Black" pitchFamily="34" charset="0"/>
              </a:rPr>
              <a:t>Выйти </a:t>
            </a:r>
            <a:r>
              <a:rPr lang="ru-RU" sz="3200" dirty="0">
                <a:solidFill>
                  <a:srgbClr val="003300"/>
                </a:solidFill>
                <a:latin typeface="Arial Black" pitchFamily="34" charset="0"/>
              </a:rPr>
              <a:t>... </a:t>
            </a:r>
            <a:r>
              <a:rPr lang="ru-RU" sz="3200" dirty="0" smtClean="0">
                <a:solidFill>
                  <a:srgbClr val="003300"/>
                </a:solidFill>
                <a:latin typeface="Arial Black" pitchFamily="34" charset="0"/>
              </a:rPr>
              <a:t>            из </a:t>
            </a:r>
            <a:r>
              <a:rPr lang="ru-RU" sz="3200" dirty="0">
                <a:solidFill>
                  <a:srgbClr val="003300"/>
                </a:solidFill>
                <a:latin typeface="Arial Black" pitchFamily="34" charset="0"/>
              </a:rPr>
              <a:t>воды. </a:t>
            </a:r>
            <a:endParaRPr lang="ru-RU" sz="3200" dirty="0" smtClean="0">
              <a:solidFill>
                <a:srgbClr val="003300"/>
              </a:solidFill>
              <a:latin typeface="Arial Black" pitchFamily="34" charset="0"/>
            </a:endParaRPr>
          </a:p>
          <a:p>
            <a:r>
              <a:rPr lang="ru-RU" sz="3200" dirty="0" smtClean="0">
                <a:solidFill>
                  <a:srgbClr val="003300"/>
                </a:solidFill>
                <a:latin typeface="Arial Black" pitchFamily="34" charset="0"/>
              </a:rPr>
              <a:t>Надуться </a:t>
            </a:r>
            <a:r>
              <a:rPr lang="ru-RU" sz="3200" dirty="0">
                <a:solidFill>
                  <a:srgbClr val="003300"/>
                </a:solidFill>
                <a:latin typeface="Arial Black" pitchFamily="34" charset="0"/>
              </a:rPr>
              <a:t>как </a:t>
            </a:r>
            <a:r>
              <a:rPr lang="ru-RU" sz="3200" dirty="0" smtClean="0">
                <a:solidFill>
                  <a:srgbClr val="003300"/>
                </a:solidFill>
                <a:latin typeface="Arial Black" pitchFamily="34" charset="0"/>
              </a:rPr>
              <a:t>...           на </a:t>
            </a:r>
            <a:r>
              <a:rPr lang="ru-RU" sz="3200" dirty="0">
                <a:solidFill>
                  <a:srgbClr val="003300"/>
                </a:solidFill>
                <a:latin typeface="Arial Black" pitchFamily="34" charset="0"/>
              </a:rPr>
              <a:t>крупу.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41554" y="188640"/>
            <a:ext cx="59046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800000"/>
                </a:solidFill>
                <a:latin typeface="Comic Sans MS" pitchFamily="66" charset="0"/>
              </a:rPr>
              <a:t>Вставьте слова в фразеологизмы.</a:t>
            </a:r>
            <a:endParaRPr lang="ru-RU" sz="4000" b="1" dirty="0">
              <a:solidFill>
                <a:srgbClr val="800000"/>
              </a:solidFill>
              <a:latin typeface="Comic Sans MS" pitchFamily="66" charset="0"/>
            </a:endParaRP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394082" y="1664677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м</a:t>
            </a:r>
            <a:r>
              <a:rPr lang="ru-RU" sz="2800" dirty="0" smtClean="0">
                <a:solidFill>
                  <a:srgbClr val="000099"/>
                </a:solidFill>
                <a:latin typeface="Arial Black" pitchFamily="34" charset="0"/>
              </a:rPr>
              <a:t>едведя.</a:t>
            </a:r>
            <a:endParaRPr lang="ru-RU" sz="28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8809" y="2055642"/>
            <a:ext cx="1436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99"/>
                </a:solidFill>
                <a:latin typeface="Arial Black" pitchFamily="34" charset="0"/>
              </a:rPr>
              <a:t>кота</a:t>
            </a:r>
            <a:endParaRPr lang="ru-RU" sz="28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6641" y="2584068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99"/>
                </a:solidFill>
                <a:latin typeface="Arial Black" pitchFamily="34" charset="0"/>
              </a:rPr>
              <a:t>Шила </a:t>
            </a:r>
            <a:endParaRPr lang="ru-RU" sz="28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2997965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м</a:t>
            </a:r>
            <a:r>
              <a:rPr lang="ru-RU" sz="2800" dirty="0" smtClean="0">
                <a:solidFill>
                  <a:srgbClr val="000099"/>
                </a:solidFill>
                <a:latin typeface="Arial Black" pitchFamily="34" charset="0"/>
              </a:rPr>
              <a:t>онетой.</a:t>
            </a:r>
            <a:endParaRPr lang="ru-RU" sz="28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57076" y="342900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99"/>
                </a:solidFill>
                <a:latin typeface="Arial Black" pitchFamily="34" charset="0"/>
              </a:rPr>
              <a:t>зеницу</a:t>
            </a:r>
            <a:endParaRPr lang="ru-RU" sz="28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52234" y="3963803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99"/>
                </a:solidFill>
                <a:latin typeface="Arial Black" pitchFamily="34" charset="0"/>
              </a:rPr>
              <a:t>бараний</a:t>
            </a:r>
            <a:endParaRPr lang="ru-RU" sz="28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31410" y="4499197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99"/>
                </a:solidFill>
                <a:latin typeface="Arial Black" pitchFamily="34" charset="0"/>
              </a:rPr>
              <a:t>воду</a:t>
            </a:r>
            <a:endParaRPr lang="ru-RU" sz="28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4969604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г</a:t>
            </a:r>
            <a:r>
              <a:rPr lang="ru-RU" sz="2800" dirty="0" smtClean="0">
                <a:solidFill>
                  <a:srgbClr val="000099"/>
                </a:solidFill>
                <a:latin typeface="Arial Black" pitchFamily="34" charset="0"/>
              </a:rPr>
              <a:t>лаз.</a:t>
            </a:r>
            <a:endParaRPr lang="ru-RU" sz="28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0186" y="548882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99"/>
                </a:solidFill>
                <a:latin typeface="Arial Black" pitchFamily="34" charset="0"/>
              </a:rPr>
              <a:t>сухим</a:t>
            </a:r>
            <a:endParaRPr lang="ru-RU" sz="28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8885" y="5997357"/>
            <a:ext cx="1562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99"/>
                </a:solidFill>
                <a:latin typeface="Arial Black" pitchFamily="34" charset="0"/>
              </a:rPr>
              <a:t>мышь</a:t>
            </a:r>
            <a:endParaRPr lang="ru-RU" sz="2800" dirty="0">
              <a:solidFill>
                <a:srgbClr val="000099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879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-13645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428660" y="3500438"/>
            <a:ext cx="98642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solidFill>
                  <a:srgbClr val="FF0000"/>
                </a:solidFill>
                <a:latin typeface="Comic Sans MS" pitchFamily="66" charset="0"/>
              </a:rPr>
              <a:t> </a:t>
            </a:r>
            <a:br>
              <a:rPr lang="ru-RU" sz="8000" b="1" dirty="0">
                <a:solidFill>
                  <a:srgbClr val="FF0000"/>
                </a:solidFill>
                <a:latin typeface="Comic Sans MS" pitchFamily="66" charset="0"/>
              </a:rPr>
            </a:br>
            <a:endParaRPr lang="ru-RU" sz="8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7650" name="Picture 2" descr="C:\Documents and Settings\Admin\Рабочий стол\Картинки\1295606670333.pn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40000"/>
          </a:blip>
          <a:srcRect/>
          <a:stretch>
            <a:fillRect/>
          </a:stretch>
        </p:blipFill>
        <p:spPr bwMode="auto">
          <a:xfrm>
            <a:off x="0" y="3595693"/>
            <a:ext cx="2171683" cy="324756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15717" y="421401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Исправьте ошибки:</a:t>
            </a:r>
            <a:endParaRPr lang="ru-RU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216999"/>
            <a:ext cx="813690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  <a:latin typeface="Comic Sans MS" pitchFamily="66" charset="0"/>
              </a:rPr>
              <a:t>Повар посолил суп солью.</a:t>
            </a:r>
          </a:p>
          <a:p>
            <a:r>
              <a:rPr lang="ru-RU" sz="2800" b="1" dirty="0" smtClean="0">
                <a:solidFill>
                  <a:srgbClr val="003300"/>
                </a:solidFill>
                <a:latin typeface="Comic Sans MS" pitchFamily="66" charset="0"/>
              </a:rPr>
              <a:t>У Юры жил молодой котёнок.</a:t>
            </a:r>
          </a:p>
          <a:p>
            <a:r>
              <a:rPr lang="ru-RU" sz="2800" b="1" dirty="0" smtClean="0">
                <a:solidFill>
                  <a:srgbClr val="003300"/>
                </a:solidFill>
                <a:latin typeface="Comic Sans MS" pitchFamily="66" charset="0"/>
              </a:rPr>
              <a:t>Рядом </a:t>
            </a:r>
            <a:r>
              <a:rPr lang="ru-RU" sz="2800" b="1" dirty="0">
                <a:solidFill>
                  <a:srgbClr val="003300"/>
                </a:solidFill>
                <a:latin typeface="Comic Sans MS" pitchFamily="66" charset="0"/>
              </a:rPr>
              <a:t>с лагерем есть лес, а за ним есть речка.   </a:t>
            </a:r>
            <a:endParaRPr lang="ru-RU" sz="2800" b="1" dirty="0" smtClean="0">
              <a:solidFill>
                <a:srgbClr val="003300"/>
              </a:solidFill>
              <a:latin typeface="Comic Sans MS" pitchFamily="66" charset="0"/>
            </a:endParaRPr>
          </a:p>
          <a:p>
            <a:r>
              <a:rPr lang="ru-RU" sz="2800" b="1" dirty="0" smtClean="0">
                <a:solidFill>
                  <a:srgbClr val="003300"/>
                </a:solidFill>
                <a:latin typeface="Comic Sans MS" pitchFamily="66" charset="0"/>
              </a:rPr>
              <a:t>Ребята </a:t>
            </a:r>
            <a:r>
              <a:rPr lang="ru-RU" sz="2800" b="1" dirty="0">
                <a:solidFill>
                  <a:srgbClr val="003300"/>
                </a:solidFill>
                <a:latin typeface="Comic Sans MS" pitchFamily="66" charset="0"/>
              </a:rPr>
              <a:t>бежали за лисой, но она убежала</a:t>
            </a:r>
            <a:r>
              <a:rPr lang="ru-RU" sz="2800" b="1" dirty="0" smtClean="0">
                <a:solidFill>
                  <a:srgbClr val="003300"/>
                </a:solidFill>
                <a:latin typeface="Comic Sans MS" pitchFamily="66" charset="0"/>
              </a:rPr>
              <a:t>.</a:t>
            </a:r>
          </a:p>
          <a:p>
            <a:r>
              <a:rPr lang="ru-RU" sz="2800" b="1" dirty="0">
                <a:solidFill>
                  <a:srgbClr val="003300"/>
                </a:solidFill>
                <a:latin typeface="Comic Sans MS" pitchFamily="66" charset="0"/>
              </a:rPr>
              <a:t>. </a:t>
            </a:r>
            <a:r>
              <a:rPr lang="ru-RU" sz="2800" b="1" dirty="0" smtClean="0">
                <a:solidFill>
                  <a:srgbClr val="003300"/>
                </a:solidFill>
                <a:latin typeface="Comic Sans MS" pitchFamily="66" charset="0"/>
              </a:rPr>
              <a:t>    У </a:t>
            </a:r>
            <a:r>
              <a:rPr lang="ru-RU" sz="2800" b="1" dirty="0">
                <a:solidFill>
                  <a:srgbClr val="003300"/>
                </a:solidFill>
                <a:latin typeface="Comic Sans MS" pitchFamily="66" charset="0"/>
              </a:rPr>
              <a:t>меня много </a:t>
            </a:r>
            <a:r>
              <a:rPr lang="ru-RU" sz="2800" b="1" dirty="0" err="1">
                <a:solidFill>
                  <a:srgbClr val="003300"/>
                </a:solidFill>
                <a:latin typeface="Comic Sans MS" pitchFamily="66" charset="0"/>
              </a:rPr>
              <a:t>делов</a:t>
            </a:r>
            <a:r>
              <a:rPr lang="ru-RU" sz="2800" b="1" dirty="0">
                <a:solidFill>
                  <a:srgbClr val="003300"/>
                </a:solidFill>
                <a:latin typeface="Comic Sans MS" pitchFamily="66" charset="0"/>
              </a:rPr>
              <a:t>.         </a:t>
            </a:r>
            <a:endParaRPr lang="ru-RU" sz="2800" b="1" dirty="0" smtClean="0">
              <a:solidFill>
                <a:srgbClr val="003300"/>
              </a:solidFill>
              <a:latin typeface="Comic Sans MS" pitchFamily="66" charset="0"/>
            </a:endParaRPr>
          </a:p>
          <a:p>
            <a:r>
              <a:rPr lang="ru-RU" sz="2800" b="1" dirty="0" smtClean="0">
                <a:solidFill>
                  <a:srgbClr val="003300"/>
                </a:solidFill>
                <a:latin typeface="Comic Sans MS" pitchFamily="66" charset="0"/>
              </a:rPr>
              <a:t> </a:t>
            </a:r>
            <a:r>
              <a:rPr lang="ru-RU" sz="2800" b="1" dirty="0">
                <a:solidFill>
                  <a:srgbClr val="003300"/>
                </a:solidFill>
                <a:latin typeface="Comic Sans MS" pitchFamily="66" charset="0"/>
              </a:rPr>
              <a:t>. </a:t>
            </a:r>
            <a:r>
              <a:rPr lang="ru-RU" sz="2800" b="1" dirty="0" smtClean="0">
                <a:solidFill>
                  <a:srgbClr val="003300"/>
                </a:solidFill>
                <a:latin typeface="Comic Sans MS" pitchFamily="66" charset="0"/>
              </a:rPr>
              <a:t>   Ждут ребята </a:t>
            </a:r>
            <a:r>
              <a:rPr lang="ru-RU" sz="2800" b="1" dirty="0" err="1" smtClean="0">
                <a:solidFill>
                  <a:srgbClr val="003300"/>
                </a:solidFill>
                <a:latin typeface="Comic Sans MS" pitchFamily="66" charset="0"/>
              </a:rPr>
              <a:t>каникулов</a:t>
            </a:r>
            <a:r>
              <a:rPr lang="ru-RU" sz="2800" b="1" dirty="0" smtClean="0">
                <a:solidFill>
                  <a:srgbClr val="003300"/>
                </a:solidFill>
                <a:latin typeface="Comic Sans MS" pitchFamily="66" charset="0"/>
              </a:rPr>
              <a:t>.          </a:t>
            </a:r>
            <a:r>
              <a:rPr lang="ru-RU" sz="2800" b="1" dirty="0">
                <a:solidFill>
                  <a:srgbClr val="003300"/>
                </a:solidFill>
                <a:latin typeface="Comic Sans MS" pitchFamily="66" charset="0"/>
              </a:rPr>
              <a:t>. </a:t>
            </a:r>
            <a:r>
              <a:rPr lang="ru-RU" sz="2800" b="1" dirty="0" smtClean="0">
                <a:solidFill>
                  <a:srgbClr val="003300"/>
                </a:solidFill>
                <a:latin typeface="Comic Sans MS" pitchFamily="66" charset="0"/>
              </a:rPr>
              <a:t>           </a:t>
            </a:r>
          </a:p>
          <a:p>
            <a:r>
              <a:rPr lang="ru-RU" sz="2800" b="1" dirty="0">
                <a:solidFill>
                  <a:srgbClr val="003300"/>
                </a:solidFill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Comic Sans MS" pitchFamily="66" charset="0"/>
              </a:rPr>
              <a:t>             Ходят дети без </a:t>
            </a:r>
            <a:r>
              <a:rPr lang="ru-RU" sz="2800" b="1" dirty="0" err="1">
                <a:solidFill>
                  <a:srgbClr val="003300"/>
                </a:solidFill>
                <a:latin typeface="Comic Sans MS" pitchFamily="66" charset="0"/>
              </a:rPr>
              <a:t>польт</a:t>
            </a:r>
            <a:r>
              <a:rPr lang="ru-RU" sz="2800" b="1" dirty="0" smtClean="0">
                <a:solidFill>
                  <a:srgbClr val="003300"/>
                </a:solidFill>
                <a:latin typeface="Comic Sans MS" pitchFamily="66" charset="0"/>
              </a:rPr>
              <a:t>.</a:t>
            </a:r>
          </a:p>
          <a:p>
            <a:r>
              <a:rPr lang="ru-RU" sz="2800" b="1" dirty="0" smtClean="0">
                <a:solidFill>
                  <a:srgbClr val="003300"/>
                </a:solidFill>
                <a:latin typeface="Comic Sans MS" pitchFamily="66" charset="0"/>
              </a:rPr>
              <a:t>        Девочки </a:t>
            </a:r>
            <a:r>
              <a:rPr lang="ru-RU" sz="2800" b="1" dirty="0">
                <a:solidFill>
                  <a:srgbClr val="003300"/>
                </a:solidFill>
                <a:latin typeface="Comic Sans MS" pitchFamily="66" charset="0"/>
              </a:rPr>
              <a:t>собирают ягоды и малину</a:t>
            </a:r>
            <a:r>
              <a:rPr lang="ru-RU" sz="2800" b="1" dirty="0" smtClean="0">
                <a:solidFill>
                  <a:srgbClr val="003300"/>
                </a:solidFill>
                <a:latin typeface="Comic Sans MS" pitchFamily="66" charset="0"/>
              </a:rPr>
              <a:t>.</a:t>
            </a:r>
          </a:p>
          <a:p>
            <a:r>
              <a:rPr lang="ru-RU" sz="2800" b="1" dirty="0">
                <a:solidFill>
                  <a:srgbClr val="003300"/>
                </a:solidFill>
                <a:latin typeface="Comic Sans MS" pitchFamily="66" charset="0"/>
              </a:rPr>
              <a:t>. </a:t>
            </a:r>
            <a:r>
              <a:rPr lang="ru-RU" sz="2800" b="1" dirty="0" smtClean="0">
                <a:solidFill>
                  <a:srgbClr val="003300"/>
                </a:solidFill>
                <a:latin typeface="Comic Sans MS" pitchFamily="66" charset="0"/>
              </a:rPr>
              <a:t>      Вкусная </a:t>
            </a:r>
            <a:r>
              <a:rPr lang="ru-RU" sz="2800" b="1" dirty="0">
                <a:solidFill>
                  <a:srgbClr val="003300"/>
                </a:solidFill>
                <a:latin typeface="Comic Sans MS" pitchFamily="66" charset="0"/>
              </a:rPr>
              <a:t>картофель.  </a:t>
            </a:r>
            <a:r>
              <a:rPr lang="ru-RU" sz="2800" b="1" dirty="0" smtClean="0">
                <a:solidFill>
                  <a:srgbClr val="003300"/>
                </a:solidFill>
                <a:latin typeface="Comic Sans MS" pitchFamily="66" charset="0"/>
              </a:rPr>
              <a:t>                   </a:t>
            </a:r>
          </a:p>
          <a:p>
            <a:r>
              <a:rPr lang="ru-RU" sz="2800" b="1" dirty="0">
                <a:solidFill>
                  <a:srgbClr val="003300"/>
                </a:solidFill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Comic Sans MS" pitchFamily="66" charset="0"/>
              </a:rPr>
              <a:t>     Не </a:t>
            </a:r>
            <a:r>
              <a:rPr lang="ru-RU" sz="2800" b="1" dirty="0">
                <a:solidFill>
                  <a:srgbClr val="003300"/>
                </a:solidFill>
                <a:latin typeface="Comic Sans MS" pitchFamily="66" charset="0"/>
              </a:rPr>
              <a:t>ложи </a:t>
            </a:r>
            <a:r>
              <a:rPr lang="ru-RU" sz="2800" b="1" dirty="0" smtClean="0">
                <a:solidFill>
                  <a:srgbClr val="003300"/>
                </a:solidFill>
                <a:latin typeface="Comic Sans MS" pitchFamily="66" charset="0"/>
              </a:rPr>
              <a:t>портфель на парту.</a:t>
            </a:r>
          </a:p>
          <a:p>
            <a:r>
              <a:rPr lang="ru-RU" sz="2800" b="1" dirty="0" smtClean="0">
                <a:solidFill>
                  <a:srgbClr val="003300"/>
                </a:solidFill>
                <a:latin typeface="Comic Sans MS" pitchFamily="66" charset="0"/>
              </a:rPr>
              <a:t>       Вкусная повидла.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556792"/>
            <a:ext cx="815658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Клён</a:t>
            </a:r>
            <a:r>
              <a:rPr lang="ru-RU" sz="3200" dirty="0">
                <a:solidFill>
                  <a:srgbClr val="FF0000"/>
                </a:solidFill>
                <a:latin typeface="Arial Black" pitchFamily="34" charset="0"/>
              </a:rPr>
              <a:t>, берёза, осина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, дерево, </a:t>
            </a:r>
            <a:r>
              <a:rPr lang="ru-RU" sz="3200" dirty="0">
                <a:solidFill>
                  <a:srgbClr val="FF0000"/>
                </a:solidFill>
                <a:latin typeface="Arial Black" pitchFamily="34" charset="0"/>
              </a:rPr>
              <a:t>дуб.</a:t>
            </a:r>
          </a:p>
          <a:p>
            <a:r>
              <a:rPr lang="ru-RU" sz="3200" dirty="0">
                <a:solidFill>
                  <a:srgbClr val="FFFF00"/>
                </a:solidFill>
                <a:latin typeface="Arial Black" pitchFamily="34" charset="0"/>
              </a:rPr>
              <a:t>Холодный, ледяной, сладкий, тёплый, горячий.</a:t>
            </a:r>
          </a:p>
          <a:p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Приставка, корень, предлог, суффикс, окончание.</a:t>
            </a:r>
          </a:p>
          <a:p>
            <a:r>
              <a:rPr lang="ru-RU" sz="3200" dirty="0">
                <a:solidFill>
                  <a:srgbClr val="003300"/>
                </a:solidFill>
                <a:latin typeface="Arial Black" pitchFamily="34" charset="0"/>
              </a:rPr>
              <a:t>Слагаемое, вычитаемое, множитель, деление, частное.</a:t>
            </a:r>
          </a:p>
          <a:p>
            <a:r>
              <a:rPr lang="ru-RU" sz="3200" dirty="0">
                <a:solidFill>
                  <a:srgbClr val="C00000"/>
                </a:solidFill>
                <a:latin typeface="Arial Black" pitchFamily="34" charset="0"/>
              </a:rPr>
              <a:t>Дождь, снег, иней, град, осадки.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9911" y="332656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800000"/>
                </a:solidFill>
                <a:latin typeface="Comic Sans MS" pitchFamily="66" charset="0"/>
              </a:rPr>
              <a:t>Найдите лишнее слово.</a:t>
            </a:r>
            <a:endParaRPr lang="ru-RU" sz="4000" b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126876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105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5356" y="1484784"/>
            <a:ext cx="4713287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692696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Весёлая математика</a:t>
            </a:r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537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1188639"/>
              </p:ext>
            </p:extLst>
          </p:nvPr>
        </p:nvGraphicFramePr>
        <p:xfrm>
          <a:off x="1979712" y="1844824"/>
          <a:ext cx="4536502" cy="38164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3038"/>
                <a:gridCol w="1536732"/>
                <a:gridCol w="1536732"/>
              </a:tblGrid>
              <a:tr h="12721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800000"/>
                          </a:solidFill>
                          <a:effectLst/>
                        </a:rPr>
                        <a:t>34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8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8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800000"/>
                          </a:solidFill>
                          <a:effectLst/>
                        </a:rPr>
                        <a:t>32</a:t>
                      </a:r>
                      <a:endParaRPr lang="ru-RU" sz="60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8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2721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8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003300"/>
                          </a:solidFill>
                          <a:effectLst/>
                        </a:rPr>
                        <a:t> </a:t>
                      </a:r>
                      <a:endParaRPr lang="ru-RU" sz="60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800000"/>
                          </a:solidFill>
                          <a:effectLst/>
                        </a:rPr>
                        <a:t>24</a:t>
                      </a:r>
                      <a:endParaRPr lang="ru-RU" sz="60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8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ru-RU" sz="12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800000"/>
                        </a:solidFill>
                        <a:effectLst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2721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80000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800000"/>
                          </a:solidFill>
                          <a:effectLst/>
                        </a:rPr>
                        <a:t>16</a:t>
                      </a:r>
                      <a:endParaRPr lang="ru-RU" sz="60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8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ru-RU" sz="12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800000"/>
                        </a:solidFill>
                        <a:effectLst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ru-RU" sz="12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800000"/>
                        </a:solidFill>
                        <a:effectLst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35896" y="2060848"/>
            <a:ext cx="1152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3300"/>
                </a:solidFill>
              </a:rPr>
              <a:t>6</a:t>
            </a:r>
            <a:endParaRPr lang="ru-RU" sz="6000" b="1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3278057"/>
            <a:ext cx="122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3300"/>
                </a:solidFill>
              </a:rPr>
              <a:t>22</a:t>
            </a:r>
            <a:endParaRPr lang="ru-RU" sz="6000" b="1" dirty="0">
              <a:solidFill>
                <a:srgbClr val="00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3284984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3300"/>
                </a:solidFill>
              </a:rPr>
              <a:t>26</a:t>
            </a:r>
            <a:endParaRPr lang="ru-RU" sz="6000" b="1" dirty="0">
              <a:solidFill>
                <a:srgbClr val="0033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4653136"/>
            <a:ext cx="1152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3300"/>
                </a:solidFill>
              </a:rPr>
              <a:t>42</a:t>
            </a:r>
            <a:endParaRPr lang="ru-RU" sz="6000" b="1" dirty="0">
              <a:solidFill>
                <a:srgbClr val="00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4653136"/>
            <a:ext cx="1440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3300"/>
                </a:solidFill>
              </a:rPr>
              <a:t>14</a:t>
            </a:r>
            <a:endParaRPr lang="ru-RU" sz="6000" b="1" dirty="0">
              <a:solidFill>
                <a:srgbClr val="0033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692696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800000"/>
                </a:solidFill>
                <a:latin typeface="Arial Black" pitchFamily="34" charset="0"/>
              </a:rPr>
              <a:t>Магический квадрат</a:t>
            </a:r>
            <a:endParaRPr lang="ru-RU" sz="4000" dirty="0">
              <a:solidFill>
                <a:srgbClr val="8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738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1268760"/>
            <a:ext cx="55446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3300"/>
                </a:solidFill>
                <a:latin typeface="Arial Black" pitchFamily="34" charset="0"/>
              </a:rPr>
              <a:t>1А + 2А + 3А = 7А</a:t>
            </a:r>
          </a:p>
          <a:p>
            <a:r>
              <a:rPr lang="ru-RU" sz="4000" b="1" dirty="0" smtClean="0">
                <a:solidFill>
                  <a:srgbClr val="000099"/>
                </a:solidFill>
                <a:latin typeface="Arial Black" pitchFamily="34" charset="0"/>
              </a:rPr>
              <a:t>15 + 25 + 35 = 75</a:t>
            </a:r>
          </a:p>
          <a:p>
            <a:endParaRPr lang="ru-RU" sz="4000" b="1" dirty="0">
              <a:solidFill>
                <a:srgbClr val="000099"/>
              </a:solidFill>
              <a:latin typeface="Arial Black" pitchFamily="34" charset="0"/>
            </a:endParaRPr>
          </a:p>
          <a:p>
            <a:r>
              <a:rPr lang="ru-RU" sz="4000" b="1" dirty="0" smtClean="0">
                <a:solidFill>
                  <a:srgbClr val="000099"/>
                </a:solidFill>
                <a:latin typeface="Arial Black" pitchFamily="34" charset="0"/>
              </a:rPr>
              <a:t>АА + У = УРР</a:t>
            </a:r>
          </a:p>
          <a:p>
            <a:r>
              <a:rPr lang="ru-RU" sz="4000" b="1" dirty="0" smtClean="0">
                <a:solidFill>
                  <a:srgbClr val="800000"/>
                </a:solidFill>
                <a:latin typeface="Arial Black" pitchFamily="34" charset="0"/>
              </a:rPr>
              <a:t>99 + 1 = 100</a:t>
            </a:r>
          </a:p>
          <a:p>
            <a:endParaRPr lang="ru-RU" sz="4000" b="1" dirty="0">
              <a:solidFill>
                <a:srgbClr val="800000"/>
              </a:solidFill>
              <a:latin typeface="Arial Black" pitchFamily="34" charset="0"/>
            </a:endParaRPr>
          </a:p>
          <a:p>
            <a:r>
              <a:rPr lang="ru-RU" sz="4000" b="1" dirty="0" smtClean="0">
                <a:solidFill>
                  <a:srgbClr val="800000"/>
                </a:solidFill>
                <a:latin typeface="Arial Black" pitchFamily="34" charset="0"/>
              </a:rPr>
              <a:t>5…4…3…2…1 = 5</a:t>
            </a:r>
          </a:p>
          <a:p>
            <a:r>
              <a:rPr lang="ru-RU" sz="4000" b="1" dirty="0" smtClean="0">
                <a:solidFill>
                  <a:srgbClr val="003300"/>
                </a:solidFill>
                <a:latin typeface="Arial Black" pitchFamily="34" charset="0"/>
              </a:rPr>
              <a:t>5 + 4 – 3 – 2 + 1 = 5</a:t>
            </a:r>
            <a:endParaRPr lang="ru-RU" sz="4000" b="1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901" y="338753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  <a:latin typeface="Comic Sans MS" pitchFamily="66" charset="0"/>
              </a:rPr>
              <a:t>Ребусы</a:t>
            </a:r>
            <a:r>
              <a:rPr lang="ru-RU" dirty="0" smtClean="0">
                <a:solidFill>
                  <a:srgbClr val="800000"/>
                </a:solidFill>
              </a:rPr>
              <a:t>.</a:t>
            </a:r>
            <a:endParaRPr lang="ru-RU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504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764704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800000"/>
                </a:solidFill>
                <a:latin typeface="Comic Sans MS" pitchFamily="66" charset="0"/>
              </a:rPr>
              <a:t>Найдите лишнее число</a:t>
            </a:r>
            <a:endParaRPr lang="ru-RU" sz="4000" b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060848"/>
            <a:ext cx="62646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3300"/>
                </a:solidFill>
              </a:rPr>
              <a:t>27, 21, 15,        18</a:t>
            </a:r>
          </a:p>
          <a:p>
            <a:endParaRPr lang="ru-RU" sz="4000" b="1" dirty="0">
              <a:solidFill>
                <a:srgbClr val="003300"/>
              </a:solidFill>
            </a:endParaRPr>
          </a:p>
          <a:p>
            <a:r>
              <a:rPr lang="ru-RU" sz="4000" b="1" dirty="0" smtClean="0">
                <a:solidFill>
                  <a:srgbClr val="000066"/>
                </a:solidFill>
              </a:rPr>
              <a:t>86, 72,       12, 60</a:t>
            </a:r>
          </a:p>
          <a:p>
            <a:endParaRPr lang="ru-RU" sz="4000" b="1" dirty="0">
              <a:solidFill>
                <a:srgbClr val="000066"/>
              </a:solidFill>
            </a:endParaRPr>
          </a:p>
          <a:p>
            <a:r>
              <a:rPr lang="ru-RU" sz="4000" b="1" dirty="0">
                <a:solidFill>
                  <a:srgbClr val="C00000"/>
                </a:solidFill>
              </a:rPr>
              <a:t>2</a:t>
            </a:r>
            <a:r>
              <a:rPr lang="ru-RU" sz="4000" b="1" dirty="0" smtClean="0">
                <a:solidFill>
                  <a:srgbClr val="C00000"/>
                </a:solidFill>
              </a:rPr>
              <a:t>8, 16, 32, 40,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2051364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3300"/>
                </a:solidFill>
              </a:rPr>
              <a:t>17,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9832" y="3291954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0066"/>
                </a:solidFill>
              </a:rPr>
              <a:t>53, </a:t>
            </a:r>
            <a:endParaRPr lang="ru-RU" sz="4000" b="1" dirty="0">
              <a:solidFill>
                <a:srgbClr val="00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4523061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54 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328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285728"/>
            <a:ext cx="6929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Забавный окружающий мир</a:t>
            </a:r>
            <a:endParaRPr lang="ru-RU" sz="4800" dirty="0"/>
          </a:p>
        </p:txBody>
      </p:sp>
      <p:pic>
        <p:nvPicPr>
          <p:cNvPr id="7169" name="Picture 1" descr="C:\Documents and Settings\Admin\Рабочий стол\Картинки\chouette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3108" y="1785926"/>
            <a:ext cx="4714908" cy="4740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31" y="1556792"/>
            <a:ext cx="71287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Трудится как …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Трещит </a:t>
            </a:r>
            <a:r>
              <a:rPr lang="ru-RU" sz="3200" b="1" dirty="0">
                <a:solidFill>
                  <a:schemeClr val="bg1"/>
                </a:solidFill>
              </a:rPr>
              <a:t>как … </a:t>
            </a:r>
            <a:r>
              <a:rPr lang="ru-RU" sz="3200" b="1" dirty="0" smtClean="0">
                <a:solidFill>
                  <a:schemeClr val="bg1"/>
                </a:solidFill>
              </a:rPr>
              <a:t>                </a:t>
            </a:r>
            <a:endParaRPr lang="ru-RU" sz="3200" b="1" dirty="0">
              <a:solidFill>
                <a:schemeClr val="bg1"/>
              </a:solidFill>
            </a:endParaRPr>
          </a:p>
          <a:p>
            <a:r>
              <a:rPr lang="ru-RU" sz="3200" b="1" dirty="0">
                <a:solidFill>
                  <a:schemeClr val="bg1"/>
                </a:solidFill>
              </a:rPr>
              <a:t> Поёт как … </a:t>
            </a:r>
            <a:r>
              <a:rPr lang="ru-RU" sz="3200" b="1" dirty="0" smtClean="0">
                <a:solidFill>
                  <a:schemeClr val="bg1"/>
                </a:solidFill>
              </a:rPr>
              <a:t>                    </a:t>
            </a:r>
            <a:endParaRPr lang="ru-RU" sz="3200" b="1" dirty="0">
              <a:solidFill>
                <a:schemeClr val="bg1"/>
              </a:solidFill>
            </a:endParaRPr>
          </a:p>
          <a:p>
            <a:r>
              <a:rPr lang="ru-RU" sz="3200" b="1" dirty="0">
                <a:solidFill>
                  <a:schemeClr val="bg1"/>
                </a:solidFill>
              </a:rPr>
              <a:t> Назойливая как … </a:t>
            </a:r>
            <a:r>
              <a:rPr lang="ru-RU" sz="3200" b="1" dirty="0" smtClean="0">
                <a:solidFill>
                  <a:schemeClr val="bg1"/>
                </a:solidFill>
              </a:rPr>
              <a:t>              </a:t>
            </a:r>
            <a:endParaRPr lang="ru-RU" sz="3200" b="1" dirty="0">
              <a:solidFill>
                <a:schemeClr val="bg1"/>
              </a:solidFill>
            </a:endParaRPr>
          </a:p>
          <a:p>
            <a:r>
              <a:rPr lang="ru-RU" sz="3200" b="1" dirty="0">
                <a:solidFill>
                  <a:schemeClr val="bg1"/>
                </a:solidFill>
              </a:rPr>
              <a:t> Красный как </a:t>
            </a:r>
            <a:r>
              <a:rPr lang="ru-RU" sz="3200" b="1" dirty="0" smtClean="0">
                <a:solidFill>
                  <a:schemeClr val="bg1"/>
                </a:solidFill>
              </a:rPr>
              <a:t>…                    </a:t>
            </a:r>
            <a:endParaRPr lang="ru-RU" sz="3200" b="1" dirty="0">
              <a:solidFill>
                <a:schemeClr val="bg1"/>
              </a:solidFill>
            </a:endParaRPr>
          </a:p>
          <a:p>
            <a:r>
              <a:rPr lang="ru-RU" sz="3200" b="1" dirty="0">
                <a:solidFill>
                  <a:schemeClr val="bg1"/>
                </a:solidFill>
              </a:rPr>
              <a:t> Топает как … </a:t>
            </a:r>
            <a:r>
              <a:rPr lang="ru-RU" sz="3200" b="1" dirty="0" smtClean="0">
                <a:solidFill>
                  <a:schemeClr val="bg1"/>
                </a:solidFill>
              </a:rPr>
              <a:t>                       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Надулся </a:t>
            </a:r>
            <a:r>
              <a:rPr lang="ru-RU" sz="3200" b="1" dirty="0">
                <a:solidFill>
                  <a:schemeClr val="bg1"/>
                </a:solidFill>
              </a:rPr>
              <a:t>как … </a:t>
            </a:r>
            <a:r>
              <a:rPr lang="ru-RU" sz="3200" b="1" dirty="0" smtClean="0">
                <a:solidFill>
                  <a:schemeClr val="bg1"/>
                </a:solidFill>
              </a:rPr>
              <a:t>                 </a:t>
            </a:r>
            <a:endParaRPr lang="ru-RU" sz="3200" b="1" dirty="0">
              <a:solidFill>
                <a:schemeClr val="bg1"/>
              </a:solidFill>
            </a:endParaRPr>
          </a:p>
          <a:p>
            <a:r>
              <a:rPr lang="ru-RU" sz="3200" b="1" dirty="0">
                <a:solidFill>
                  <a:schemeClr val="bg1"/>
                </a:solidFill>
              </a:rPr>
              <a:t> Нем как … </a:t>
            </a:r>
            <a:r>
              <a:rPr lang="ru-RU" sz="3200" b="1" dirty="0" smtClean="0">
                <a:solidFill>
                  <a:schemeClr val="bg1"/>
                </a:solidFill>
              </a:rPr>
              <a:t>                           </a:t>
            </a:r>
            <a:endParaRPr lang="ru-RU" sz="3200" b="1" dirty="0">
              <a:solidFill>
                <a:schemeClr val="bg1"/>
              </a:solidFill>
            </a:endParaRPr>
          </a:p>
          <a:p>
            <a:r>
              <a:rPr lang="ru-RU" sz="3200" b="1" dirty="0">
                <a:solidFill>
                  <a:schemeClr val="bg1"/>
                </a:solidFill>
              </a:rPr>
              <a:t> Упрямый как </a:t>
            </a:r>
            <a:r>
              <a:rPr lang="ru-RU" sz="3200" b="1" dirty="0" smtClean="0">
                <a:solidFill>
                  <a:schemeClr val="bg1"/>
                </a:solidFill>
              </a:rPr>
              <a:t>…                    </a:t>
            </a:r>
            <a:endParaRPr lang="ru-RU" sz="3200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47964" y="166550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муравей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8" y="217946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 Black" pitchFamily="34" charset="0"/>
              </a:rPr>
              <a:t>сорока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3948" y="258687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 Black" pitchFamily="34" charset="0"/>
              </a:rPr>
              <a:t>соловей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0052" y="3058531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муха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3552064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рак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7602" y="4075284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слон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2632" y="4542017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индюк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10911" y="5065237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рыба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84952" y="552334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осёл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097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67744" y="260910"/>
            <a:ext cx="41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</a:rPr>
              <a:t>Узнай меня:</a:t>
            </a:r>
            <a:endParaRPr lang="ru-RU" sz="4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19" y="0"/>
            <a:ext cx="6415946" cy="4308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419" y="4323652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0099"/>
                </a:solidFill>
                <a:latin typeface="Arial Black" pitchFamily="34" charset="0"/>
              </a:rPr>
              <a:t>Муравьед</a:t>
            </a:r>
            <a:endParaRPr lang="ru-RU" sz="3200" dirty="0">
              <a:solidFill>
                <a:srgbClr val="000099"/>
              </a:solidFill>
              <a:latin typeface="Arial Black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4994" y="2218488"/>
            <a:ext cx="6249006" cy="468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98210" y="5945662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0099"/>
                </a:solidFill>
                <a:latin typeface="Arial Black" pitchFamily="34" charset="0"/>
              </a:rPr>
              <a:t>Тюлень</a:t>
            </a:r>
            <a:endParaRPr lang="ru-RU" sz="3600" dirty="0">
              <a:solidFill>
                <a:srgbClr val="000099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548680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Весёлые шарады.</a:t>
            </a:r>
            <a:endParaRPr lang="ru-RU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362521"/>
            <a:ext cx="597666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1. Кому </a:t>
            </a:r>
            <a:r>
              <a:rPr lang="ru-RU" sz="2800" b="1" dirty="0">
                <a:solidFill>
                  <a:schemeClr val="bg1"/>
                </a:solidFill>
              </a:rPr>
              <a:t>хорошо на свете</a:t>
            </a:r>
            <a:r>
              <a:rPr lang="ru-RU" sz="2800" b="1" dirty="0" smtClean="0">
                <a:solidFill>
                  <a:schemeClr val="bg1"/>
                </a:solidFill>
              </a:rPr>
              <a:t>? </a:t>
            </a:r>
            <a:endParaRPr lang="ru-RU" sz="2800" b="1" dirty="0">
              <a:solidFill>
                <a:schemeClr val="bg1"/>
              </a:solidFill>
            </a:endParaRPr>
          </a:p>
          <a:p>
            <a:r>
              <a:rPr lang="ru-RU" sz="2800" b="1" dirty="0">
                <a:solidFill>
                  <a:schemeClr val="bg1"/>
                </a:solidFill>
              </a:rPr>
              <a:t> 2. Кому привольно на поле?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3</a:t>
            </a:r>
            <a:r>
              <a:rPr lang="ru-RU" sz="2800" b="1" dirty="0">
                <a:solidFill>
                  <a:schemeClr val="bg1"/>
                </a:solidFill>
              </a:rPr>
              <a:t>. Сколько в стае сорок?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>
                <a:solidFill>
                  <a:schemeClr val="bg1"/>
                </a:solidFill>
              </a:rPr>
              <a:t>4</a:t>
            </a:r>
            <a:r>
              <a:rPr lang="ru-RU" sz="2800" b="1" dirty="0" smtClean="0">
                <a:solidFill>
                  <a:schemeClr val="bg1"/>
                </a:solidFill>
              </a:rPr>
              <a:t>. </a:t>
            </a:r>
            <a:r>
              <a:rPr lang="ru-RU" sz="2800" b="1" dirty="0">
                <a:solidFill>
                  <a:schemeClr val="bg1"/>
                </a:solidFill>
              </a:rPr>
              <a:t>Что на обед у Кости? 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5. </a:t>
            </a:r>
            <a:r>
              <a:rPr lang="ru-RU" sz="2800" b="1" dirty="0">
                <a:solidFill>
                  <a:schemeClr val="bg1"/>
                </a:solidFill>
              </a:rPr>
              <a:t>Что носят Майки?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>
                <a:solidFill>
                  <a:schemeClr val="bg1"/>
                </a:solidFill>
              </a:rPr>
              <a:t>6</a:t>
            </a:r>
            <a:r>
              <a:rPr lang="ru-RU" sz="2800" b="1" dirty="0" smtClean="0">
                <a:solidFill>
                  <a:schemeClr val="bg1"/>
                </a:solidFill>
              </a:rPr>
              <a:t>. </a:t>
            </a:r>
            <a:r>
              <a:rPr lang="ru-RU" sz="2800" b="1" dirty="0">
                <a:solidFill>
                  <a:schemeClr val="bg1"/>
                </a:solidFill>
              </a:rPr>
              <a:t>Хороша ли Мила?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>
                <a:solidFill>
                  <a:schemeClr val="bg1"/>
                </a:solidFill>
              </a:rPr>
              <a:t>7</a:t>
            </a:r>
            <a:r>
              <a:rPr lang="ru-RU" sz="2800" b="1" dirty="0" smtClean="0">
                <a:solidFill>
                  <a:schemeClr val="bg1"/>
                </a:solidFill>
              </a:rPr>
              <a:t>. </a:t>
            </a:r>
            <a:r>
              <a:rPr lang="ru-RU" sz="2800" b="1" dirty="0">
                <a:solidFill>
                  <a:schemeClr val="bg1"/>
                </a:solidFill>
              </a:rPr>
              <a:t>Любимое занятие всех Петь.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>
                <a:solidFill>
                  <a:schemeClr val="bg1"/>
                </a:solidFill>
              </a:rPr>
              <a:t>8</a:t>
            </a:r>
            <a:r>
              <a:rPr lang="ru-RU" sz="2800" b="1" dirty="0" smtClean="0">
                <a:solidFill>
                  <a:schemeClr val="bg1"/>
                </a:solidFill>
              </a:rPr>
              <a:t>. </a:t>
            </a:r>
            <a:r>
              <a:rPr lang="ru-RU" sz="2800" b="1" dirty="0">
                <a:solidFill>
                  <a:schemeClr val="bg1"/>
                </a:solidFill>
              </a:rPr>
              <a:t>Чья машина?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>
                <a:solidFill>
                  <a:schemeClr val="bg1"/>
                </a:solidFill>
              </a:rPr>
              <a:t>9</a:t>
            </a:r>
            <a:r>
              <a:rPr lang="ru-RU" sz="2800" b="1" dirty="0" smtClean="0">
                <a:solidFill>
                  <a:schemeClr val="bg1"/>
                </a:solidFill>
              </a:rPr>
              <a:t>. </a:t>
            </a:r>
            <a:r>
              <a:rPr lang="ru-RU" sz="2800" b="1" dirty="0">
                <a:solidFill>
                  <a:schemeClr val="bg1"/>
                </a:solidFill>
              </a:rPr>
              <a:t>Кто гоняет воробьев?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10. Кто забрался под диван? </a:t>
            </a:r>
            <a:endParaRPr lang="ru-RU" sz="2800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922315" y="121586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Свете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2615" y="1660655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Поле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65084" y="2162705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40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3194" y="2551837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кости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32140" y="299695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майки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05133" y="3429000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мила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59896" y="3775170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петь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06442" y="4359945"/>
            <a:ext cx="2209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М</a:t>
            </a:r>
            <a:r>
              <a:rPr lang="ru-RU" sz="3200" b="1" dirty="0" smtClean="0">
                <a:solidFill>
                  <a:srgbClr val="FFFF00"/>
                </a:solidFill>
              </a:rPr>
              <a:t>ашина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0182" y="4797152"/>
            <a:ext cx="2389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Воробьёв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85064" y="5229200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Иван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257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-12126" y="25467"/>
            <a:ext cx="4524695" cy="460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3970812" y="2816101"/>
            <a:ext cx="5173188" cy="400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029" y="4377218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0099"/>
                </a:solidFill>
                <a:latin typeface="Arial Black" pitchFamily="34" charset="0"/>
              </a:rPr>
              <a:t>Суслик</a:t>
            </a:r>
            <a:endParaRPr lang="ru-RU" sz="32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4777" y="609329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0099"/>
                </a:solidFill>
                <a:latin typeface="Arial Black" pitchFamily="34" charset="0"/>
              </a:rPr>
              <a:t>Песец</a:t>
            </a:r>
            <a:endParaRPr lang="ru-RU" sz="3600" dirty="0">
              <a:solidFill>
                <a:srgbClr val="000099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125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00600" cy="404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5639" y="1379052"/>
            <a:ext cx="3554338" cy="534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3450493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0099"/>
                </a:solidFill>
                <a:latin typeface="Arial Black" pitchFamily="34" charset="0"/>
              </a:rPr>
              <a:t>Зубр</a:t>
            </a:r>
            <a:endParaRPr lang="ru-RU" sz="40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44208" y="1372648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Arial Black" pitchFamily="34" charset="0"/>
              </a:rPr>
              <a:t>Рысь</a:t>
            </a:r>
            <a:endParaRPr lang="ru-RU" sz="40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586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0" y="1635"/>
            <a:ext cx="6216666" cy="3643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5359" y="3645024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0099"/>
                </a:solidFill>
                <a:latin typeface="Arial Black" pitchFamily="34" charset="0"/>
              </a:rPr>
              <a:t>Глухарь</a:t>
            </a:r>
            <a:endParaRPr lang="ru-RU" sz="4000" dirty="0">
              <a:solidFill>
                <a:srgbClr val="000099"/>
              </a:solidFill>
              <a:latin typeface="Arial Black" pitchFamily="34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3501" y="2348880"/>
            <a:ext cx="5882946" cy="432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19872" y="2708920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0099"/>
                </a:solidFill>
                <a:latin typeface="Arial Black" pitchFamily="34" charset="0"/>
              </a:rPr>
              <a:t>Кукушка</a:t>
            </a:r>
            <a:endParaRPr lang="ru-RU" sz="4000" dirty="0">
              <a:solidFill>
                <a:srgbClr val="000099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442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169"/>
            <a:ext cx="9144000" cy="6858000"/>
          </a:xfrm>
          <a:prstGeom prst="rect">
            <a:avLst/>
          </a:prstGeom>
          <a:noFill/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071538" y="3066587"/>
            <a:ext cx="7143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8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69"/>
            <a:ext cx="4896543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"/>
          <a:stretch/>
        </p:blipFill>
        <p:spPr bwMode="auto">
          <a:xfrm>
            <a:off x="4672457" y="3256864"/>
            <a:ext cx="4284195" cy="325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3651121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Дельфин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44284" y="3220475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Богомол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9" y="0"/>
            <a:ext cx="6372808" cy="463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3617" y="4689387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0099"/>
                </a:solidFill>
                <a:latin typeface="Arial Black" pitchFamily="34" charset="0"/>
              </a:rPr>
              <a:t>Утка мандаринка</a:t>
            </a:r>
            <a:endParaRPr lang="ru-RU" sz="4000" dirty="0">
              <a:solidFill>
                <a:srgbClr val="000099"/>
              </a:solidFill>
              <a:latin typeface="Arial Black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20196"/>
            <a:ext cx="5772828" cy="577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9912" y="6012826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0099"/>
                </a:solidFill>
                <a:latin typeface="Arial Black" pitchFamily="34" charset="0"/>
              </a:rPr>
              <a:t>Журавль</a:t>
            </a:r>
            <a:endParaRPr lang="ru-RU" sz="4000" dirty="0">
              <a:solidFill>
                <a:srgbClr val="000099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101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643174" y="428604"/>
            <a:ext cx="3409908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АКР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КОРТ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КУТИЛА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СИЛА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КОЛОС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КОРМА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85852" y="500042"/>
            <a:ext cx="4714908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РАК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КРОТ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УЛИТКА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ЛИСА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СОКОЛ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КОМАР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2" descr="C:\Documents and Settings\Admin\Рабочий стол\Картинки\0f32bd9346b0.png"/>
          <p:cNvPicPr>
            <a:picLocks noChangeAspect="1" noChangeArrowheads="1"/>
          </p:cNvPicPr>
          <p:nvPr/>
        </p:nvPicPr>
        <p:blipFill>
          <a:blip r:embed="rId3" cstate="screen">
            <a:lum contrast="40000"/>
          </a:blip>
          <a:srcRect/>
          <a:stretch>
            <a:fillRect/>
          </a:stretch>
        </p:blipFill>
        <p:spPr bwMode="auto">
          <a:xfrm>
            <a:off x="4714876" y="1428736"/>
            <a:ext cx="2963431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2769" name="Picture 1" descr="C:\Documents and Settings\Admin\Рабочий стол\Картинки\Hgfd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71604" y="1030712"/>
            <a:ext cx="5715040" cy="58272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28662" y="500042"/>
            <a:ext cx="7358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В ДОБРЫЙ ПУТЬ!!!</a:t>
            </a:r>
            <a:endParaRPr lang="ru-RU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714356"/>
            <a:ext cx="69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Сказочная литература</a:t>
            </a:r>
            <a:endParaRPr lang="ru-RU" sz="4800" dirty="0">
              <a:solidFill>
                <a:srgbClr val="800000"/>
              </a:solidFill>
            </a:endParaRPr>
          </a:p>
        </p:txBody>
      </p:sp>
      <p:pic>
        <p:nvPicPr>
          <p:cNvPr id="7169" name="Picture 1" descr="C:\Documents and Settings\Admin\Рабочий стол\Картинки\chouette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3108" y="1617203"/>
            <a:ext cx="4714908" cy="4740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28926" y="1000108"/>
            <a:ext cx="57150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chemeClr val="bg1"/>
                </a:solidFill>
                <a:latin typeface="Comic Sans MS" pitchFamily="66" charset="0"/>
              </a:rPr>
              <a:t>ТАРАКАНИЩЕ</a:t>
            </a:r>
          </a:p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chemeClr val="bg1"/>
                </a:solidFill>
                <a:latin typeface="Comic Sans MS" pitchFamily="66" charset="0"/>
              </a:rPr>
              <a:t>АЙБОЛИТ</a:t>
            </a:r>
          </a:p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chemeClr val="bg1"/>
                </a:solidFill>
                <a:latin typeface="Comic Sans MS" pitchFamily="66" charset="0"/>
              </a:rPr>
              <a:t>ДЯДЯ СТЕПА</a:t>
            </a:r>
          </a:p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chemeClr val="bg1"/>
                </a:solidFill>
                <a:latin typeface="Comic Sans MS" pitchFamily="66" charset="0"/>
              </a:rPr>
              <a:t>БАРМАЛЕЙ</a:t>
            </a:r>
            <a:endParaRPr lang="ru-RU" sz="5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5400" b="1" dirty="0">
                <a:latin typeface="Comic Sans MS" pitchFamily="66" charset="0"/>
              </a:rPr>
              <a:t/>
            </a:r>
            <a:br>
              <a:rPr lang="ru-RU" sz="5400" b="1" dirty="0">
                <a:latin typeface="Comic Sans MS" pitchFamily="66" charset="0"/>
              </a:rPr>
            </a:b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1719389" y="54100"/>
            <a:ext cx="5360317" cy="680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15939" y="5155511"/>
            <a:ext cx="5536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«Дедушка </a:t>
            </a:r>
            <a:r>
              <a:rPr lang="ru-RU" sz="3200" dirty="0" err="1" smtClean="0">
                <a:solidFill>
                  <a:schemeClr val="bg1"/>
                </a:solidFill>
                <a:latin typeface="Arial Black" pitchFamily="34" charset="0"/>
              </a:rPr>
              <a:t>Мазай</a:t>
            </a:r>
            <a:endParaRPr lang="ru-RU" sz="3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 и зайцы»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А. Некрасов</a:t>
            </a:r>
            <a:endParaRPr lang="ru-RU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406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788" y="139699"/>
            <a:ext cx="7963668" cy="678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5603887"/>
            <a:ext cx="5608066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 Black" pitchFamily="34" charset="0"/>
              </a:rPr>
              <a:t>«Друг детства»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 Black" pitchFamily="34" charset="0"/>
              </a:rPr>
              <a:t> В. Драгунский </a:t>
            </a:r>
            <a:endParaRPr lang="ru-RU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040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877050" cy="657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5589240"/>
            <a:ext cx="7056784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«Случай с </a:t>
            </a:r>
            <a:r>
              <a:rPr lang="ru-RU" sz="4000" dirty="0" err="1" smtClean="0">
                <a:solidFill>
                  <a:srgbClr val="FF0000"/>
                </a:solidFill>
                <a:latin typeface="Arial Black" pitchFamily="34" charset="0"/>
              </a:rPr>
              <a:t>Евсейкой</a:t>
            </a: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.»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 М. Горький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433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965"/>
            <a:ext cx="8889232" cy="665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978" y="116632"/>
            <a:ext cx="8121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 Black" pitchFamily="34" charset="0"/>
              </a:rPr>
              <a:t>«Лягушка  путешественница»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 Black" pitchFamily="34" charset="0"/>
              </a:rPr>
              <a:t> В. Гаршин</a:t>
            </a:r>
            <a:endParaRPr lang="ru-RU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957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495</TotalTime>
  <Words>643</Words>
  <Application>Microsoft Office PowerPoint</Application>
  <PresentationFormat>Экран (4:3)</PresentationFormat>
  <Paragraphs>205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Татьяна</cp:lastModifiedBy>
  <cp:revision>79</cp:revision>
  <dcterms:created xsi:type="dcterms:W3CDTF">2011-08-30T14:03:56Z</dcterms:created>
  <dcterms:modified xsi:type="dcterms:W3CDTF">2013-08-29T12:27:34Z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2916431</vt:lpwstr>
  </property>
  <property fmtid="{D5CDD505-2E9C-101B-9397-08002B2CF9AE}" pid="3" name="NXPowerLiteSettings">
    <vt:lpwstr>E7000400038000</vt:lpwstr>
  </property>
  <property fmtid="{D5CDD505-2E9C-101B-9397-08002B2CF9AE}" pid="4" name="NXPowerLiteVersion">
    <vt:lpwstr>D5.0.6</vt:lpwstr>
  </property>
</Properties>
</file>