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56"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17" autoAdjust="0"/>
  </p:normalViewPr>
  <p:slideViewPr>
    <p:cSldViewPr>
      <p:cViewPr varScale="1">
        <p:scale>
          <a:sx n="87" d="100"/>
          <a:sy n="87" d="100"/>
        </p:scale>
        <p:origin x="-106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09.10.2011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09.10.2011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09.10.2011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1000">
              <a:srgbClr val="00B0F0">
                <a:alpha val="62000"/>
              </a:srgbClr>
            </a:gs>
            <a:gs pos="50000">
              <a:schemeClr val="accent1">
                <a:tint val="44500"/>
                <a:satMod val="160000"/>
              </a:schemeClr>
            </a:gs>
            <a:gs pos="100000">
              <a:schemeClr val="accent1">
                <a:tint val="23500"/>
                <a:satMod val="1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09.10.2011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proza.ru/avtor/21618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ru.wikipedia.org/wiki/%D0%A1%D0%BE%D1%80%D0%BE%D1%81%D0%BE%D0%B2%D1%81%D0%BA%D0%B8%D0%B9_%D0%BE%D0%B1%D1%80%D0%B0%D0%B7%D0%BE%D0%B2%D0%B0%D1%82%D0%B5%D0%BB%D1%8C%D0%BD%D1%8B%D0%B9_%D0%B6%D1%83%D1%80%D0%BD%D0%B0%D0%BB" TargetMode="External"/><Relationship Id="rId2" Type="http://schemas.openxmlformats.org/officeDocument/2006/relationships/hyperlink" Target="http://www.virtual.finland.f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hyperlink" Target="http://ru.wikipedia.org/wiki/%D0%A1%D0%BE%D0%BB%D0%BD%D1%86%D0%B5" TargetMode="External"/><Relationship Id="rId7" Type="http://schemas.openxmlformats.org/officeDocument/2006/relationships/image" Target="../media/image4.jpeg"/><Relationship Id="rId2" Type="http://schemas.openxmlformats.org/officeDocument/2006/relationships/hyperlink" Target="http://ru.wikipedia.org/wiki/%D0%9C%D0%B0%D0%B3%D0%BD%D0%B8%D1%82%D0%BD%D1%8B%D0%B5_%D0%BF%D0%BE%D0%BB%D1%8E%D1%81%D0%B0_%D0%97%D0%B5%D0%BC%D0%BB%D0%B8" TargetMode="External"/><Relationship Id="rId1" Type="http://schemas.openxmlformats.org/officeDocument/2006/relationships/slideLayout" Target="../slideLayouts/slideLayout2.xml"/><Relationship Id="rId6" Type="http://schemas.openxmlformats.org/officeDocument/2006/relationships/hyperlink" Target="http://ru.wikipedia.org/wiki/%D0%A4%D0%B0%D0%B9%D0%BB:Aurora_Australis_From_ISS.JPG" TargetMode="External"/><Relationship Id="rId5" Type="http://schemas.openxmlformats.org/officeDocument/2006/relationships/hyperlink" Target="http://ru.wikipedia.org/wiki/2007_%D0%B3%D0%BE%D0%B4" TargetMode="External"/><Relationship Id="rId4" Type="http://schemas.openxmlformats.org/officeDocument/2006/relationships/hyperlink" Target="http://ru.wikipedia.org/wiki/%D0%A1%D0%BE%D0%BB%D0%BD%D0%B5%D1%87%D0%BD%D0%B0%D1%8F_%D0%B0%D0%BA%D1%82%D0%B8%D0%B2%D0%BD%D0%BE%D1%81%D1%82%D1%8C"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ru.wikipedia.org/wiki/%D0%98%D0%BE%D0%BD%D0%B8%D0%B7%D0%B0%D1%86%D0%B8%D1%8F" TargetMode="External"/><Relationship Id="rId13" Type="http://schemas.openxmlformats.org/officeDocument/2006/relationships/hyperlink" Target="http://ru.wikipedia.org/wiki/%D0%95%D0%B2%D1%80%D0%BE%D0%BF%D0%B0_(%D1%81%D0%BF%D1%83%D1%82%D0%BD%D0%B8%D0%BA_%D0%AE%D0%BF%D0%B8%D1%82%D0%B5%D1%80%D0%B0)" TargetMode="External"/><Relationship Id="rId3" Type="http://schemas.openxmlformats.org/officeDocument/2006/relationships/hyperlink" Target="http://ru.wikipedia.org/wiki/%D0%A1%D0%BE%D0%BB%D0%BD%D0%B5%D1%87%D0%BD%D0%B0%D1%8F_%D1%81%D0%B8%D1%81%D1%82%D0%B5%D0%BC%D0%B0" TargetMode="External"/><Relationship Id="rId7" Type="http://schemas.openxmlformats.org/officeDocument/2006/relationships/hyperlink" Target="http://ru.wikipedia.org/wiki/%D0%AD%D0%BB%D0%B5%D0%BA%D1%82%D1%80%D0%B8%D1%87%D0%B5%D1%81%D0%BA%D0%B8%D0%B9_%D1%82%D0%BE%D0%BA" TargetMode="External"/><Relationship Id="rId12" Type="http://schemas.openxmlformats.org/officeDocument/2006/relationships/hyperlink" Target="http://ru.wikipedia.org/wiki/%D0%93%D0%B0%D0%BD%D0%B8%D0%BC%D0%B5%D0%B4_(%D1%81%D0%BF%D1%83%D1%82%D0%BD%D0%B8%D0%BA_%D0%AE%D0%BF%D0%B8%D1%82%D0%B5%D1%80%D0%B0)" TargetMode="External"/><Relationship Id="rId17" Type="http://schemas.openxmlformats.org/officeDocument/2006/relationships/image" Target="../media/image6.jpeg"/><Relationship Id="rId2" Type="http://schemas.openxmlformats.org/officeDocument/2006/relationships/hyperlink" Target="http://ru.wikipedia.org/wiki/%D0%9F%D0%BB%D0%B0%D0%BD%D0%B5%D1%82%D0%B0" TargetMode="External"/><Relationship Id="rId16" Type="http://schemas.openxmlformats.org/officeDocument/2006/relationships/hyperlink" Target="http://ru.wikipedia.org/wiki/%D0%A4%D0%B0%D0%B9%D0%BB:Jupiter.Aurora.HST.UV.jpg" TargetMode="External"/><Relationship Id="rId1" Type="http://schemas.openxmlformats.org/officeDocument/2006/relationships/slideLayout" Target="../slideLayouts/slideLayout2.xml"/><Relationship Id="rId6" Type="http://schemas.openxmlformats.org/officeDocument/2006/relationships/hyperlink" Target="http://ru.wikipedia.org/wiki/%D0%A5%D0%B0%D0%B1%D0%B1%D0%BB_(%D1%82%D0%B5%D0%BB%D0%B5%D1%81%D0%BA%D0%BE%D0%BF)" TargetMode="External"/><Relationship Id="rId11" Type="http://schemas.openxmlformats.org/officeDocument/2006/relationships/hyperlink" Target="http://ru.wikipedia.org/wiki/%D0%9B%D0%B8%D0%BC%D0%B1" TargetMode="External"/><Relationship Id="rId5" Type="http://schemas.openxmlformats.org/officeDocument/2006/relationships/hyperlink" Target="http://ru.wikipedia.org/wiki/%D0%A2%D0%B5%D0%BB%D0%B5%D1%81%D0%BA%D0%BE%D0%BF" TargetMode="External"/><Relationship Id="rId15" Type="http://schemas.openxmlformats.org/officeDocument/2006/relationships/image" Target="../media/image5.gif"/><Relationship Id="rId10" Type="http://schemas.openxmlformats.org/officeDocument/2006/relationships/hyperlink" Target="http://ru.wikipedia.org/wiki/%D0%9F%D1%80%D0%BE%D0%B5%D0%BA%D1%86%D0%B8%D1%8F_(%D0%B3%D0%B5%D0%BE%D0%BC%D0%B5%D1%82%D1%80%D0%B8%D1%8F)" TargetMode="External"/><Relationship Id="rId4" Type="http://schemas.openxmlformats.org/officeDocument/2006/relationships/hyperlink" Target="http://ru.wikipedia.org/wiki/%D0%90%D0%BB%D1%8C%D0%B1%D0%B5%D0%B4%D0%BE" TargetMode="External"/><Relationship Id="rId9" Type="http://schemas.openxmlformats.org/officeDocument/2006/relationships/hyperlink" Target="http://ru.wikipedia.org/wiki/%D0%98%D0%BE_(%D1%81%D0%BF%D1%83%D1%82%D0%BD%D0%B8%D0%BA_%D0%AE%D0%BF%D0%B8%D1%82%D0%B5%D1%80%D0%B0)" TargetMode="External"/><Relationship Id="rId14" Type="http://schemas.openxmlformats.org/officeDocument/2006/relationships/hyperlink" Target="http://ru.wikipedia.org/wiki/%D0%A4%D0%B0%D0%B9%D0%BB:Aurora_Australis_From_ISS.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ndows 7\Desktop\220px-Polarlicht_2.jpg"/>
          <p:cNvPicPr>
            <a:picLocks noGrp="1" noChangeAspect="1" noChangeArrowheads="1"/>
          </p:cNvPicPr>
          <p:nvPr>
            <p:ph idx="1"/>
          </p:nvPr>
        </p:nvPicPr>
        <p:blipFill>
          <a:blip r:embed="rId2" cstate="print"/>
          <a:srcRect/>
          <a:stretch>
            <a:fillRect/>
          </a:stretch>
        </p:blipFill>
        <p:spPr bwMode="auto">
          <a:xfrm>
            <a:off x="251520" y="332656"/>
            <a:ext cx="8640960" cy="6264696"/>
          </a:xfrm>
          <a:prstGeom prst="rect">
            <a:avLst/>
          </a:prstGeom>
          <a:noFill/>
        </p:spPr>
      </p:pic>
      <p:sp>
        <p:nvSpPr>
          <p:cNvPr id="3" name="Прямоугольник 2"/>
          <p:cNvSpPr/>
          <p:nvPr/>
        </p:nvSpPr>
        <p:spPr>
          <a:xfrm>
            <a:off x="395536" y="1556792"/>
            <a:ext cx="8424936" cy="5816977"/>
          </a:xfrm>
          <a:prstGeom prst="rect">
            <a:avLst/>
          </a:prstGeom>
        </p:spPr>
        <p:txBody>
          <a:bodyPr wrap="square">
            <a:spAutoFit/>
          </a:bodyPr>
          <a:lstStyle/>
          <a:p>
            <a:r>
              <a:rPr lang="ru-RU" sz="6000" dirty="0" smtClean="0"/>
              <a:t>                Поэзия             	«северного сияния»</a:t>
            </a:r>
          </a:p>
          <a:p>
            <a:pPr algn="r"/>
            <a:endParaRPr lang="ru-RU" sz="3200" dirty="0" smtClean="0"/>
          </a:p>
          <a:p>
            <a:pPr algn="r"/>
            <a:r>
              <a:rPr lang="ru-RU" sz="3200" dirty="0" smtClean="0"/>
              <a:t>Команда «ЗЕМЛЯНЕ»</a:t>
            </a:r>
          </a:p>
          <a:p>
            <a:pPr algn="r"/>
            <a:endParaRPr lang="ru-RU" sz="3200" dirty="0" smtClean="0"/>
          </a:p>
          <a:p>
            <a:pPr algn="r"/>
            <a:endParaRPr lang="ru-RU" sz="3200" dirty="0" smtClean="0"/>
          </a:p>
          <a:p>
            <a:pPr algn="ctr"/>
            <a:endParaRPr lang="ru-RU" sz="3200" dirty="0" smtClean="0"/>
          </a:p>
          <a:p>
            <a:pPr algn="ctr"/>
            <a:r>
              <a:rPr lang="ru-RU" sz="3200" dirty="0" smtClean="0"/>
              <a:t>2011год</a:t>
            </a:r>
          </a:p>
          <a:p>
            <a:r>
              <a:rPr lang="ru-RU" sz="6000" dirty="0" smtClean="0"/>
              <a:t>                   </a:t>
            </a:r>
            <a:endParaRPr lang="ru-RU" sz="6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FF00"/>
                </a:solidFill>
                <a:latin typeface="Book Antiqua" pitchFamily="18" charset="0"/>
              </a:rPr>
              <a:t>Поэзия и проза народов</a:t>
            </a:r>
            <a:endParaRPr lang="ru-RU" dirty="0">
              <a:solidFill>
                <a:srgbClr val="FFFF00"/>
              </a:solidFill>
              <a:latin typeface="Book Antiqua" pitchFamily="18" charset="0"/>
            </a:endParaRPr>
          </a:p>
        </p:txBody>
      </p:sp>
      <p:pic>
        <p:nvPicPr>
          <p:cNvPr id="22530" name="Picture 2" descr="C:\Users\Windows 7\Pictures\untitled.png"/>
          <p:cNvPicPr>
            <a:picLocks noGrp="1" noChangeAspect="1" noChangeArrowheads="1"/>
          </p:cNvPicPr>
          <p:nvPr>
            <p:ph idx="1"/>
          </p:nvPr>
        </p:nvPicPr>
        <p:blipFill>
          <a:blip r:embed="rId2" cstate="print"/>
          <a:srcRect/>
          <a:stretch>
            <a:fillRect/>
          </a:stretch>
        </p:blipFill>
        <p:spPr bwMode="auto">
          <a:xfrm>
            <a:off x="323528" y="1196752"/>
            <a:ext cx="8618140" cy="5472608"/>
          </a:xfrm>
          <a:prstGeom prst="rect">
            <a:avLst/>
          </a:prstGeom>
          <a:noFill/>
        </p:spPr>
      </p:pic>
      <p:pic>
        <p:nvPicPr>
          <p:cNvPr id="5" name="Picture 2" descr="C:\Users\Windows 7\Pictures\untitled.png"/>
          <p:cNvPicPr>
            <a:picLocks noChangeAspect="1" noChangeArrowheads="1"/>
          </p:cNvPicPr>
          <p:nvPr/>
        </p:nvPicPr>
        <p:blipFill>
          <a:blip r:embed="rId3" cstate="print"/>
          <a:srcRect/>
          <a:stretch>
            <a:fillRect/>
          </a:stretch>
        </p:blipFill>
        <p:spPr bwMode="auto">
          <a:xfrm>
            <a:off x="0" y="1196752"/>
            <a:ext cx="9144000" cy="566124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6" algn="ctr" rtl="0">
              <a:spcBef>
                <a:spcPct val="0"/>
              </a:spcBef>
            </a:pPr>
            <a:r>
              <a:rPr lang="ru-RU" dirty="0" smtClean="0"/>
              <a:t>Скандинавские скальды, видевшие в облаках резвящихся белогривых коней, а в северном сиянии – сверкающие мечи, утверждали, что это по небу носятся валькирии – девы-воительницы. Греки эти же природные явления объяснял и тем, что это на небе пасутся белые стада Аполлона, которых охраняют </a:t>
            </a:r>
            <a:r>
              <a:rPr lang="ru-RU" dirty="0" err="1" smtClean="0"/>
              <a:t>гелиады</a:t>
            </a:r>
            <a:r>
              <a:rPr lang="ru-RU" dirty="0" smtClean="0"/>
              <a:t> – сестры </a:t>
            </a:r>
            <a:r>
              <a:rPr lang="ru-RU" dirty="0" err="1" smtClean="0"/>
              <a:t>Фаэтуса</a:t>
            </a:r>
            <a:r>
              <a:rPr lang="ru-RU" dirty="0" smtClean="0"/>
              <a:t> и </a:t>
            </a:r>
            <a:r>
              <a:rPr lang="ru-RU" dirty="0" err="1" smtClean="0"/>
              <a:t>Лампетия</a:t>
            </a:r>
            <a:r>
              <a:rPr lang="ru-RU" dirty="0" smtClean="0"/>
              <a:t>.</a:t>
            </a:r>
            <a:br>
              <a:rPr lang="ru-RU" dirty="0" smtClean="0"/>
            </a:br>
            <a:endParaRPr lang="ru-RU" dirty="0"/>
          </a:p>
        </p:txBody>
      </p:sp>
      <p:sp>
        <p:nvSpPr>
          <p:cNvPr id="3" name="Содержимое 2"/>
          <p:cNvSpPr>
            <a:spLocks noGrp="1"/>
          </p:cNvSpPr>
          <p:nvPr>
            <p:ph idx="1"/>
          </p:nvPr>
        </p:nvSpPr>
        <p:spPr/>
        <p:txBody>
          <a:bodyPr/>
          <a:lstStyle/>
          <a:p>
            <a:pPr marL="342900" lvl="6" indent="-342900"/>
            <a:endParaRPr lang="ru-RU" sz="1100" dirty="0" smtClean="0"/>
          </a:p>
          <a:p>
            <a:pPr marL="342900" lvl="6" indent="-342900"/>
            <a:endParaRPr lang="ru-RU" sz="1100" dirty="0" smtClean="0"/>
          </a:p>
          <a:p>
            <a:pPr marL="342900" lvl="6" indent="-342900"/>
            <a:endParaRPr lang="ru-RU" sz="1100" dirty="0" smtClean="0"/>
          </a:p>
          <a:p>
            <a:pPr marL="342900" lvl="6" indent="-342900"/>
            <a:endParaRPr lang="ru-RU" sz="1100" dirty="0" smtClean="0"/>
          </a:p>
          <a:p>
            <a:pPr marL="342900" lvl="6" indent="-342900"/>
            <a:endParaRPr lang="ru-RU" sz="1100" dirty="0" smtClean="0"/>
          </a:p>
          <a:p>
            <a:pPr marL="342900" lvl="6" indent="-342900"/>
            <a:endParaRPr lang="ru-RU" sz="1100" dirty="0" smtClean="0"/>
          </a:p>
          <a:p>
            <a:pPr marL="342900" lvl="6" indent="-342900"/>
            <a:r>
              <a:rPr lang="ru-RU" sz="1100" dirty="0" smtClean="0"/>
              <a:t>Скандинавские </a:t>
            </a:r>
            <a:r>
              <a:rPr lang="ru-RU" sz="1100" dirty="0" smtClean="0"/>
              <a:t>скальды</a:t>
            </a:r>
            <a:r>
              <a:rPr lang="ru-RU" sz="1100" dirty="0" smtClean="0"/>
              <a:t>,</a:t>
            </a:r>
          </a:p>
          <a:p>
            <a:pPr marL="342900" lvl="6" indent="-342900"/>
            <a:r>
              <a:rPr lang="ru-RU" sz="1100" dirty="0" smtClean="0"/>
              <a:t> </a:t>
            </a:r>
            <a:r>
              <a:rPr lang="ru-RU" sz="1100" dirty="0" smtClean="0"/>
              <a:t>видевшие в облаках </a:t>
            </a:r>
            <a:r>
              <a:rPr lang="ru-RU" sz="1100" dirty="0" smtClean="0"/>
              <a:t>резвящихся</a:t>
            </a:r>
          </a:p>
          <a:p>
            <a:pPr marL="342900" lvl="6" indent="-342900"/>
            <a:r>
              <a:rPr lang="ru-RU" sz="1100" dirty="0" smtClean="0"/>
              <a:t> </a:t>
            </a:r>
            <a:r>
              <a:rPr lang="ru-RU" sz="1100" dirty="0" smtClean="0"/>
              <a:t>белогривых коней, а в северном </a:t>
            </a:r>
            <a:endParaRPr lang="ru-RU" sz="1100" dirty="0" smtClean="0"/>
          </a:p>
          <a:p>
            <a:pPr marL="342900" lvl="6" indent="-342900"/>
            <a:r>
              <a:rPr lang="ru-RU" sz="1100" dirty="0" smtClean="0"/>
              <a:t>сиянии </a:t>
            </a:r>
            <a:r>
              <a:rPr lang="ru-RU" sz="1100" dirty="0" smtClean="0"/>
              <a:t>– сверкающие мечи, утверждали</a:t>
            </a:r>
            <a:r>
              <a:rPr lang="ru-RU" sz="1100" dirty="0" smtClean="0"/>
              <a:t>,</a:t>
            </a:r>
          </a:p>
          <a:p>
            <a:pPr marL="342900" lvl="6" indent="-342900"/>
            <a:r>
              <a:rPr lang="ru-RU" sz="1100" dirty="0" smtClean="0"/>
              <a:t> </a:t>
            </a:r>
            <a:r>
              <a:rPr lang="ru-RU" sz="1100" dirty="0" smtClean="0"/>
              <a:t>что это по небу носятся валькирии – девы-воительницы. </a:t>
            </a:r>
            <a:endParaRPr lang="ru-RU" sz="1100" dirty="0" smtClean="0"/>
          </a:p>
          <a:p>
            <a:pPr marL="342900" lvl="6" indent="-342900"/>
            <a:r>
              <a:rPr lang="ru-RU" sz="1100" dirty="0" smtClean="0"/>
              <a:t>Греки </a:t>
            </a:r>
            <a:r>
              <a:rPr lang="ru-RU" sz="1100" dirty="0" smtClean="0"/>
              <a:t>эти же природные явления объяснял и тем, </a:t>
            </a:r>
            <a:endParaRPr lang="ru-RU" sz="1100" dirty="0" smtClean="0"/>
          </a:p>
          <a:p>
            <a:pPr marL="342900" lvl="6" indent="-342900"/>
            <a:r>
              <a:rPr lang="ru-RU" sz="1100" dirty="0" smtClean="0"/>
              <a:t>что </a:t>
            </a:r>
            <a:r>
              <a:rPr lang="ru-RU" sz="1100" dirty="0" smtClean="0"/>
              <a:t>это на небе пасутся белые стада Аполлона, которых охраняют </a:t>
            </a:r>
            <a:endParaRPr lang="ru-RU" sz="1100" dirty="0" smtClean="0"/>
          </a:p>
          <a:p>
            <a:pPr marL="342900" lvl="6" indent="-342900"/>
            <a:r>
              <a:rPr lang="ru-RU" sz="1100" dirty="0" err="1" smtClean="0"/>
              <a:t>гелиады</a:t>
            </a:r>
            <a:r>
              <a:rPr lang="ru-RU" sz="1100" dirty="0" smtClean="0"/>
              <a:t> </a:t>
            </a:r>
            <a:r>
              <a:rPr lang="ru-RU" sz="1100" dirty="0" smtClean="0"/>
              <a:t>– сестры </a:t>
            </a:r>
            <a:r>
              <a:rPr lang="ru-RU" sz="1100" dirty="0" err="1" smtClean="0"/>
              <a:t>Фаэтуса</a:t>
            </a:r>
            <a:r>
              <a:rPr lang="ru-RU" sz="1100" dirty="0" smtClean="0"/>
              <a:t> и </a:t>
            </a:r>
            <a:r>
              <a:rPr lang="ru-RU" sz="1100" dirty="0" err="1" smtClean="0"/>
              <a:t>Лампетия</a:t>
            </a:r>
            <a:r>
              <a:rPr lang="ru-RU" sz="1100" dirty="0" smtClean="0"/>
              <a:t>.</a:t>
            </a:r>
          </a:p>
          <a:p>
            <a:endParaRPr lang="ru-RU" dirty="0"/>
          </a:p>
        </p:txBody>
      </p:sp>
      <p:pic>
        <p:nvPicPr>
          <p:cNvPr id="23554" name="Picture 2" descr="C:\Users\Windows 7\Pictures\untitled.png"/>
          <p:cNvPicPr>
            <a:picLocks noChangeAspect="1" noChangeArrowheads="1"/>
          </p:cNvPicPr>
          <p:nvPr/>
        </p:nvPicPr>
        <p:blipFill>
          <a:blip r:embed="rId2" cstate="print"/>
          <a:srcRect/>
          <a:stretch>
            <a:fillRect/>
          </a:stretch>
        </p:blipFill>
        <p:spPr bwMode="auto">
          <a:xfrm>
            <a:off x="0" y="1412776"/>
            <a:ext cx="9144000" cy="5445224"/>
          </a:xfrm>
          <a:prstGeom prst="rect">
            <a:avLst/>
          </a:prstGeom>
          <a:noFill/>
        </p:spPr>
      </p:pic>
      <p:pic>
        <p:nvPicPr>
          <p:cNvPr id="5" name="Picture 2" descr="C:\Users\Windows 7\Pictures\untitled.png"/>
          <p:cNvPicPr>
            <a:picLocks noChangeAspect="1" noChangeArrowheads="1"/>
          </p:cNvPicPr>
          <p:nvPr/>
        </p:nvPicPr>
        <p:blipFill>
          <a:blip r:embed="rId3" cstate="print"/>
          <a:srcRect/>
          <a:stretch>
            <a:fillRect/>
          </a:stretch>
        </p:blipFill>
        <p:spPr bwMode="auto">
          <a:xfrm>
            <a:off x="0" y="1412776"/>
            <a:ext cx="9144000" cy="544522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2146250"/>
          </a:xfrm>
        </p:spPr>
        <p:txBody>
          <a:bodyPr>
            <a:noAutofit/>
          </a:bodyPr>
          <a:lstStyle/>
          <a:p>
            <a:r>
              <a:rPr lang="ru-RU" sz="1600" b="1" i="1" dirty="0" smtClean="0">
                <a:solidFill>
                  <a:srgbClr val="FFFFFF"/>
                </a:solidFill>
              </a:rPr>
              <a:t>Легенда о полярном сиянии.</a:t>
            </a:r>
            <a:r>
              <a:rPr lang="ru-RU" sz="1600" dirty="0" smtClean="0"/>
              <a:t/>
            </a:r>
            <a:br>
              <a:rPr lang="ru-RU" sz="1600" dirty="0" smtClean="0"/>
            </a:br>
            <a:r>
              <a:rPr lang="ru-RU" sz="1600" dirty="0" smtClean="0"/>
              <a:t>Жили некогда в тундре дедушка и внук. И была у них собака, по кличке </a:t>
            </a:r>
            <a:r>
              <a:rPr lang="ru-RU" sz="1600" dirty="0" err="1" smtClean="0"/>
              <a:t>Айя</a:t>
            </a:r>
            <a:r>
              <a:rPr lang="ru-RU" sz="1600" dirty="0" smtClean="0"/>
              <a:t>, которая помогала охотиться и пасти оленей. Однажды дед вернулся с охоты опечаленный – в тундре на него напал волк. Собака спасла хозяина от волка, но была ранена. И пока дед волка прогонял, </a:t>
            </a:r>
            <a:r>
              <a:rPr lang="ru-RU" sz="1600" dirty="0" err="1" smtClean="0"/>
              <a:t>Айя</a:t>
            </a:r>
            <a:r>
              <a:rPr lang="ru-RU" sz="1600" dirty="0" smtClean="0"/>
              <a:t> куда то пропала. Тем временем в тундре стемнело – не найти уже потерявшуюся собаку. Мальчик горько заплакал, но тут подлетел к нему  сокол и велел поджечь ветку  в костре. Взял сокол ветку в клюв и взмыл высоко-высоко в небо. И расступилась тьма, а сокол все летал над тундрой кругами , пока внук с дедушкой искали собаку. </a:t>
            </a:r>
            <a:r>
              <a:rPr lang="ru-RU" sz="1600" dirty="0" err="1" smtClean="0"/>
              <a:t>Айя</a:t>
            </a:r>
            <a:r>
              <a:rPr lang="ru-RU" sz="1600" dirty="0" smtClean="0"/>
              <a:t> нашлась, когда ветка уже догорала. Сокол улетел, а в северном небе с тех пор часто загорается костер , чтобы осветить путь тем, кто хочет совершить доброе дело.</a:t>
            </a:r>
            <a:endParaRPr lang="ru-RU" sz="1600" dirty="0"/>
          </a:p>
        </p:txBody>
      </p:sp>
      <p:sp>
        <p:nvSpPr>
          <p:cNvPr id="3" name="Содержимое 2"/>
          <p:cNvSpPr>
            <a:spLocks noGrp="1"/>
          </p:cNvSpPr>
          <p:nvPr>
            <p:ph idx="1"/>
          </p:nvPr>
        </p:nvSpPr>
        <p:spPr>
          <a:xfrm flipV="1">
            <a:off x="457200" y="6453335"/>
            <a:ext cx="8003232" cy="45719"/>
          </a:xfrm>
        </p:spPr>
        <p:txBody>
          <a:bodyPr>
            <a:normAutofit fontScale="25000" lnSpcReduction="20000"/>
          </a:bodyPr>
          <a:lstStyle/>
          <a:p>
            <a:pPr lvl="6"/>
            <a:endParaRPr lang="ru-RU" dirty="0"/>
          </a:p>
        </p:txBody>
      </p:sp>
      <p:pic>
        <p:nvPicPr>
          <p:cNvPr id="24578" name="Picture 2" descr="C:\Users\Windows 7\Pictures\siyanue2.jpg"/>
          <p:cNvPicPr>
            <a:picLocks noChangeAspect="1" noChangeArrowheads="1"/>
          </p:cNvPicPr>
          <p:nvPr/>
        </p:nvPicPr>
        <p:blipFill>
          <a:blip r:embed="rId2" cstate="print"/>
          <a:srcRect/>
          <a:stretch>
            <a:fillRect/>
          </a:stretch>
        </p:blipFill>
        <p:spPr bwMode="auto">
          <a:xfrm>
            <a:off x="539552" y="2708920"/>
            <a:ext cx="8352928" cy="388843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err="1" smtClean="0"/>
              <a:t>Северно</a:t>
            </a:r>
            <a:r>
              <a:rPr lang="ru-RU" sz="3200" b="1" dirty="0" smtClean="0"/>
              <a:t> </a:t>
            </a:r>
            <a:r>
              <a:rPr lang="ru-RU" sz="3200" b="1" dirty="0" smtClean="0"/>
              <a:t>сияние   (сказка)</a:t>
            </a:r>
            <a:r>
              <a:rPr lang="ru-RU" sz="3200" b="1" dirty="0" smtClean="0"/>
              <a:t/>
            </a:r>
            <a:br>
              <a:rPr lang="ru-RU" sz="3200" b="1" dirty="0" smtClean="0"/>
            </a:br>
            <a:r>
              <a:rPr lang="ru-RU" sz="1200" b="1" dirty="0" smtClean="0"/>
              <a:t/>
            </a:r>
            <a:br>
              <a:rPr lang="ru-RU" sz="1200" b="1" dirty="0" smtClean="0"/>
            </a:br>
            <a:r>
              <a:rPr lang="ru-RU" sz="1200" dirty="0" smtClean="0"/>
              <a:t/>
            </a:r>
            <a:br>
              <a:rPr lang="ru-RU" sz="1200" dirty="0" smtClean="0"/>
            </a:br>
            <a:endParaRPr lang="ru-RU" sz="1200" dirty="0"/>
          </a:p>
        </p:txBody>
      </p:sp>
      <p:sp>
        <p:nvSpPr>
          <p:cNvPr id="3" name="Содержимое 2"/>
          <p:cNvSpPr>
            <a:spLocks noGrp="1"/>
          </p:cNvSpPr>
          <p:nvPr>
            <p:ph idx="1"/>
          </p:nvPr>
        </p:nvSpPr>
        <p:spPr>
          <a:xfrm>
            <a:off x="457200" y="764704"/>
            <a:ext cx="8229600" cy="5361459"/>
          </a:xfrm>
        </p:spPr>
        <p:txBody>
          <a:bodyPr>
            <a:noAutofit/>
          </a:bodyPr>
          <a:lstStyle/>
          <a:p>
            <a:pPr>
              <a:buNone/>
            </a:pPr>
            <a:r>
              <a:rPr lang="ru-RU" sz="1350" dirty="0" smtClean="0"/>
              <a:t>         </a:t>
            </a:r>
            <a:r>
              <a:rPr lang="ru-RU" sz="1350" b="1" dirty="0" smtClean="0"/>
              <a:t>Л</a:t>
            </a:r>
            <a:r>
              <a:rPr lang="ru-RU" sz="1350" dirty="0" smtClean="0"/>
              <a:t>етом </a:t>
            </a:r>
            <a:r>
              <a:rPr lang="ru-RU" sz="1350" dirty="0" smtClean="0"/>
              <a:t>у нас круглы сутки светло, мы и не спим: день работам, а ночь гулям да с оленями вперегонки бегам. А с осени к зиме готовимся. </a:t>
            </a:r>
            <a:r>
              <a:rPr lang="ru-RU" sz="1350" dirty="0" err="1" smtClean="0"/>
              <a:t>Северно</a:t>
            </a:r>
            <a:r>
              <a:rPr lang="ru-RU" sz="1350" dirty="0" smtClean="0"/>
              <a:t> сияние сушим. Спервоначалу-то оно не сколь высоко светит. Бабы да девки с бани дергают, а </a:t>
            </a:r>
            <a:r>
              <a:rPr lang="ru-RU" sz="1350" dirty="0" err="1" smtClean="0"/>
              <a:t>робята</a:t>
            </a:r>
            <a:r>
              <a:rPr lang="ru-RU" sz="1350" dirty="0" smtClean="0"/>
              <a:t> с заборов.</a:t>
            </a:r>
            <a:br>
              <a:rPr lang="ru-RU" sz="1350" dirty="0" smtClean="0"/>
            </a:br>
            <a:r>
              <a:rPr lang="ru-RU" sz="1350" dirty="0" smtClean="0"/>
              <a:t>Надергают </a:t>
            </a:r>
            <a:r>
              <a:rPr lang="ru-RU" sz="1350" dirty="0" err="1" smtClean="0"/>
              <a:t>эки</a:t>
            </a:r>
            <a:r>
              <a:rPr lang="ru-RU" sz="1350" dirty="0" smtClean="0"/>
              <a:t> охапки! Оно что – дернешь, вниз головой опрокинешь – потухнет, мы пучками свяжем, на подволоку повесим, и висит на подволоке, не сохнет, не дохнет. Только летом свет </a:t>
            </a:r>
            <a:r>
              <a:rPr lang="ru-RU" sz="1350" dirty="0" err="1" smtClean="0"/>
              <a:t>терят</a:t>
            </a:r>
            <a:r>
              <a:rPr lang="ru-RU" sz="1350" dirty="0" smtClean="0"/>
              <a:t>. Да летом и не под нужду, а к темному времени опять отживается.</a:t>
            </a:r>
            <a:br>
              <a:rPr lang="ru-RU" sz="1350" dirty="0" smtClean="0"/>
            </a:br>
            <a:r>
              <a:rPr lang="ru-RU" sz="1350" dirty="0" smtClean="0"/>
              <a:t>А зимой другой раз в избе жарко, душно – не продохнуть, носом не проворотить, а дверь открывать нельзя: на улице мороз </a:t>
            </a:r>
            <a:r>
              <a:rPr lang="ru-RU" sz="1350" dirty="0" err="1" smtClean="0"/>
              <a:t>щелкат</a:t>
            </a:r>
            <a:r>
              <a:rPr lang="ru-RU" sz="1350" dirty="0" smtClean="0"/>
              <a:t>. Возьмем </a:t>
            </a:r>
            <a:r>
              <a:rPr lang="ru-RU" sz="1350" dirty="0" err="1" smtClean="0"/>
              <a:t>северно</a:t>
            </a:r>
            <a:r>
              <a:rPr lang="ru-RU" sz="1350" dirty="0" smtClean="0"/>
              <a:t> сияние, теплой водичкой смочим и зажжем. И светло так горит, и воздух </a:t>
            </a:r>
            <a:r>
              <a:rPr lang="ru-RU" sz="1350" dirty="0" err="1" smtClean="0"/>
              <a:t>очищат</a:t>
            </a:r>
            <a:r>
              <a:rPr lang="ru-RU" sz="1350" dirty="0" smtClean="0"/>
              <a:t>, и пахнет хорошо.</a:t>
            </a:r>
            <a:br>
              <a:rPr lang="ru-RU" sz="1350" dirty="0" smtClean="0"/>
            </a:br>
            <a:r>
              <a:rPr lang="ru-RU" sz="1350" dirty="0" smtClean="0"/>
              <a:t>Девки у нас модницы, выдумщицы, </a:t>
            </a:r>
            <a:r>
              <a:rPr lang="ru-RU" sz="1350" dirty="0" err="1" smtClean="0"/>
              <a:t>северно</a:t>
            </a:r>
            <a:r>
              <a:rPr lang="ru-RU" sz="1350" dirty="0" smtClean="0"/>
              <a:t> сияние в косах носят – как месяц светит! Да еще из сияния звезд наплетут, на лоб налепят. Страсть сколь красиво! Просто </a:t>
            </a:r>
            <a:r>
              <a:rPr lang="ru-RU" sz="1350" dirty="0" err="1" smtClean="0"/>
              <a:t>андели</a:t>
            </a:r>
            <a:r>
              <a:rPr lang="ru-RU" sz="1350" dirty="0" smtClean="0"/>
              <a:t>! Про наших девок в песнях пели:</a:t>
            </a:r>
            <a:br>
              <a:rPr lang="ru-RU" sz="1350" dirty="0" smtClean="0"/>
            </a:br>
            <a:r>
              <a:rPr lang="ru-RU" sz="1350" dirty="0" smtClean="0"/>
              <a:t>У зари, у зореньки Много ясных звезд, А в деревне Уйме им и счету нет! Девки по деревне пойдут – вся деревня вызвездит. </a:t>
            </a:r>
            <a:br>
              <a:rPr lang="ru-RU" sz="1350" dirty="0" smtClean="0"/>
            </a:br>
            <a:r>
              <a:rPr lang="ru-RU" sz="1350" dirty="0" smtClean="0"/>
              <a:t>Летом у нас круглы сутки светло, мы и не спим. День работам, а ночь гулям да с оленями в перегонки бегам. А с осени к зимы готовимся. </a:t>
            </a:r>
            <a:r>
              <a:rPr lang="ru-RU" sz="1350" dirty="0" err="1" smtClean="0"/>
              <a:t>Северно</a:t>
            </a:r>
            <a:r>
              <a:rPr lang="ru-RU" sz="1350" dirty="0" smtClean="0"/>
              <a:t> сияние сушим. </a:t>
            </a:r>
            <a:r>
              <a:rPr lang="ru-RU" sz="1350" dirty="0" err="1" smtClean="0"/>
              <a:t>Сперьвоначалу-то</a:t>
            </a:r>
            <a:r>
              <a:rPr lang="ru-RU" sz="1350" dirty="0" smtClean="0"/>
              <a:t> оно не сколь высоко светит. Бабы да девки с бани дергают, а </a:t>
            </a:r>
            <a:r>
              <a:rPr lang="ru-RU" sz="1350" dirty="0" err="1" smtClean="0"/>
              <a:t>робята</a:t>
            </a:r>
            <a:r>
              <a:rPr lang="ru-RU" sz="1350" dirty="0" smtClean="0"/>
              <a:t> с заборов. Надергают </a:t>
            </a:r>
            <a:r>
              <a:rPr lang="ru-RU" sz="1350" dirty="0" err="1" smtClean="0"/>
              <a:t>эки</a:t>
            </a:r>
            <a:r>
              <a:rPr lang="ru-RU" sz="1350" dirty="0" smtClean="0"/>
              <a:t> охапки! Оно что - дернешь, вниз головой опрокинешь – потухнет, мы пучками свяжем, на подволоку повесим и висит на подволоке, не сохнет, не дохнет. Только летом свет </a:t>
            </a:r>
            <a:r>
              <a:rPr lang="ru-RU" sz="1350" dirty="0" err="1" smtClean="0"/>
              <a:t>терят</a:t>
            </a:r>
            <a:r>
              <a:rPr lang="ru-RU" sz="1350" dirty="0" smtClean="0"/>
              <a:t>. Да летом и не под нужду. А к темному времени опять отживается. </a:t>
            </a:r>
            <a:br>
              <a:rPr lang="ru-RU" sz="1350" dirty="0" smtClean="0"/>
            </a:br>
            <a:r>
              <a:rPr lang="ru-RU" sz="1350" dirty="0" smtClean="0"/>
              <a:t>А зимой другой раз в избы жарко, душно - не продохнуть, носом не проворотить, а дверь открыть нельзя, мороз градусов триста. А возьмешь </a:t>
            </a:r>
            <a:r>
              <a:rPr lang="ru-RU" sz="1350" dirty="0" err="1" smtClean="0"/>
              <a:t>северно</a:t>
            </a:r>
            <a:r>
              <a:rPr lang="ru-RU" sz="1350" dirty="0" smtClean="0"/>
              <a:t> сияние, теплой водичкой смочишь и </a:t>
            </a:r>
            <a:r>
              <a:rPr lang="ru-RU" sz="1350" dirty="0" err="1" smtClean="0"/>
              <a:t>зажгешь</a:t>
            </a:r>
            <a:r>
              <a:rPr lang="ru-RU" sz="1350" dirty="0" smtClean="0"/>
              <a:t>. И светло так горит, и воздух </a:t>
            </a:r>
            <a:r>
              <a:rPr lang="ru-RU" sz="1350" dirty="0" err="1" smtClean="0"/>
              <a:t>очишшат</a:t>
            </a:r>
            <a:r>
              <a:rPr lang="ru-RU" sz="1350" dirty="0" smtClean="0"/>
              <a:t>, и пахнет хорошо, как бы сосной, похоже на ландыш. </a:t>
            </a:r>
            <a:br>
              <a:rPr lang="ru-RU" sz="1350" dirty="0" smtClean="0"/>
            </a:br>
            <a:r>
              <a:rPr lang="ru-RU" sz="1350" dirty="0" smtClean="0"/>
              <a:t>Девки у нас модницы, маловодны, </a:t>
            </a:r>
            <a:r>
              <a:rPr lang="ru-RU" sz="1350" dirty="0" err="1" smtClean="0"/>
              <a:t>северно</a:t>
            </a:r>
            <a:r>
              <a:rPr lang="ru-RU" sz="1350" dirty="0" smtClean="0"/>
              <a:t> сияние в косы носят – как месяц светит. Да </a:t>
            </a:r>
            <a:r>
              <a:rPr lang="ru-RU" sz="1350" dirty="0" err="1" smtClean="0"/>
              <a:t>ишшо</a:t>
            </a:r>
            <a:r>
              <a:rPr lang="ru-RU" sz="1350" dirty="0" smtClean="0"/>
              <a:t> из сияния звезд наплетут, на лоб налепят. Страсть сколь красиво! Просто </a:t>
            </a:r>
            <a:r>
              <a:rPr lang="ru-RU" sz="1350" dirty="0" err="1" smtClean="0"/>
              <a:t>андели</a:t>
            </a:r>
            <a:r>
              <a:rPr lang="ru-RU" sz="1350" dirty="0" smtClean="0"/>
              <a:t>! </a:t>
            </a:r>
            <a:br>
              <a:rPr lang="ru-RU" sz="1350" dirty="0" smtClean="0"/>
            </a:br>
            <a:r>
              <a:rPr lang="ru-RU" sz="1350" dirty="0" smtClean="0"/>
              <a:t>Про наших девок в песнях пели: </a:t>
            </a:r>
            <a:br>
              <a:rPr lang="ru-RU" sz="1350" dirty="0" smtClean="0"/>
            </a:br>
            <a:r>
              <a:rPr lang="ru-RU" sz="1350" dirty="0" smtClean="0"/>
              <a:t>У зари у зореньки много ясных звезд,</a:t>
            </a:r>
            <a:br>
              <a:rPr lang="ru-RU" sz="1350" dirty="0" smtClean="0"/>
            </a:br>
            <a:r>
              <a:rPr lang="ru-RU" sz="1350" dirty="0" smtClean="0"/>
              <a:t>А в деревне Уйме им и счету нет! </a:t>
            </a:r>
            <a:br>
              <a:rPr lang="ru-RU" sz="1350" dirty="0" smtClean="0"/>
            </a:br>
            <a:r>
              <a:rPr lang="ru-RU" sz="1350" dirty="0" smtClean="0"/>
              <a:t>Девки по деревне пойдут - вся деревня вызвездит. </a:t>
            </a:r>
            <a:r>
              <a:rPr lang="ru-RU" sz="1400" dirty="0" smtClean="0"/>
              <a:t/>
            </a:r>
            <a:br>
              <a:rPr lang="ru-RU" sz="1400" dirty="0" smtClean="0"/>
            </a:br>
            <a:r>
              <a:rPr lang="ru-RU" sz="1400" dirty="0" smtClean="0"/>
              <a:t/>
            </a:r>
            <a:br>
              <a:rPr lang="ru-RU" sz="1400" dirty="0" smtClean="0"/>
            </a:br>
            <a:endParaRPr lang="ru-RU"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29600" cy="1143000"/>
          </a:xfrm>
        </p:spPr>
        <p:txBody>
          <a:bodyPr>
            <a:normAutofit fontScale="90000"/>
          </a:bodyPr>
          <a:lstStyle/>
          <a:p>
            <a:r>
              <a:rPr lang="ru-RU" b="1" dirty="0" smtClean="0"/>
              <a:t>Нарисую северное сияние</a:t>
            </a:r>
            <a:br>
              <a:rPr lang="ru-RU" b="1" dirty="0" smtClean="0"/>
            </a:br>
            <a:r>
              <a:rPr lang="ru-RU" b="1" i="1" u="sng" dirty="0" smtClean="0">
                <a:hlinkClick r:id="rId2"/>
              </a:rPr>
              <a:t>Зоя Кудрявцева</a:t>
            </a:r>
            <a:r>
              <a:rPr lang="ru-RU" dirty="0" smtClean="0"/>
              <a:t/>
            </a:r>
            <a:br>
              <a:rPr lang="ru-RU" dirty="0" smtClean="0"/>
            </a:br>
            <a:endParaRPr lang="ru-RU" dirty="0"/>
          </a:p>
        </p:txBody>
      </p:sp>
      <p:pic>
        <p:nvPicPr>
          <p:cNvPr id="25602" name="Picture 2" descr="C:\Users\Windows 7\Pictures\untitled 2.png"/>
          <p:cNvPicPr>
            <a:picLocks noGrp="1" noChangeAspect="1" noChangeArrowheads="1"/>
          </p:cNvPicPr>
          <p:nvPr>
            <p:ph idx="1"/>
          </p:nvPr>
        </p:nvPicPr>
        <p:blipFill>
          <a:blip r:embed="rId3" cstate="print"/>
          <a:srcRect/>
          <a:stretch>
            <a:fillRect/>
          </a:stretch>
        </p:blipFill>
        <p:spPr bwMode="auto">
          <a:xfrm>
            <a:off x="0" y="1556792"/>
            <a:ext cx="9144000" cy="530120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251520" y="1417638"/>
            <a:ext cx="251399" cy="931242"/>
          </a:xfrm>
        </p:spPr>
        <p:txBody>
          <a:bodyPr/>
          <a:lstStyle/>
          <a:p>
            <a:endParaRPr lang="ru-RU" dirty="0"/>
          </a:p>
        </p:txBody>
      </p:sp>
      <p:sp>
        <p:nvSpPr>
          <p:cNvPr id="3" name="Содержимое 2"/>
          <p:cNvSpPr>
            <a:spLocks noGrp="1"/>
          </p:cNvSpPr>
          <p:nvPr>
            <p:ph idx="1"/>
          </p:nvPr>
        </p:nvSpPr>
        <p:spPr>
          <a:xfrm>
            <a:off x="251520" y="116632"/>
            <a:ext cx="8229600" cy="8568952"/>
          </a:xfrm>
        </p:spPr>
        <p:txBody>
          <a:bodyPr>
            <a:normAutofit fontScale="25000" lnSpcReduction="20000"/>
          </a:bodyPr>
          <a:lstStyle/>
          <a:p>
            <a:pPr>
              <a:buNone/>
            </a:pPr>
            <a:r>
              <a:rPr lang="ru-RU" sz="6400" dirty="0" smtClean="0"/>
              <a:t>	Где-то </a:t>
            </a:r>
            <a:r>
              <a:rPr lang="ru-RU" sz="6400" dirty="0" smtClean="0"/>
              <a:t>в неведомой части космоса </a:t>
            </a:r>
            <a:r>
              <a:rPr lang="ru-RU" sz="6400" i="1" dirty="0" smtClean="0"/>
              <a:t>будильник есть, и всё в природе живёт по законам времени. Время тихо покачивает маятник, поворачивается свод небесный, переходят звёзды на другие места.</a:t>
            </a:r>
            <a:br>
              <a:rPr lang="ru-RU" sz="6400" i="1" dirty="0" smtClean="0"/>
            </a:br>
            <a:r>
              <a:rPr lang="ru-RU" sz="6400" i="1" dirty="0" smtClean="0"/>
              <a:t/>
            </a:r>
            <a:br>
              <a:rPr lang="ru-RU" sz="6400" i="1" dirty="0" smtClean="0"/>
            </a:br>
            <a:r>
              <a:rPr lang="ru-RU" sz="6400" i="1" dirty="0" smtClean="0"/>
              <a:t>Они это делают тысячи лет, мы, занятые своей ежедневной суетой, даже не замечаем, но замечает </a:t>
            </a:r>
            <a:r>
              <a:rPr lang="ru-RU" sz="6400" i="1" dirty="0" err="1" smtClean="0"/>
              <a:t>Урcа</a:t>
            </a:r>
            <a:r>
              <a:rPr lang="ru-RU" sz="6400" i="1" dirty="0" smtClean="0"/>
              <a:t>, так зовут большую белую медведицу. Она сегодня хорошо поохотилась, большим и жирным был тюлень.</a:t>
            </a:r>
            <a:br>
              <a:rPr lang="ru-RU" sz="6400" i="1" dirty="0" smtClean="0"/>
            </a:br>
            <a:r>
              <a:rPr lang="ru-RU" sz="6400" i="1" dirty="0" smtClean="0"/>
              <a:t/>
            </a:r>
            <a:br>
              <a:rPr lang="ru-RU" sz="6400" i="1" dirty="0" smtClean="0"/>
            </a:br>
            <a:r>
              <a:rPr lang="ru-RU" sz="6400" i="1" dirty="0" err="1" smtClean="0"/>
              <a:t>Урсе</a:t>
            </a:r>
            <a:r>
              <a:rPr lang="ru-RU" sz="6400" i="1" dirty="0" smtClean="0"/>
              <a:t> нужно много есть, скоро наступит зима, а она такая холодная и длинная. Её муж, </a:t>
            </a:r>
            <a:r>
              <a:rPr lang="ru-RU" sz="6400" i="1" dirty="0" err="1" smtClean="0"/>
              <a:t>Урсус</a:t>
            </a:r>
            <a:r>
              <a:rPr lang="ru-RU" sz="6400" i="1" dirty="0" smtClean="0"/>
              <a:t>, отправился в долгий путь на свои места для охоты, он нынче в спячку не ложится.</a:t>
            </a:r>
            <a:br>
              <a:rPr lang="ru-RU" sz="6400" i="1" dirty="0" smtClean="0"/>
            </a:br>
            <a:r>
              <a:rPr lang="ru-RU" sz="6400" i="1" dirty="0" smtClean="0"/>
              <a:t/>
            </a:r>
            <a:br>
              <a:rPr lang="ru-RU" sz="6400" i="1" dirty="0" smtClean="0"/>
            </a:br>
            <a:r>
              <a:rPr lang="ru-RU" sz="6400" i="1" dirty="0" smtClean="0"/>
              <a:t>А её дорога поведёт к острову, который медведи зовут </a:t>
            </a:r>
            <a:r>
              <a:rPr lang="ru-RU" sz="6400" i="1" dirty="0" err="1" smtClean="0"/>
              <a:t>Урсанией</a:t>
            </a:r>
            <a:r>
              <a:rPr lang="ru-RU" sz="6400" i="1" dirty="0" smtClean="0"/>
              <a:t>, то есть медвежьей страной, а люди островом Врангеля и медвежьей столицей. Наметает зима к скалам острова много снега, там и выкапывают медведицы берлоги, в спячку ложатся.</a:t>
            </a:r>
            <a:br>
              <a:rPr lang="ru-RU" sz="6400" i="1" dirty="0" smtClean="0"/>
            </a:br>
            <a:r>
              <a:rPr lang="ru-RU" sz="6400" i="1" dirty="0" smtClean="0"/>
              <a:t/>
            </a:r>
            <a:br>
              <a:rPr lang="ru-RU" sz="6400" i="1" dirty="0" smtClean="0"/>
            </a:br>
            <a:r>
              <a:rPr lang="ru-RU" sz="6400" i="1" dirty="0" smtClean="0"/>
              <a:t>Спит медведица, видит летние сны, как на небосводе солнце-морж плавает в море, а на островах летают и галдят тысячи птиц. Медведица даже не слышала, когда добрая старушка-волшебница подложила под её тёплый живот маленького белого медвежонка.</a:t>
            </a:r>
            <a:br>
              <a:rPr lang="ru-RU" sz="6400" i="1" dirty="0" smtClean="0"/>
            </a:br>
            <a:r>
              <a:rPr lang="ru-RU" sz="6400" i="1" dirty="0" smtClean="0"/>
              <a:t/>
            </a:r>
            <a:br>
              <a:rPr lang="ru-RU" sz="6400" i="1" dirty="0" smtClean="0"/>
            </a:br>
            <a:r>
              <a:rPr lang="ru-RU" sz="6400" i="1" dirty="0" smtClean="0"/>
              <a:t>Прижимает </a:t>
            </a:r>
            <a:r>
              <a:rPr lang="ru-RU" sz="6400" i="1" dirty="0" err="1" smtClean="0"/>
              <a:t>Урса</a:t>
            </a:r>
            <a:r>
              <a:rPr lang="ru-RU" sz="6400" i="1" dirty="0" smtClean="0"/>
              <a:t> сынка, обнимает, закрывает мохнатой лапой, словно одеялом. Ему нужно спать, пока не кончатся метели, не подует с материка тёплый ветер, пахнущий мхами и тундрой, и не покажется надо льдами краешек солнца.</a:t>
            </a:r>
            <a:br>
              <a:rPr lang="ru-RU" sz="6400" i="1" dirty="0" smtClean="0"/>
            </a:br>
            <a:r>
              <a:rPr lang="ru-RU" sz="6400" i="1" dirty="0" smtClean="0"/>
              <a:t/>
            </a:r>
            <a:br>
              <a:rPr lang="ru-RU" sz="6400" i="1" dirty="0" smtClean="0"/>
            </a:br>
            <a:r>
              <a:rPr lang="ru-RU" sz="6400" i="1" dirty="0" smtClean="0"/>
              <a:t>Только изредка просыпается сынок, тянется со сна, укладывается удобнее, сосёт вкусное жирное молоко матери, ему ещё не снятся сны.</a:t>
            </a:r>
            <a:br>
              <a:rPr lang="ru-RU" sz="6400" i="1" dirty="0" smtClean="0"/>
            </a:br>
            <a:r>
              <a:rPr lang="ru-RU" sz="6400" i="1" dirty="0" smtClean="0"/>
              <a:t/>
            </a:r>
            <a:br>
              <a:rPr lang="ru-RU" sz="6400" i="1" dirty="0" smtClean="0"/>
            </a:br>
            <a:r>
              <a:rPr lang="ru-RU" sz="6400" i="1" dirty="0" smtClean="0"/>
              <a:t>Чуток сон </a:t>
            </a:r>
            <a:r>
              <a:rPr lang="ru-RU" sz="6400" i="1" dirty="0" err="1" smtClean="0"/>
              <a:t>Урсы</a:t>
            </a:r>
            <a:r>
              <a:rPr lang="ru-RU" sz="6400" i="1" dirty="0" smtClean="0"/>
              <a:t>, она слышит: ветер всё реже завывает в скалах острова, слышит медведица треск раскалывающегося льда. Все медведи знают, что это топает, уходит к северу тётка Темень.</a:t>
            </a:r>
            <a:br>
              <a:rPr lang="ru-RU" sz="6400" i="1" dirty="0" smtClean="0"/>
            </a:br>
            <a:r>
              <a:rPr lang="ru-RU" sz="6400" i="1" dirty="0" smtClean="0"/>
              <a:t/>
            </a:r>
            <a:br>
              <a:rPr lang="ru-RU" sz="6400" i="1" dirty="0" smtClean="0"/>
            </a:br>
            <a:endParaRPr lang="ru-RU" sz="64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2074242"/>
          </a:xfrm>
        </p:spPr>
        <p:txBody>
          <a:bodyPr>
            <a:normAutofit fontScale="90000"/>
          </a:bodyPr>
          <a:lstStyle/>
          <a:p>
            <a:r>
              <a:rPr lang="ru-RU" dirty="0" smtClean="0"/>
              <a:t> </a:t>
            </a:r>
            <a:br>
              <a:rPr lang="ru-RU" dirty="0" smtClean="0"/>
            </a:br>
            <a:r>
              <a:rPr lang="ru-RU" sz="1800" i="1" dirty="0" smtClean="0"/>
              <a:t>Она уходит, когда над материком светлеет, показывается кусочек спины большого моржа, что зовётся</a:t>
            </a:r>
            <a:br>
              <a:rPr lang="ru-RU" sz="1800" i="1" dirty="0" smtClean="0"/>
            </a:br>
            <a:r>
              <a:rPr lang="ru-RU" sz="1800" i="1" dirty="0" smtClean="0"/>
              <a:t>Солнцем, станет солнце с каждым днём подрастать. Так обязательно будет. </a:t>
            </a:r>
            <a:br>
              <a:rPr lang="ru-RU" sz="1800" i="1" dirty="0" smtClean="0"/>
            </a:br>
            <a:r>
              <a:rPr lang="ru-RU" sz="1800" i="1" dirty="0" smtClean="0"/>
              <a:t>Сынок-медвежонок тоже подрастал, поворачивался вместе с мамой на другой бочок, всё дальше вытягивал лапы, ему хотелось побегать. Наконец</a:t>
            </a:r>
            <a:r>
              <a:rPr lang="ru-RU" sz="1800" i="1" dirty="0" smtClean="0"/>
              <a:t>, наступило такое время:- Просыпайся, сынок, будем открывать двери нашего чума, пора тебе погулять.</a:t>
            </a:r>
            <a:br>
              <a:rPr lang="ru-RU" sz="1800" i="1" dirty="0" smtClean="0"/>
            </a:br>
            <a:r>
              <a:rPr lang="ru-RU" sz="1800" i="1" dirty="0" smtClean="0"/>
              <a:t>Умыла </a:t>
            </a:r>
            <a:r>
              <a:rPr lang="ru-RU" sz="1800" i="1" dirty="0" smtClean="0"/>
              <a:t>Медведица язычком сына, лапой причесала шёрстку - На прогулку нужно чистеньким и опрятным выходить. Может, папу твоего встретим.</a:t>
            </a:r>
            <a:br>
              <a:rPr lang="ru-RU" sz="1800" i="1" dirty="0" smtClean="0"/>
            </a:br>
            <a:r>
              <a:rPr lang="ru-RU" sz="1300" i="1" dirty="0" smtClean="0"/>
              <a:t/>
            </a:r>
            <a:br>
              <a:rPr lang="ru-RU" sz="1300" i="1" dirty="0" smtClean="0"/>
            </a:br>
            <a:endParaRPr lang="ru-RU" sz="1300" i="1" dirty="0"/>
          </a:p>
        </p:txBody>
      </p:sp>
      <p:sp>
        <p:nvSpPr>
          <p:cNvPr id="3" name="Содержимое 2"/>
          <p:cNvSpPr>
            <a:spLocks noGrp="1"/>
          </p:cNvSpPr>
          <p:nvPr>
            <p:ph idx="1"/>
          </p:nvPr>
        </p:nvSpPr>
        <p:spPr>
          <a:xfrm>
            <a:off x="539552" y="2204864"/>
            <a:ext cx="8229600" cy="4653136"/>
          </a:xfrm>
        </p:spPr>
        <p:txBody>
          <a:bodyPr>
            <a:normAutofit fontScale="32500" lnSpcReduction="20000"/>
          </a:bodyPr>
          <a:lstStyle/>
          <a:p>
            <a:pPr>
              <a:buNone/>
            </a:pPr>
            <a:endParaRPr lang="ru-RU" dirty="0" smtClean="0"/>
          </a:p>
          <a:p>
            <a:pPr>
              <a:buNone/>
            </a:pPr>
            <a:r>
              <a:rPr lang="ru-RU" sz="4300" i="1" dirty="0" smtClean="0"/>
              <a:t>Показала </a:t>
            </a:r>
            <a:r>
              <a:rPr lang="ru-RU" sz="4300" i="1" dirty="0" smtClean="0"/>
              <a:t>медведица, как из чума-берлоги выбраться. Медвежонок помогал матери, лапами </a:t>
            </a:r>
            <a:r>
              <a:rPr lang="ru-RU" sz="4300" i="1" dirty="0" smtClean="0"/>
              <a:t>грёб</a:t>
            </a:r>
          </a:p>
          <a:p>
            <a:pPr>
              <a:buNone/>
            </a:pPr>
            <a:r>
              <a:rPr lang="ru-RU" sz="4300" i="1" dirty="0" smtClean="0"/>
              <a:t>снег</a:t>
            </a:r>
            <a:r>
              <a:rPr lang="ru-RU" sz="4300" i="1" dirty="0" smtClean="0"/>
              <a:t>. Снаружи было темно, но светлее, чем в берлоге</a:t>
            </a:r>
            <a:r>
              <a:rPr lang="ru-RU" sz="4300" i="1" dirty="0" smtClean="0"/>
              <a:t>.</a:t>
            </a:r>
          </a:p>
          <a:p>
            <a:pPr>
              <a:buFontTx/>
              <a:buChar char="-"/>
            </a:pPr>
            <a:r>
              <a:rPr lang="ru-RU" sz="4300" i="1" dirty="0" smtClean="0"/>
              <a:t>Я </a:t>
            </a:r>
            <a:r>
              <a:rPr lang="ru-RU" sz="4300" i="1" dirty="0" smtClean="0"/>
              <a:t>называю тебя именем «Урсула», а твоего отца зовут «</a:t>
            </a:r>
            <a:r>
              <a:rPr lang="ru-RU" sz="4300" i="1" dirty="0" err="1" smtClean="0"/>
              <a:t>Урсус</a:t>
            </a:r>
            <a:r>
              <a:rPr lang="ru-RU" sz="4300" i="1" dirty="0" smtClean="0"/>
              <a:t>», так называют всех </a:t>
            </a:r>
            <a:r>
              <a:rPr lang="ru-RU" sz="4300" i="1" dirty="0" smtClean="0"/>
              <a:t>белых</a:t>
            </a:r>
          </a:p>
          <a:p>
            <a:pPr>
              <a:buNone/>
            </a:pPr>
            <a:r>
              <a:rPr lang="ru-RU" sz="4300" i="1" dirty="0" smtClean="0"/>
              <a:t>медведей</a:t>
            </a:r>
            <a:r>
              <a:rPr lang="ru-RU" sz="4300" i="1" dirty="0" smtClean="0"/>
              <a:t>. Смотри, Урсула, и запоминай. Скоро вон то светлое пятнышко на краю неба </a:t>
            </a:r>
            <a:r>
              <a:rPr lang="ru-RU" sz="4300" i="1" dirty="0" smtClean="0"/>
              <a:t>будет</a:t>
            </a:r>
          </a:p>
          <a:p>
            <a:pPr>
              <a:buNone/>
            </a:pPr>
            <a:r>
              <a:rPr lang="ru-RU" sz="4300" i="1" dirty="0" smtClean="0"/>
              <a:t>большим </a:t>
            </a:r>
            <a:r>
              <a:rPr lang="ru-RU" sz="4300" i="1" dirty="0" smtClean="0"/>
              <a:t>и тёплым </a:t>
            </a:r>
            <a:r>
              <a:rPr lang="ru-RU" sz="4300" i="1" dirty="0" smtClean="0"/>
              <a:t>солнцем.</a:t>
            </a:r>
          </a:p>
          <a:p>
            <a:pPr>
              <a:buNone/>
            </a:pPr>
            <a:r>
              <a:rPr lang="ru-RU" sz="4300" i="1" dirty="0" smtClean="0"/>
              <a:t>Его </a:t>
            </a:r>
            <a:r>
              <a:rPr lang="ru-RU" sz="4300" i="1" dirty="0" smtClean="0"/>
              <a:t>очень боится старуха-Темень, она спрячется в большой пещере острова, и не будет с </a:t>
            </a:r>
            <a:r>
              <a:rPr lang="ru-RU" sz="4300" i="1" dirty="0" smtClean="0"/>
              <a:t>того</a:t>
            </a:r>
          </a:p>
          <a:p>
            <a:pPr>
              <a:buNone/>
            </a:pPr>
            <a:r>
              <a:rPr lang="ru-RU" sz="4300" i="1" dirty="0" smtClean="0"/>
              <a:t>момента </a:t>
            </a:r>
            <a:r>
              <a:rPr lang="ru-RU" sz="4300" i="1" dirty="0" smtClean="0"/>
              <a:t>ночи, только день. Но ты запоминай, что нарисовано на небе ночью, без этого </a:t>
            </a:r>
            <a:r>
              <a:rPr lang="ru-RU" sz="4300" i="1" dirty="0" smtClean="0"/>
              <a:t>медведям</a:t>
            </a:r>
          </a:p>
          <a:p>
            <a:pPr>
              <a:buNone/>
            </a:pPr>
            <a:r>
              <a:rPr lang="ru-RU" sz="4300" i="1" dirty="0" smtClean="0"/>
              <a:t>нельзя</a:t>
            </a:r>
            <a:r>
              <a:rPr lang="ru-RU" sz="4300" i="1" dirty="0" smtClean="0"/>
              <a:t>. Я нарисовала на снегу медведицу и медвежонка. Посмотри, Урсула, на небе они </a:t>
            </a:r>
            <a:r>
              <a:rPr lang="ru-RU" sz="4300" i="1" dirty="0" smtClean="0"/>
              <a:t>тоже</a:t>
            </a:r>
          </a:p>
          <a:p>
            <a:pPr>
              <a:buNone/>
            </a:pPr>
            <a:r>
              <a:rPr lang="ru-RU" sz="4300" i="1" dirty="0" smtClean="0"/>
              <a:t>есть</a:t>
            </a:r>
            <a:r>
              <a:rPr lang="ru-RU" sz="4300" i="1" dirty="0" smtClean="0"/>
              <a:t>. Расскажу тебе </a:t>
            </a:r>
            <a:r>
              <a:rPr lang="ru-RU" sz="4300" i="1" dirty="0" smtClean="0"/>
              <a:t>сказку.</a:t>
            </a:r>
          </a:p>
          <a:p>
            <a:pPr>
              <a:buNone/>
            </a:pPr>
            <a:r>
              <a:rPr lang="ru-RU" sz="4300" i="1" dirty="0" smtClean="0"/>
              <a:t>Однажды </a:t>
            </a:r>
            <a:r>
              <a:rPr lang="ru-RU" sz="4300" i="1" dirty="0" smtClean="0"/>
              <a:t>на мир опустилась тьма чёрная - колдунья по имени Темень. Было темно, холодно </a:t>
            </a:r>
            <a:r>
              <a:rPr lang="ru-RU" sz="4300" i="1" dirty="0" smtClean="0"/>
              <a:t>и</a:t>
            </a:r>
          </a:p>
          <a:p>
            <a:pPr>
              <a:buNone/>
            </a:pPr>
            <a:r>
              <a:rPr lang="ru-RU" sz="4300" i="1" dirty="0" smtClean="0"/>
              <a:t>голодно</a:t>
            </a:r>
            <a:r>
              <a:rPr lang="ru-RU" sz="4300" i="1" dirty="0" smtClean="0"/>
              <a:t>, ушла бабушка на охоту, нерпу добывать. Она была хорошей охотницей, но </a:t>
            </a:r>
            <a:r>
              <a:rPr lang="ru-RU" sz="4300" i="1" dirty="0" smtClean="0"/>
              <a:t>Темень</a:t>
            </a:r>
          </a:p>
          <a:p>
            <a:pPr>
              <a:buNone/>
            </a:pPr>
            <a:r>
              <a:rPr lang="ru-RU" sz="4300" i="1" dirty="0" smtClean="0"/>
              <a:t>распугала </a:t>
            </a:r>
            <a:r>
              <a:rPr lang="ru-RU" sz="4300" i="1" dirty="0" smtClean="0"/>
              <a:t>всех животных, она завела твою бабушку в место дальнее, то было </a:t>
            </a:r>
            <a:r>
              <a:rPr lang="ru-RU" sz="4300" i="1" dirty="0" smtClean="0"/>
              <a:t>небо.</a:t>
            </a:r>
          </a:p>
          <a:p>
            <a:pPr>
              <a:buNone/>
            </a:pPr>
            <a:r>
              <a:rPr lang="ru-RU" sz="4300" i="1" dirty="0" smtClean="0"/>
              <a:t>Прилегла </a:t>
            </a:r>
            <a:r>
              <a:rPr lang="ru-RU" sz="4300" i="1" dirty="0" smtClean="0"/>
              <a:t>бабушка отдохнуть, да так и не встала. Остались на месте, где бабушка лежала, </a:t>
            </a:r>
            <a:r>
              <a:rPr lang="ru-RU" sz="4300" i="1" dirty="0" smtClean="0"/>
              <a:t>льдинки</a:t>
            </a:r>
          </a:p>
          <a:p>
            <a:pPr>
              <a:buFontTx/>
              <a:buChar char="-"/>
            </a:pPr>
            <a:r>
              <a:rPr lang="ru-RU" sz="4300" i="1" dirty="0" smtClean="0"/>
              <a:t>звёздочки </a:t>
            </a:r>
            <a:r>
              <a:rPr lang="ru-RU" sz="4300" i="1" dirty="0" smtClean="0"/>
              <a:t>их зовут Большой Медведицей, а нос бабушки стал звездой, которую </a:t>
            </a:r>
            <a:r>
              <a:rPr lang="ru-RU" sz="4300" i="1" dirty="0" smtClean="0"/>
              <a:t>назвали</a:t>
            </a:r>
          </a:p>
          <a:p>
            <a:pPr>
              <a:buNone/>
            </a:pPr>
            <a:r>
              <a:rPr lang="ru-RU" sz="4300" i="1" dirty="0" smtClean="0"/>
              <a:t>Полярной</a:t>
            </a:r>
            <a:r>
              <a:rPr lang="ru-RU" sz="4300" i="1" dirty="0" smtClean="0"/>
              <a:t>, она всегда покажет, где север. А вот и медвежонок, это Малая </a:t>
            </a:r>
            <a:r>
              <a:rPr lang="ru-RU" sz="4300" i="1" dirty="0" smtClean="0"/>
              <a:t>медведица.</a:t>
            </a:r>
          </a:p>
          <a:p>
            <a:pPr>
              <a:buNone/>
            </a:pPr>
            <a:r>
              <a:rPr lang="ru-RU" sz="4300" i="1" dirty="0" smtClean="0"/>
              <a:t>Ветер </a:t>
            </a:r>
            <a:r>
              <a:rPr lang="ru-RU" sz="4300" i="1" dirty="0" smtClean="0"/>
              <a:t>принёс знакомый запах, недавно здесь был </a:t>
            </a:r>
            <a:r>
              <a:rPr lang="ru-RU" sz="4300" i="1" dirty="0" err="1" smtClean="0"/>
              <a:t>Урсус</a:t>
            </a:r>
            <a:r>
              <a:rPr lang="ru-RU" sz="4300" i="1" dirty="0" smtClean="0"/>
              <a:t>, её муж, а ещё ветер доносил </a:t>
            </a:r>
            <a:r>
              <a:rPr lang="ru-RU" sz="4300" i="1" dirty="0" smtClean="0"/>
              <a:t>вкусный</a:t>
            </a:r>
          </a:p>
          <a:p>
            <a:pPr>
              <a:buNone/>
            </a:pPr>
            <a:r>
              <a:rPr lang="ru-RU" sz="4300" i="1" dirty="0" smtClean="0"/>
              <a:t>запах </a:t>
            </a:r>
            <a:r>
              <a:rPr lang="ru-RU" sz="4300" i="1" dirty="0" smtClean="0"/>
              <a:t>тюленя. Отличный подарок к пробуждению жены и сына! Медвежонку обязательно </a:t>
            </a:r>
            <a:r>
              <a:rPr lang="ru-RU" sz="4300" i="1" dirty="0" smtClean="0"/>
              <a:t>надо</a:t>
            </a:r>
          </a:p>
          <a:p>
            <a:pPr>
              <a:buNone/>
            </a:pPr>
            <a:r>
              <a:rPr lang="ru-RU" sz="4300" i="1" dirty="0" smtClean="0"/>
              <a:t>поесть </a:t>
            </a:r>
            <a:r>
              <a:rPr lang="ru-RU" sz="4300" i="1" dirty="0" smtClean="0"/>
              <a:t>мясо нерпы и тюленя, тогда будет из него хороший охотник!</a:t>
            </a:r>
            <a:br>
              <a:rPr lang="ru-RU" sz="4300" i="1" dirty="0" smtClean="0"/>
            </a:br>
            <a:endParaRPr lang="ru-RU" sz="43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400" i="1" dirty="0" smtClean="0"/>
              <a:t>        Не </a:t>
            </a:r>
            <a:r>
              <a:rPr lang="ru-RU" sz="1400" i="1" dirty="0" smtClean="0"/>
              <a:t>положено белому медведю подходить близко к медведице с медвежонком, если даже это его сын. Он только издали наблюдал, как рос и учился охоте сын.</a:t>
            </a:r>
            <a:br>
              <a:rPr lang="ru-RU" sz="1400" i="1" dirty="0" smtClean="0"/>
            </a:br>
            <a:r>
              <a:rPr lang="ru-RU" sz="1400" i="1" dirty="0" smtClean="0"/>
              <a:t/>
            </a:r>
            <a:br>
              <a:rPr lang="ru-RU" sz="1400" i="1" dirty="0" smtClean="0"/>
            </a:br>
            <a:r>
              <a:rPr lang="ru-RU" sz="1400" i="1" dirty="0" smtClean="0"/>
              <a:t>   Урсула </a:t>
            </a:r>
            <a:r>
              <a:rPr lang="ru-RU" sz="1400" i="1" dirty="0" smtClean="0"/>
              <a:t>был прилежным учеником и стал хорошим охотником, за лето вырос, превратился в крупного медведя, хотя оставался по возрасту медвежонком.</a:t>
            </a:r>
            <a:endParaRPr lang="ru-RU" sz="1400" i="1" dirty="0"/>
          </a:p>
        </p:txBody>
      </p:sp>
      <p:sp>
        <p:nvSpPr>
          <p:cNvPr id="3" name="Содержимое 2"/>
          <p:cNvSpPr>
            <a:spLocks noGrp="1"/>
          </p:cNvSpPr>
          <p:nvPr>
            <p:ph idx="1"/>
          </p:nvPr>
        </p:nvSpPr>
        <p:spPr>
          <a:xfrm>
            <a:off x="457200" y="1412776"/>
            <a:ext cx="8229600" cy="4713387"/>
          </a:xfrm>
        </p:spPr>
        <p:txBody>
          <a:bodyPr>
            <a:normAutofit fontScale="25000" lnSpcReduction="20000"/>
          </a:bodyPr>
          <a:lstStyle/>
          <a:p>
            <a:pPr>
              <a:buNone/>
            </a:pPr>
            <a:r>
              <a:rPr lang="ru-RU" dirty="0" smtClean="0"/>
              <a:t/>
            </a:r>
            <a:br>
              <a:rPr lang="ru-RU" dirty="0" smtClean="0"/>
            </a:br>
            <a:r>
              <a:rPr lang="ru-RU" sz="5600" i="1" dirty="0" smtClean="0"/>
              <a:t>Хорошо и сытно летом, да подули ветры холодные, опустели скалы острова, улетели птицы, но прилетели снега и метели, стало темнеть. Однажды Медведица отвела медвежонка в чум отца, там на большом камне лежало перо неведомой птицы.</a:t>
            </a:r>
            <a:br>
              <a:rPr lang="ru-RU" sz="5600" i="1" dirty="0" smtClean="0"/>
            </a:br>
            <a:r>
              <a:rPr lang="ru-RU" sz="5600" i="1" dirty="0" smtClean="0"/>
              <a:t/>
            </a:r>
            <a:br>
              <a:rPr lang="ru-RU" sz="5600" i="1" dirty="0" smtClean="0"/>
            </a:br>
            <a:r>
              <a:rPr lang="ru-RU" sz="5600" i="1" dirty="0" smtClean="0"/>
              <a:t>Урсула видел на острове перья птиц, но не было птиц с такими перьями в здешних местах.</a:t>
            </a:r>
            <a:br>
              <a:rPr lang="ru-RU" sz="5600" i="1" dirty="0" smtClean="0"/>
            </a:br>
            <a:r>
              <a:rPr lang="ru-RU" sz="5600" i="1" dirty="0" smtClean="0"/>
              <a:t>Перо это принесли гуси в подарок отцу, белому медведю </a:t>
            </a:r>
            <a:r>
              <a:rPr lang="ru-RU" sz="5600" i="1" dirty="0" err="1" smtClean="0"/>
              <a:t>Урсусу</a:t>
            </a:r>
            <a:r>
              <a:rPr lang="ru-RU" sz="5600" i="1" dirty="0" smtClean="0"/>
              <a:t>, могучему повелителю Северного Ледовитого океана.</a:t>
            </a:r>
            <a:br>
              <a:rPr lang="ru-RU" sz="5600" i="1" dirty="0" smtClean="0"/>
            </a:br>
            <a:r>
              <a:rPr lang="ru-RU" sz="5600" i="1" dirty="0" smtClean="0"/>
              <a:t/>
            </a:r>
            <a:br>
              <a:rPr lang="ru-RU" sz="5600" i="1" dirty="0" smtClean="0"/>
            </a:br>
            <a:r>
              <a:rPr lang="ru-RU" sz="5600" i="1" dirty="0" smtClean="0"/>
              <a:t>Гуси ведь далеко летают, они были в южной стране гор, где живёт и клюёт зёрна золотой пшеницы волшебная Жар-птица. Она и подарила своё перо, наказала гусям отнести его в места льдов и снегов. Птица была доброй, она мечтала, что в местах тех будет теплее и светлее от её пера.</a:t>
            </a:r>
            <a:br>
              <a:rPr lang="ru-RU" sz="5600" i="1" dirty="0" smtClean="0"/>
            </a:br>
            <a:r>
              <a:rPr lang="ru-RU" sz="5600" i="1" dirty="0" smtClean="0"/>
              <a:t/>
            </a:r>
            <a:br>
              <a:rPr lang="ru-RU" sz="5600" i="1" dirty="0" smtClean="0"/>
            </a:br>
            <a:r>
              <a:rPr lang="ru-RU" sz="5600" i="1" dirty="0" smtClean="0"/>
              <a:t>Медведица и Урсула любовались пером. Оно светилось и переливалось разными цветами на стенах снежного чума- берлоги, как играет и переливается по утрам солнце в водах чистого озера.</a:t>
            </a:r>
            <a:br>
              <a:rPr lang="ru-RU" sz="5600" i="1" dirty="0" smtClean="0"/>
            </a:br>
            <a:r>
              <a:rPr lang="ru-RU" sz="5600" i="1" dirty="0" smtClean="0"/>
              <a:t/>
            </a:r>
            <a:br>
              <a:rPr lang="ru-RU" sz="5600" i="1" dirty="0" smtClean="0"/>
            </a:br>
            <a:r>
              <a:rPr lang="ru-RU" sz="5600" i="1" dirty="0" smtClean="0"/>
              <a:t>Мороз разукрасил ковром-инеем стены и потолок, не стало в чуме теплее, но стало радостнее и светлее</a:t>
            </a:r>
            <a:r>
              <a:rPr lang="ru-RU" sz="5600" i="1" dirty="0" smtClean="0"/>
              <a:t>.  Вот </a:t>
            </a:r>
            <a:r>
              <a:rPr lang="ru-RU" sz="5600" i="1" dirty="0" smtClean="0"/>
              <a:t>бы красоту такую надо льдами холодного океана увидеть, по небу долгой зимней ночью разлить!</a:t>
            </a:r>
            <a:br>
              <a:rPr lang="ru-RU" sz="5600" i="1" dirty="0" smtClean="0"/>
            </a:br>
            <a:r>
              <a:rPr lang="ru-RU" sz="5600" i="1" dirty="0" smtClean="0"/>
              <a:t/>
            </a:r>
            <a:br>
              <a:rPr lang="ru-RU" sz="5600" i="1" dirty="0" smtClean="0"/>
            </a:br>
            <a:r>
              <a:rPr lang="ru-RU" sz="5600" i="1" dirty="0" smtClean="0"/>
              <a:t>Долго Урсула думал, как это сделать, нарисовать на небе дивное сияние. И придумал. Вышел в темноту ночи, она только наступила, поднял перо: - Я нарисую северное сияние!</a:t>
            </a:r>
            <a:br>
              <a:rPr lang="ru-RU" sz="5600" i="1" dirty="0" smtClean="0"/>
            </a:br>
            <a:r>
              <a:rPr lang="ru-RU" sz="5600" i="1" dirty="0" smtClean="0"/>
              <a:t>Он водил над собой пером волшебной птицы.</a:t>
            </a:r>
            <a:br>
              <a:rPr lang="ru-RU" sz="5600" i="1" dirty="0" smtClean="0"/>
            </a:br>
            <a:r>
              <a:rPr lang="ru-RU" sz="5600" i="1" dirty="0" smtClean="0"/>
              <a:t/>
            </a:r>
            <a:br>
              <a:rPr lang="ru-RU" sz="5600" i="1" dirty="0" smtClean="0"/>
            </a:br>
            <a:r>
              <a:rPr lang="ru-RU" sz="5600" i="1" dirty="0" smtClean="0"/>
              <a:t>Вырвалось перо из лап медвежонка, ввысь улетело, по небу разлилось сиянием. Так и нарисовал медвежонок Урсула на небе северное сияние! </a:t>
            </a:r>
            <a:br>
              <a:rPr lang="ru-RU" sz="5600" i="1" dirty="0" smtClean="0"/>
            </a:br>
            <a:r>
              <a:rPr lang="ru-RU" sz="5600" i="1" dirty="0" smtClean="0"/>
              <a:t>Пусть украшает небо перо сказочной птицы, радует всё живущее в краях холодных! </a:t>
            </a:r>
          </a:p>
          <a:p>
            <a:pPr>
              <a:buNone/>
            </a:pPr>
            <a:r>
              <a:rPr lang="ru-RU" sz="5600" i="1" dirty="0" smtClean="0"/>
              <a:t> </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FF00"/>
                </a:solidFill>
                <a:latin typeface="Bookman Old Style" pitchFamily="18" charset="0"/>
              </a:rPr>
              <a:t>Заключение</a:t>
            </a:r>
            <a:endParaRPr lang="ru-RU" dirty="0">
              <a:solidFill>
                <a:srgbClr val="FFFF00"/>
              </a:solidFill>
              <a:latin typeface="Bookman Old Style" pitchFamily="18" charset="0"/>
            </a:endParaRPr>
          </a:p>
        </p:txBody>
      </p:sp>
      <p:sp>
        <p:nvSpPr>
          <p:cNvPr id="3" name="Содержимое 2"/>
          <p:cNvSpPr>
            <a:spLocks noGrp="1"/>
          </p:cNvSpPr>
          <p:nvPr>
            <p:ph idx="1"/>
          </p:nvPr>
        </p:nvSpPr>
        <p:spPr/>
        <p:txBody>
          <a:bodyPr>
            <a:noAutofit/>
          </a:bodyPr>
          <a:lstStyle/>
          <a:p>
            <a:pPr>
              <a:buNone/>
            </a:pPr>
            <a:r>
              <a:rPr lang="ru-RU" sz="1200" i="1" dirty="0" smtClean="0">
                <a:solidFill>
                  <a:srgbClr val="002060"/>
                </a:solidFill>
                <a:latin typeface="Book Antiqua" pitchFamily="18" charset="0"/>
              </a:rPr>
              <a:t>	Можно </a:t>
            </a:r>
            <a:r>
              <a:rPr lang="ru-RU" sz="1200" i="1" dirty="0" smtClean="0">
                <a:solidFill>
                  <a:srgbClr val="002060"/>
                </a:solidFill>
                <a:latin typeface="Book Antiqua" pitchFamily="18" charset="0"/>
              </a:rPr>
              <a:t>с уверенностью сказать, что исследования последних десятилетий, включая изучение явления с искусственных спутников Земли и ракет и создание искусственных сияний, существенно обогатили наши знания о северных сияниях. Ясно, что не просто загадка северных сияний разгадана, но и накоплен большой фактический материал об окружающем нашу планету пространстве, состоянии межпланетной среды и солнечном излучении, включая потоки заряженных частиц. И тем не менее проблема северных сияний еще далека от своего решения.</a:t>
            </a:r>
            <a:br>
              <a:rPr lang="ru-RU" sz="1200" i="1" dirty="0" smtClean="0">
                <a:solidFill>
                  <a:srgbClr val="002060"/>
                </a:solidFill>
                <a:latin typeface="Book Antiqua" pitchFamily="18" charset="0"/>
              </a:rPr>
            </a:br>
            <a:r>
              <a:rPr lang="ru-RU" sz="1200" i="1" dirty="0" smtClean="0">
                <a:solidFill>
                  <a:srgbClr val="002060"/>
                </a:solidFill>
                <a:latin typeface="Book Antiqua" pitchFamily="18" charset="0"/>
              </a:rPr>
              <a:t/>
            </a:r>
            <a:br>
              <a:rPr lang="ru-RU" sz="1200" i="1" dirty="0" smtClean="0">
                <a:solidFill>
                  <a:srgbClr val="002060"/>
                </a:solidFill>
                <a:latin typeface="Book Antiqua" pitchFamily="18" charset="0"/>
              </a:rPr>
            </a:br>
            <a:r>
              <a:rPr lang="ru-RU" sz="1200" i="1" dirty="0" smtClean="0">
                <a:solidFill>
                  <a:srgbClr val="002060"/>
                </a:solidFill>
                <a:latin typeface="Book Antiqua" pitchFamily="18" charset="0"/>
              </a:rPr>
              <a:t>Действительно, мы знаем, что это свечение верхней атмосферы в высоких широтах северного и южного полушарий Земли, вызванное энергичными заряженными частицами, вторгающимися в земную магнитосферу на своем пути от Солнца. Известны и основные закономерности проявления северных сияний: их зависимость от высоты, географического положения, солнечной активности, возмущений магнитного поля Земли и т.д. И все же в настоящее время мы еще не можем не только описать количественно это явление, но даже предсказать заранее многие закономерности предстоящего северного сияния. Проблема северных сияний оказывается слишком сложной и многоплановой. Например, до сих пор неясна связь северных сияний с погодой. Северяне хорошо знают, что северные сияния чаще наблюдаются в морозные ночи. Объяснения этому пока нет.</a:t>
            </a:r>
            <a:br>
              <a:rPr lang="ru-RU" sz="1200" i="1" dirty="0" smtClean="0">
                <a:solidFill>
                  <a:srgbClr val="002060"/>
                </a:solidFill>
                <a:latin typeface="Book Antiqua" pitchFamily="18" charset="0"/>
              </a:rPr>
            </a:br>
            <a:r>
              <a:rPr lang="ru-RU" sz="1200" i="1" dirty="0" smtClean="0">
                <a:solidFill>
                  <a:srgbClr val="002060"/>
                </a:solidFill>
                <a:latin typeface="Book Antiqua" pitchFamily="18" charset="0"/>
              </a:rPr>
              <a:t/>
            </a:r>
            <a:br>
              <a:rPr lang="ru-RU" sz="1200" i="1" dirty="0" smtClean="0">
                <a:solidFill>
                  <a:srgbClr val="002060"/>
                </a:solidFill>
                <a:latin typeface="Book Antiqua" pitchFamily="18" charset="0"/>
              </a:rPr>
            </a:br>
            <a:r>
              <a:rPr lang="ru-RU" sz="1200" i="1" dirty="0" smtClean="0">
                <a:solidFill>
                  <a:srgbClr val="002060"/>
                </a:solidFill>
                <a:latin typeface="Book Antiqua" pitchFamily="18" charset="0"/>
              </a:rPr>
              <a:t>В то же время возникают неожиданные взаимосвязи, ждущие своих будущих исследователей, в достаточно необычных вопросах. В начале статьи речь шла о том, что в свое время появление северных сияний связывалось с трагическими явлениями в природе и обществе. Только ли страх перед непонятными впечатляющими явлениями природы лежит в основе этих суеверий? Сейчас хорошо известно, что солнечные ритмы с различными периодами (27 суток, 11 лет и т.д.) влияют на самые разные стороны жизни на Земле. Солнечные и магнитные бури (и связанные с ними северные сияния) могут вызывать рост различных заболеваний, в том числе заболеваний </a:t>
            </a:r>
            <a:r>
              <a:rPr lang="ru-RU" sz="1200" i="1" dirty="0" err="1" smtClean="0">
                <a:solidFill>
                  <a:srgbClr val="002060"/>
                </a:solidFill>
                <a:latin typeface="Book Antiqua" pitchFamily="18" charset="0"/>
              </a:rPr>
              <a:t>сердечно-сосудистой</a:t>
            </a:r>
            <a:r>
              <a:rPr lang="ru-RU" sz="1200" i="1" dirty="0" smtClean="0">
                <a:solidFill>
                  <a:srgbClr val="002060"/>
                </a:solidFill>
                <a:latin typeface="Book Antiqua" pitchFamily="18" charset="0"/>
              </a:rPr>
              <a:t> системы человека. С солнечными циклами связаны изменения климата на Земле, появление засух и наводнений, землетрясения и т.д. Все это заставляет еще раз серьезно задуматься над связью между северными сияниями и земными катаклизмами и бедами. Может быть, не так и глупы старые представления о такой связи?</a:t>
            </a:r>
            <a:br>
              <a:rPr lang="ru-RU" sz="1200" i="1" dirty="0" smtClean="0">
                <a:solidFill>
                  <a:srgbClr val="002060"/>
                </a:solidFill>
                <a:latin typeface="Book Antiqua" pitchFamily="18" charset="0"/>
              </a:rPr>
            </a:br>
            <a:r>
              <a:rPr lang="ru-RU" sz="1200" i="1" dirty="0" smtClean="0">
                <a:solidFill>
                  <a:srgbClr val="002060"/>
                </a:solidFill>
                <a:latin typeface="Book Antiqua" pitchFamily="18" charset="0"/>
              </a:rPr>
              <a:t/>
            </a:r>
            <a:br>
              <a:rPr lang="ru-RU" sz="1200" i="1" dirty="0" smtClean="0">
                <a:solidFill>
                  <a:srgbClr val="002060"/>
                </a:solidFill>
                <a:latin typeface="Book Antiqua" pitchFamily="18" charset="0"/>
              </a:rPr>
            </a:br>
            <a:endParaRPr lang="ru-RU" sz="1200" i="1" dirty="0">
              <a:solidFill>
                <a:srgbClr val="002060"/>
              </a:solidFill>
              <a:latin typeface="Book Antiqu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6" name="Picture 2" descr="C:\Users\Windows 7\Pictures\1224873976_11_siyanie_kolomensky_com.jpg"/>
          <p:cNvPicPr>
            <a:picLocks noGrp="1" noChangeAspect="1" noChangeArrowheads="1"/>
          </p:cNvPicPr>
          <p:nvPr>
            <p:ph idx="1"/>
          </p:nvPr>
        </p:nvPicPr>
        <p:blipFill>
          <a:blip r:embed="rId2" cstate="print"/>
          <a:srcRect/>
          <a:stretch>
            <a:fillRect/>
          </a:stretch>
        </p:blipFill>
        <p:spPr bwMode="auto">
          <a:xfrm>
            <a:off x="0" y="0"/>
            <a:ext cx="9144000" cy="724542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lstStyle/>
          <a:p>
            <a:r>
              <a:rPr lang="ru-RU" dirty="0" smtClean="0"/>
              <a:t>Введение </a:t>
            </a:r>
            <a:endParaRPr lang="ru-RU" dirty="0"/>
          </a:p>
        </p:txBody>
      </p:sp>
      <p:sp>
        <p:nvSpPr>
          <p:cNvPr id="3" name="Содержимое 2"/>
          <p:cNvSpPr>
            <a:spLocks noGrp="1"/>
          </p:cNvSpPr>
          <p:nvPr>
            <p:ph idx="1"/>
          </p:nvPr>
        </p:nvSpPr>
        <p:spPr>
          <a:xfrm>
            <a:off x="457200" y="1124744"/>
            <a:ext cx="8229600" cy="5001419"/>
          </a:xfrm>
        </p:spPr>
        <p:txBody>
          <a:bodyPr>
            <a:noAutofit/>
          </a:bodyPr>
          <a:lstStyle/>
          <a:p>
            <a:pPr>
              <a:buNone/>
            </a:pPr>
            <a:r>
              <a:rPr lang="ru-RU" sz="1200" dirty="0" smtClean="0"/>
              <a:t>	</a:t>
            </a:r>
            <a:r>
              <a:rPr lang="ru-RU" sz="1400" dirty="0" smtClean="0"/>
              <a:t>Многие </a:t>
            </a:r>
            <a:r>
              <a:rPr lang="ru-RU" sz="1400" dirty="0" smtClean="0"/>
              <a:t>путешественники предпочитают смотреть не исторические памятники и изучать культуру народов, а природные явления. Одним из самых удивительных природных явлений на нашей планете можно назвать Северное сияние. Именно о нем мы и расскажем в нашей </a:t>
            </a:r>
            <a:r>
              <a:rPr lang="ru-RU" sz="1400" dirty="0" smtClean="0"/>
              <a:t>презентации. </a:t>
            </a:r>
            <a:r>
              <a:rPr lang="ru-RU" sz="1400" dirty="0" smtClean="0"/>
              <a:t>В частности мы укажем на те места на земле, где можно увидеть Северное </a:t>
            </a:r>
            <a:r>
              <a:rPr lang="ru-RU" sz="1400" dirty="0" smtClean="0"/>
              <a:t>сияние и как отражено северное сияние в поэзии разных народов. </a:t>
            </a:r>
          </a:p>
          <a:p>
            <a:pPr>
              <a:buNone/>
            </a:pPr>
            <a:r>
              <a:rPr lang="ru-RU" sz="1400" dirty="0" smtClean="0"/>
              <a:t>	</a:t>
            </a:r>
            <a:r>
              <a:rPr lang="ru-RU" sz="1400" dirty="0" smtClean="0"/>
              <a:t>Как </a:t>
            </a:r>
            <a:r>
              <a:rPr lang="ru-RU" sz="1400" dirty="0" smtClean="0"/>
              <a:t>вы, наверное, все знаете, Северное сияние возникает только над полярными областями земли, а следовательно, в Северном </a:t>
            </a:r>
            <a:r>
              <a:rPr lang="ru-RU" sz="1400" dirty="0" smtClean="0"/>
              <a:t>полушарии, </a:t>
            </a:r>
            <a:r>
              <a:rPr lang="ru-RU" sz="1400" dirty="0" smtClean="0"/>
              <a:t>мы можем увидеть это явление в Канаде, на Аляске, в Финляндии и Скандинавии, США и Сибири. Прежде, чем мы перейдем непосредственно к местам, где можно лицезреть Северное сияние, хотелось бы дать несколько советов путешественникам, которые собираются впервые отправиться осматривать северные красоты:</a:t>
            </a:r>
          </a:p>
          <a:p>
            <a:pPr>
              <a:buNone/>
            </a:pPr>
            <a:r>
              <a:rPr lang="ru-RU" sz="1400" dirty="0" smtClean="0"/>
              <a:t>	- </a:t>
            </a:r>
            <a:r>
              <a:rPr lang="ru-RU" sz="1400" dirty="0" smtClean="0"/>
              <a:t>для начала вы должны знать о том, что существует несколько моментов, от которых зависит появление Северного сияния. Увидеть это явление природы можно только при высокой активности солнца. Точнее, чем активнее солнце, тем ярче Северное сияние. Специалисты рекомендуют предварительно узнать время возможного появления Северного сияния.</a:t>
            </a:r>
          </a:p>
          <a:p>
            <a:pPr>
              <a:buNone/>
            </a:pPr>
            <a:r>
              <a:rPr lang="ru-RU" sz="1400" dirty="0" smtClean="0"/>
              <a:t>	- </a:t>
            </a:r>
            <a:r>
              <a:rPr lang="ru-RU" sz="1400" dirty="0" smtClean="0"/>
              <a:t>больше вероятности увидеть Северное сияние именно ночью. Особенно в период с 22 до 24 часов ночи.</a:t>
            </a:r>
          </a:p>
          <a:p>
            <a:pPr>
              <a:buNone/>
            </a:pPr>
            <a:r>
              <a:rPr lang="ru-RU" sz="1400" dirty="0" smtClean="0"/>
              <a:t>	- </a:t>
            </a:r>
            <a:r>
              <a:rPr lang="ru-RU" sz="1400" dirty="0" smtClean="0"/>
              <a:t>вероятность увидеть Северное сияние возрастает, когда на улице стоит морозная и ясная погода.</a:t>
            </a:r>
          </a:p>
          <a:p>
            <a:pPr>
              <a:buNone/>
            </a:pPr>
            <a:r>
              <a:rPr lang="ru-RU" sz="1400" dirty="0" smtClean="0"/>
              <a:t>	- </a:t>
            </a:r>
            <a:r>
              <a:rPr lang="ru-RU" sz="1400" dirty="0" smtClean="0"/>
              <a:t>лучшим местом для просмотра Северного сияния является загород. В городе просмотру будет мешать искусственное освещение.</a:t>
            </a:r>
          </a:p>
          <a:p>
            <a:pPr>
              <a:buNone/>
            </a:pPr>
            <a:r>
              <a:rPr lang="ru-RU" sz="1400" dirty="0" smtClean="0"/>
              <a:t>	- </a:t>
            </a:r>
            <a:r>
              <a:rPr lang="ru-RU" sz="1400" dirty="0" smtClean="0"/>
              <a:t>ну и, наконец, отправляясь в северные страны, будьте готовы к низким температурам, тем более что специалисты рекомендуют ехать за Северным сиянием в период с октября по январь.</a:t>
            </a:r>
          </a:p>
          <a:p>
            <a:pPr>
              <a:buNone/>
            </a:pPr>
            <a:r>
              <a:rPr lang="ru-RU" sz="1400" dirty="0" smtClean="0"/>
              <a:t>	В </a:t>
            </a:r>
            <a:r>
              <a:rPr lang="ru-RU" sz="1400" dirty="0" smtClean="0"/>
              <a:t>России посмотреть Северное сияние можно на Кольском полуострове. Также большие шансы увидеть Северное сияние есть в Мурманске и других городах, расположенных рядом с Кольским полуостровом. Для этого нужна ясная морозная ночь, высокая солнечная активность и, конечно же, везение. </a:t>
            </a:r>
          </a:p>
          <a:p>
            <a:pPr>
              <a:buNone/>
            </a:pPr>
            <a:endParaRPr lang="ru-RU"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7650" name="Picture 2" descr="C:\Users\Windows 7\Pictures\1224873976_15_siyanie_kolomensky_com.jpg"/>
          <p:cNvPicPr>
            <a:picLocks noGrp="1" noChangeAspect="1" noChangeArrowheads="1"/>
          </p:cNvPicPr>
          <p:nvPr>
            <p:ph idx="1"/>
          </p:nvPr>
        </p:nvPicPr>
        <p:blipFill>
          <a:blip r:embed="rId2" cstate="print"/>
          <a:srcRect/>
          <a:stretch>
            <a:fillRect/>
          </a:stretch>
        </p:blipFill>
        <p:spPr bwMode="auto">
          <a:xfrm>
            <a:off x="0" y="0"/>
            <a:ext cx="9144000" cy="738944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8674" name="Picture 2" descr="C:\Users\Windows 7\Pictures\1224874103_28_siyanie_kolomensky_com.jpg"/>
          <p:cNvPicPr>
            <a:picLocks noGrp="1" noChangeAspect="1" noChangeArrowheads="1"/>
          </p:cNvPicPr>
          <p:nvPr>
            <p:ph idx="1"/>
          </p:nvPr>
        </p:nvPicPr>
        <p:blipFill>
          <a:blip r:embed="rId2" cstate="print"/>
          <a:srcRect/>
          <a:stretch>
            <a:fillRect/>
          </a:stretch>
        </p:blipFill>
        <p:spPr bwMode="auto">
          <a:xfrm>
            <a:off x="0" y="-675456"/>
            <a:ext cx="9144000" cy="813690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i="1" dirty="0" smtClean="0"/>
              <a:t>Список использованных информационных ресурсов:</a:t>
            </a:r>
            <a:endParaRPr lang="ru-RU" sz="3200" b="1" i="1" dirty="0"/>
          </a:p>
        </p:txBody>
      </p:sp>
      <p:sp>
        <p:nvSpPr>
          <p:cNvPr id="3" name="Содержимое 2"/>
          <p:cNvSpPr>
            <a:spLocks noGrp="1"/>
          </p:cNvSpPr>
          <p:nvPr>
            <p:ph idx="1"/>
          </p:nvPr>
        </p:nvSpPr>
        <p:spPr/>
        <p:txBody>
          <a:bodyPr>
            <a:normAutofit/>
          </a:bodyPr>
          <a:lstStyle/>
          <a:p>
            <a:pPr>
              <a:buAutoNum type="arabicPeriod"/>
            </a:pPr>
            <a:r>
              <a:rPr lang="ru-RU" sz="1600" dirty="0" err="1" smtClean="0"/>
              <a:t>Триникси.ру</a:t>
            </a:r>
            <a:r>
              <a:rPr lang="ru-RU" sz="1600" dirty="0" smtClean="0"/>
              <a:t> «Удивительное северное сияние»</a:t>
            </a:r>
          </a:p>
          <a:p>
            <a:pPr>
              <a:buAutoNum type="arabicPeriod"/>
            </a:pPr>
            <a:r>
              <a:rPr lang="en-US" sz="1600" dirty="0" smtClean="0"/>
              <a:t>KOLOMENSKY.COM </a:t>
            </a:r>
            <a:r>
              <a:rPr lang="ru-RU" sz="1600" dirty="0" smtClean="0"/>
              <a:t>«Красивые фото северного сияния»</a:t>
            </a:r>
          </a:p>
          <a:p>
            <a:pPr>
              <a:buAutoNum type="arabicPeriod"/>
            </a:pPr>
            <a:r>
              <a:rPr lang="ru-RU" sz="1600" dirty="0" err="1" smtClean="0"/>
              <a:t>Википедия</a:t>
            </a:r>
            <a:endParaRPr lang="ru-RU" sz="1600" dirty="0" smtClean="0"/>
          </a:p>
          <a:p>
            <a:pPr>
              <a:buFont typeface="Arial" pitchFamily="34" charset="0"/>
              <a:buAutoNum type="arabicPeriod"/>
            </a:pPr>
            <a:r>
              <a:rPr lang="ru-RU" sz="1600" dirty="0" err="1" smtClean="0"/>
              <a:t>Писахов</a:t>
            </a:r>
            <a:r>
              <a:rPr lang="ru-RU" sz="1600" dirty="0" smtClean="0"/>
              <a:t> С. Х. Ледяна колокольня: Сказки и очерки/Сост. Л. Ю. Шульман.-</a:t>
            </a:r>
            <a:br>
              <a:rPr lang="ru-RU" sz="1600" dirty="0" smtClean="0"/>
            </a:br>
            <a:r>
              <a:rPr lang="ru-RU" sz="1600" dirty="0" smtClean="0"/>
              <a:t>М.: Сов. Россия, 1992.- 320 с.- (Живое русское слово).</a:t>
            </a:r>
          </a:p>
          <a:p>
            <a:pPr>
              <a:buAutoNum type="arabicPeriod"/>
            </a:pPr>
            <a:r>
              <a:rPr lang="ru-RU" sz="1600" dirty="0" smtClean="0"/>
              <a:t>МИД Финляндии </a:t>
            </a:r>
            <a:r>
              <a:rPr lang="ru-RU" sz="1600" dirty="0" smtClean="0">
                <a:hlinkClick r:id="rId2"/>
              </a:rPr>
              <a:t>http://www.virtual.finland.fi</a:t>
            </a:r>
            <a:r>
              <a:rPr lang="ru-RU" sz="1600" dirty="0" smtClean="0">
                <a:hlinkClick r:id="rId2"/>
              </a:rPr>
              <a:t>/</a:t>
            </a:r>
            <a:endParaRPr lang="ru-RU" sz="1600" dirty="0" smtClean="0"/>
          </a:p>
          <a:p>
            <a:pPr lvl="0">
              <a:buFont typeface="Arial" pitchFamily="34" charset="0"/>
              <a:buAutoNum type="arabicPeriod"/>
            </a:pPr>
            <a:r>
              <a:rPr lang="ru-RU" sz="1600" dirty="0" smtClean="0"/>
              <a:t>Александров Н.Л. Полярные сияния // </a:t>
            </a:r>
            <a:r>
              <a:rPr lang="ru-RU" sz="1600" dirty="0" err="1" smtClean="0">
                <a:hlinkClick r:id="rId3" tooltip="Соросовский образовательный журнал"/>
              </a:rPr>
              <a:t>Соросовский</a:t>
            </a:r>
            <a:r>
              <a:rPr lang="ru-RU" sz="1600" dirty="0" smtClean="0">
                <a:hlinkClick r:id="rId3" tooltip="Соросовский образовательный журнал"/>
              </a:rPr>
              <a:t> образовательный журнал</a:t>
            </a:r>
            <a:r>
              <a:rPr lang="ru-RU" sz="1600" dirty="0" smtClean="0"/>
              <a:t>, 2001, № 5, с. 75-79;</a:t>
            </a:r>
          </a:p>
          <a:p>
            <a:pPr lvl="0">
              <a:buFont typeface="Arial" pitchFamily="34" charset="0"/>
              <a:buAutoNum type="arabicPeriod"/>
            </a:pPr>
            <a:r>
              <a:rPr lang="ru-RU" sz="1600" dirty="0" smtClean="0"/>
              <a:t>Булат В.Л. Оптические явления в природе. // М., Просвещение, 1974, 143 с;</a:t>
            </a:r>
          </a:p>
          <a:p>
            <a:pPr lvl="0">
              <a:buFont typeface="Arial" pitchFamily="34" charset="0"/>
              <a:buAutoNum type="arabicPeriod"/>
            </a:pPr>
            <a:r>
              <a:rPr lang="ru-RU" sz="1600" dirty="0" smtClean="0"/>
              <a:t>Мишин Е.В., </a:t>
            </a:r>
            <a:r>
              <a:rPr lang="ru-RU" sz="1600" dirty="0" err="1" smtClean="0"/>
              <a:t>Рушин</a:t>
            </a:r>
            <a:r>
              <a:rPr lang="ru-RU" sz="1600" dirty="0" smtClean="0"/>
              <a:t> Ю.Я., Телегин В.А. Взаимодействие электронных потоков с ионосферной плазмой. // Л., </a:t>
            </a:r>
            <a:r>
              <a:rPr lang="ru-RU" sz="1600" dirty="0" err="1" smtClean="0"/>
              <a:t>Гидрометеоиздат</a:t>
            </a:r>
            <a:r>
              <a:rPr lang="ru-RU" sz="1600" dirty="0" smtClean="0"/>
              <a:t>, 1989, 264 с.</a:t>
            </a:r>
          </a:p>
          <a:p>
            <a:pPr lvl="0">
              <a:buFont typeface="Arial" pitchFamily="34" charset="0"/>
              <a:buAutoNum type="arabicPeriod"/>
            </a:pPr>
            <a:r>
              <a:rPr lang="ru-RU" sz="1600" dirty="0" smtClean="0"/>
              <a:t>Исаев С.И. Полярные сияния. // Мурманск, </a:t>
            </a:r>
            <a:r>
              <a:rPr lang="ru-RU" sz="1600" dirty="0" err="1" smtClean="0"/>
              <a:t>Книж</a:t>
            </a:r>
            <a:r>
              <a:rPr lang="ru-RU" sz="1600" dirty="0" smtClean="0"/>
              <a:t>. изд-во, 1980, 141 с.;</a:t>
            </a:r>
          </a:p>
          <a:p>
            <a:pPr lvl="0">
              <a:buFont typeface="Arial" pitchFamily="34" charset="0"/>
              <a:buAutoNum type="arabicPeriod"/>
            </a:pPr>
            <a:r>
              <a:rPr lang="ru-RU" sz="1600" dirty="0" err="1" smtClean="0"/>
              <a:t>Мизун</a:t>
            </a:r>
            <a:r>
              <a:rPr lang="ru-RU" sz="1600" dirty="0" smtClean="0"/>
              <a:t> Ю.Г. Полярные сияния. // М., Наука, 1983, 136 с.;</a:t>
            </a:r>
          </a:p>
          <a:p>
            <a:pPr lvl="0">
              <a:buFont typeface="Arial" pitchFamily="34" charset="0"/>
              <a:buAutoNum type="arabicPeriod"/>
            </a:pPr>
            <a:r>
              <a:rPr lang="ru-RU" sz="1600" dirty="0" smtClean="0"/>
              <a:t>Зверева С.В. В Мире солнечного света. // Л., </a:t>
            </a:r>
            <a:r>
              <a:rPr lang="ru-RU" sz="1600" dirty="0" err="1" smtClean="0"/>
              <a:t>Гидрометеоиздат</a:t>
            </a:r>
            <a:r>
              <a:rPr lang="ru-RU" sz="1600" dirty="0" smtClean="0"/>
              <a:t>, 1988, 160 с.;</a:t>
            </a:r>
          </a:p>
          <a:p>
            <a:pPr>
              <a:buNone/>
            </a:pPr>
            <a:r>
              <a:rPr lang="ru-RU" sz="1600" dirty="0" smtClean="0"/>
              <a:t> </a:t>
            </a:r>
            <a:endParaRPr lang="ru-RU"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Windows 7\Pictures\Abigail_18.jpg"/>
          <p:cNvPicPr>
            <a:picLocks noGrp="1" noChangeAspect="1" noChangeArrowheads="1"/>
          </p:cNvPicPr>
          <p:nvPr>
            <p:ph idx="1"/>
          </p:nvPr>
        </p:nvPicPr>
        <p:blipFill>
          <a:blip r:embed="rId2" cstate="print"/>
          <a:srcRect/>
          <a:stretch>
            <a:fillRect/>
          </a:stretch>
        </p:blipFill>
        <p:spPr bwMode="auto">
          <a:xfrm>
            <a:off x="467544" y="260648"/>
            <a:ext cx="8360601" cy="6264696"/>
          </a:xfrm>
          <a:prstGeom prst="rect">
            <a:avLst/>
          </a:prstGeom>
          <a:noFill/>
        </p:spPr>
      </p:pic>
      <p:sp>
        <p:nvSpPr>
          <p:cNvPr id="5" name="Прямоугольник 4"/>
          <p:cNvSpPr/>
          <p:nvPr/>
        </p:nvSpPr>
        <p:spPr>
          <a:xfrm>
            <a:off x="827584" y="548680"/>
            <a:ext cx="5400600" cy="2954655"/>
          </a:xfrm>
          <a:prstGeom prst="rect">
            <a:avLst/>
          </a:prstGeom>
        </p:spPr>
        <p:txBody>
          <a:bodyPr wrap="square">
            <a:spAutoFit/>
          </a:bodyPr>
          <a:lstStyle/>
          <a:p>
            <a:r>
              <a:rPr lang="ru-RU" sz="2800" dirty="0" smtClean="0">
                <a:solidFill>
                  <a:schemeClr val="bg1"/>
                </a:solidFill>
              </a:rPr>
              <a:t>Цель </a:t>
            </a:r>
            <a:r>
              <a:rPr lang="ru-RU" sz="2800" dirty="0" smtClean="0">
                <a:solidFill>
                  <a:schemeClr val="bg1"/>
                </a:solidFill>
              </a:rPr>
              <a:t>презентации: Ознакомление </a:t>
            </a:r>
            <a:r>
              <a:rPr lang="ru-RU" sz="2800" dirty="0" smtClean="0">
                <a:solidFill>
                  <a:schemeClr val="bg1"/>
                </a:solidFill>
              </a:rPr>
              <a:t>с северным сиянием, как физическим явлением, отраженное, как следствие в </a:t>
            </a:r>
            <a:r>
              <a:rPr lang="ru-RU" sz="2800" dirty="0" smtClean="0">
                <a:solidFill>
                  <a:schemeClr val="bg1"/>
                </a:solidFill>
              </a:rPr>
              <a:t>поэзии и прозе </a:t>
            </a:r>
            <a:r>
              <a:rPr lang="ru-RU" sz="2800" dirty="0" smtClean="0">
                <a:solidFill>
                  <a:schemeClr val="bg1"/>
                </a:solidFill>
              </a:rPr>
              <a:t>разных народов.</a:t>
            </a:r>
          </a:p>
          <a:p>
            <a:endParaRPr lang="ru-RU" sz="2800" dirty="0" smtClean="0"/>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smtClean="0">
                <a:solidFill>
                  <a:schemeClr val="accent2"/>
                </a:solidFill>
                <a:latin typeface="Bookman Old Style" pitchFamily="18" charset="0"/>
              </a:rPr>
              <a:t>План  презентации:</a:t>
            </a:r>
            <a:endParaRPr lang="ru-RU" sz="4800" dirty="0">
              <a:solidFill>
                <a:schemeClr val="accent2"/>
              </a:solidFill>
              <a:latin typeface="Bookman Old Style" pitchFamily="18" charset="0"/>
            </a:endParaRPr>
          </a:p>
        </p:txBody>
      </p:sp>
      <p:sp>
        <p:nvSpPr>
          <p:cNvPr id="3" name="Содержимое 2"/>
          <p:cNvSpPr>
            <a:spLocks noGrp="1"/>
          </p:cNvSpPr>
          <p:nvPr>
            <p:ph idx="1"/>
          </p:nvPr>
        </p:nvSpPr>
        <p:spPr/>
        <p:txBody>
          <a:bodyPr>
            <a:normAutofit fontScale="92500" lnSpcReduction="20000"/>
          </a:bodyPr>
          <a:lstStyle/>
          <a:p>
            <a:pPr>
              <a:buNone/>
            </a:pPr>
            <a:r>
              <a:rPr lang="ru-RU" dirty="0" smtClean="0"/>
              <a:t>	</a:t>
            </a:r>
            <a:r>
              <a:rPr lang="ru-RU" dirty="0" smtClean="0">
                <a:solidFill>
                  <a:schemeClr val="tx2">
                    <a:lumMod val="75000"/>
                  </a:schemeClr>
                </a:solidFill>
              </a:rPr>
              <a:t>1</a:t>
            </a:r>
            <a:r>
              <a:rPr lang="ru-RU" i="1" dirty="0" smtClean="0">
                <a:solidFill>
                  <a:schemeClr val="tx2">
                    <a:lumMod val="75000"/>
                  </a:schemeClr>
                </a:solidFill>
              </a:rPr>
              <a:t>. Природа северных сияний</a:t>
            </a:r>
          </a:p>
          <a:p>
            <a:pPr>
              <a:buNone/>
            </a:pPr>
            <a:r>
              <a:rPr lang="ru-RU" dirty="0" smtClean="0">
                <a:solidFill>
                  <a:schemeClr val="tx2">
                    <a:lumMod val="75000"/>
                  </a:schemeClr>
                </a:solidFill>
              </a:rPr>
              <a:t>	</a:t>
            </a:r>
            <a:r>
              <a:rPr lang="ru-RU" dirty="0" smtClean="0">
                <a:solidFill>
                  <a:schemeClr val="tx2">
                    <a:lumMod val="75000"/>
                  </a:schemeClr>
                </a:solidFill>
              </a:rPr>
              <a:t>2. </a:t>
            </a:r>
            <a:r>
              <a:rPr lang="ru-RU" i="1" dirty="0" smtClean="0">
                <a:solidFill>
                  <a:schemeClr val="tx2">
                    <a:lumMod val="75000"/>
                  </a:schemeClr>
                </a:solidFill>
              </a:rPr>
              <a:t>Искусственные северные сияния</a:t>
            </a:r>
            <a:r>
              <a:rPr lang="ru-RU" dirty="0" smtClean="0">
                <a:solidFill>
                  <a:schemeClr val="tx2">
                    <a:lumMod val="75000"/>
                  </a:schemeClr>
                </a:solidFill>
              </a:rPr>
              <a:t/>
            </a:r>
            <a:br>
              <a:rPr lang="ru-RU" dirty="0" smtClean="0">
                <a:solidFill>
                  <a:schemeClr val="tx2">
                    <a:lumMod val="75000"/>
                  </a:schemeClr>
                </a:solidFill>
              </a:rPr>
            </a:br>
            <a:r>
              <a:rPr lang="ru-RU" dirty="0" smtClean="0">
                <a:solidFill>
                  <a:schemeClr val="tx2">
                    <a:lumMod val="75000"/>
                  </a:schemeClr>
                </a:solidFill>
              </a:rPr>
              <a:t>3. </a:t>
            </a:r>
            <a:r>
              <a:rPr lang="ru-RU" i="1" dirty="0" smtClean="0">
                <a:solidFill>
                  <a:schemeClr val="tx2">
                    <a:lumMod val="75000"/>
                  </a:schemeClr>
                </a:solidFill>
              </a:rPr>
              <a:t>Северные сияния Земли</a:t>
            </a:r>
            <a:r>
              <a:rPr lang="ru-RU" dirty="0" smtClean="0">
                <a:solidFill>
                  <a:schemeClr val="tx2">
                    <a:lumMod val="75000"/>
                  </a:schemeClr>
                </a:solidFill>
              </a:rPr>
              <a:t/>
            </a:r>
            <a:br>
              <a:rPr lang="ru-RU" dirty="0" smtClean="0">
                <a:solidFill>
                  <a:schemeClr val="tx2">
                    <a:lumMod val="75000"/>
                  </a:schemeClr>
                </a:solidFill>
              </a:rPr>
            </a:br>
            <a:r>
              <a:rPr lang="ru-RU" dirty="0" smtClean="0">
                <a:solidFill>
                  <a:schemeClr val="tx2">
                    <a:lumMod val="75000"/>
                  </a:schemeClr>
                </a:solidFill>
              </a:rPr>
              <a:t>4. </a:t>
            </a:r>
            <a:r>
              <a:rPr lang="ru-RU" i="1" dirty="0" smtClean="0">
                <a:solidFill>
                  <a:schemeClr val="tx2">
                    <a:lumMod val="75000"/>
                  </a:schemeClr>
                </a:solidFill>
              </a:rPr>
              <a:t>Северные сияния других планет </a:t>
            </a:r>
          </a:p>
          <a:p>
            <a:pPr>
              <a:buNone/>
            </a:pPr>
            <a:r>
              <a:rPr lang="ru-RU" i="1" dirty="0" smtClean="0">
                <a:solidFill>
                  <a:schemeClr val="tx2">
                    <a:lumMod val="75000"/>
                  </a:schemeClr>
                </a:solidFill>
              </a:rPr>
              <a:t>         Солнечной системы</a:t>
            </a:r>
          </a:p>
          <a:p>
            <a:pPr>
              <a:buNone/>
            </a:pPr>
            <a:r>
              <a:rPr lang="ru-RU" i="1" dirty="0" smtClean="0">
                <a:solidFill>
                  <a:schemeClr val="tx2">
                    <a:lumMod val="75000"/>
                  </a:schemeClr>
                </a:solidFill>
              </a:rPr>
              <a:t> </a:t>
            </a:r>
            <a:r>
              <a:rPr lang="ru-RU" i="1" dirty="0" smtClean="0">
                <a:solidFill>
                  <a:schemeClr val="tx2">
                    <a:lumMod val="75000"/>
                  </a:schemeClr>
                </a:solidFill>
              </a:rPr>
              <a:t>   5. Поэзия народов</a:t>
            </a:r>
          </a:p>
          <a:p>
            <a:pPr>
              <a:buNone/>
            </a:pPr>
            <a:r>
              <a:rPr lang="ru-RU" i="1" dirty="0" smtClean="0">
                <a:solidFill>
                  <a:schemeClr val="tx2">
                    <a:lumMod val="75000"/>
                  </a:schemeClr>
                </a:solidFill>
              </a:rPr>
              <a:t>	</a:t>
            </a:r>
            <a:r>
              <a:rPr lang="ru-RU" i="1" dirty="0" smtClean="0">
                <a:solidFill>
                  <a:schemeClr val="tx2">
                    <a:lumMod val="75000"/>
                  </a:schemeClr>
                </a:solidFill>
              </a:rPr>
              <a:t>6. </a:t>
            </a:r>
            <a:r>
              <a:rPr lang="ru-RU" i="1" dirty="0" smtClean="0">
                <a:solidFill>
                  <a:schemeClr val="tx2">
                    <a:lumMod val="75000"/>
                  </a:schemeClr>
                </a:solidFill>
              </a:rPr>
              <a:t>З</a:t>
            </a:r>
            <a:r>
              <a:rPr lang="ru-RU" i="1" dirty="0" smtClean="0">
                <a:solidFill>
                  <a:schemeClr val="tx2">
                    <a:lumMod val="75000"/>
                  </a:schemeClr>
                </a:solidFill>
              </a:rPr>
              <a:t>аключение </a:t>
            </a:r>
            <a:r>
              <a:rPr lang="ru-RU" dirty="0" smtClean="0">
                <a:solidFill>
                  <a:schemeClr val="tx2">
                    <a:lumMod val="75000"/>
                  </a:schemeClr>
                </a:solidFill>
              </a:rPr>
              <a:t/>
            </a:r>
            <a:br>
              <a:rPr lang="ru-RU" dirty="0" smtClean="0">
                <a:solidFill>
                  <a:schemeClr val="tx2">
                    <a:lumMod val="75000"/>
                  </a:schemeClr>
                </a:solidFill>
              </a:rPr>
            </a:br>
            <a:r>
              <a:rPr lang="ru-RU" dirty="0" smtClean="0">
                <a:solidFill>
                  <a:schemeClr val="tx2">
                    <a:lumMod val="75000"/>
                  </a:schemeClr>
                </a:solidFill>
              </a:rPr>
              <a:t/>
            </a:r>
            <a:br>
              <a:rPr lang="ru-RU" dirty="0" smtClean="0">
                <a:solidFill>
                  <a:schemeClr val="tx2">
                    <a:lumMod val="75000"/>
                  </a:schemeClr>
                </a:solidFill>
              </a:rPr>
            </a:br>
            <a:r>
              <a:rPr lang="ru-RU" dirty="0" smtClean="0"/>
              <a:t/>
            </a:r>
            <a:br>
              <a:rPr lang="ru-RU" dirty="0" smtClean="0"/>
            </a:br>
            <a:r>
              <a:rPr lang="ru-RU" dirty="0" smtClean="0"/>
              <a:t>  </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052736"/>
            <a:ext cx="8568952" cy="5324535"/>
          </a:xfrm>
          <a:prstGeom prst="rect">
            <a:avLst/>
          </a:prstGeom>
        </p:spPr>
        <p:txBody>
          <a:bodyPr wrap="square">
            <a:spAutoFit/>
          </a:bodyPr>
          <a:lstStyle/>
          <a:p>
            <a:pPr algn="ctr"/>
            <a:r>
              <a:rPr lang="ru-RU" sz="2000" i="1" dirty="0" smtClean="0">
                <a:solidFill>
                  <a:srgbClr val="FFFFFF"/>
                </a:solidFill>
              </a:rPr>
              <a:t>Природа северных сияний</a:t>
            </a:r>
          </a:p>
          <a:p>
            <a:r>
              <a:rPr lang="ru-RU" sz="2000" dirty="0" smtClean="0"/>
              <a:t>Полярные </a:t>
            </a:r>
            <a:r>
              <a:rPr lang="ru-RU" sz="2000" dirty="0" smtClean="0"/>
              <a:t>сияния возникают вследствие бомбардировки верхних слоёв атмосферы заряженными частицами, движущимися к Земле вдоль силовых линий геомагнитного поля из области околоземного космического пространства, называемой </a:t>
            </a:r>
            <a:r>
              <a:rPr lang="ru-RU" sz="2000" b="1" i="1" dirty="0" smtClean="0"/>
              <a:t>плазменным слоем</a:t>
            </a:r>
            <a:r>
              <a:rPr lang="ru-RU" sz="2000" dirty="0" smtClean="0"/>
              <a:t>. Проекция плазменного слоя вдоль геомагнитных силовых линий на земную атмосферу имеет форму колец, окружающих северный и южный магнитные полюса (</a:t>
            </a:r>
            <a:r>
              <a:rPr lang="ru-RU" sz="2000" b="1" i="1" dirty="0" smtClean="0"/>
              <a:t>авроральные овалы</a:t>
            </a:r>
            <a:r>
              <a:rPr lang="ru-RU" sz="2000" dirty="0" smtClean="0"/>
              <a:t>). Выявлением причин, приводящим к </a:t>
            </a:r>
            <a:r>
              <a:rPr lang="ru-RU" sz="2000" b="1" i="1" dirty="0" smtClean="0"/>
              <a:t>высыпаниям</a:t>
            </a:r>
            <a:r>
              <a:rPr lang="ru-RU" sz="2000" dirty="0" smtClean="0"/>
              <a:t> заряженных частиц из плазменного слоя, занимается космическая физика. Экспериментально установлено, что ключевую роль в стимулировании высыпаний играет ориентация межпланетного магнитного поля и величина давления плазмы солнечного ветра.</a:t>
            </a:r>
          </a:p>
          <a:p>
            <a:r>
              <a:rPr lang="ru-RU" sz="2000" dirty="0" smtClean="0"/>
              <a:t>В очень ограниченном участке верхней атмосферы сияния могут быть вызваны низкоэнергичными заряженными частицами солнечного ветра, попадающими в полярную ионосферу через северный и южный полярные </a:t>
            </a:r>
            <a:r>
              <a:rPr lang="ru-RU" sz="2000" b="1" i="1" dirty="0" smtClean="0"/>
              <a:t>каспы</a:t>
            </a:r>
            <a:r>
              <a:rPr lang="ru-RU" sz="2000" dirty="0" smtClean="0"/>
              <a:t>. В северном полушарии каспенные сияния можно наблюдать над Шпицбергеном в околополуденные часы.</a:t>
            </a:r>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Windows 7\Pictures\322.jpg"/>
          <p:cNvPicPr>
            <a:picLocks noGrp="1" noChangeAspect="1" noChangeArrowheads="1"/>
          </p:cNvPicPr>
          <p:nvPr>
            <p:ph idx="1"/>
          </p:nvPr>
        </p:nvPicPr>
        <p:blipFill>
          <a:blip r:embed="rId2" cstate="print"/>
          <a:srcRect/>
          <a:stretch>
            <a:fillRect/>
          </a:stretch>
        </p:blipFill>
        <p:spPr bwMode="auto">
          <a:xfrm>
            <a:off x="467544" y="268544"/>
            <a:ext cx="8424936" cy="618479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i="1" dirty="0" smtClean="0">
                <a:solidFill>
                  <a:schemeClr val="bg1"/>
                </a:solidFill>
              </a:rPr>
              <a:t>Искусственные северные сияния</a:t>
            </a:r>
            <a:endParaRPr lang="ru-RU" sz="2000" dirty="0">
              <a:solidFill>
                <a:schemeClr val="bg1"/>
              </a:solidFill>
            </a:endParaRPr>
          </a:p>
        </p:txBody>
      </p:sp>
      <p:sp>
        <p:nvSpPr>
          <p:cNvPr id="3" name="Содержимое 2"/>
          <p:cNvSpPr>
            <a:spLocks noGrp="1"/>
          </p:cNvSpPr>
          <p:nvPr>
            <p:ph idx="1"/>
          </p:nvPr>
        </p:nvSpPr>
        <p:spPr>
          <a:xfrm>
            <a:off x="457200" y="1052736"/>
            <a:ext cx="8229600" cy="5073427"/>
          </a:xfrm>
        </p:spPr>
        <p:txBody>
          <a:bodyPr>
            <a:normAutofit fontScale="47500" lnSpcReduction="20000"/>
          </a:bodyPr>
          <a:lstStyle/>
          <a:p>
            <a:pPr>
              <a:buNone/>
            </a:pPr>
            <a:r>
              <a:rPr lang="ru-RU" dirty="0" smtClean="0"/>
              <a:t/>
            </a:r>
            <a:br>
              <a:rPr lang="ru-RU" dirty="0" smtClean="0"/>
            </a:br>
            <a:r>
              <a:rPr lang="ru-RU" dirty="0" smtClean="0"/>
              <a:t/>
            </a:r>
            <a:br>
              <a:rPr lang="ru-RU" dirty="0" smtClean="0"/>
            </a:br>
            <a:r>
              <a:rPr lang="ru-RU" dirty="0" smtClean="0"/>
              <a:t>Наиболее убедительным доводом в пользу того, что мы понимаем какое-нибудь физическое явление, является его повторение в лаборатории. Это удалось сделать и для северного сияния - создать его искусственно в лаборатории с масштабами нашей планеты. Этот эксперимент, получивший название "Аракс", начат в 1985 году совместно российскими и французскими исследователями. В качестве лабораторий были выбраны две </a:t>
            </a:r>
            <a:r>
              <a:rPr lang="ru-RU" dirty="0" err="1" smtClean="0"/>
              <a:t>магнито-сопряженные</a:t>
            </a:r>
            <a:r>
              <a:rPr lang="ru-RU" dirty="0" smtClean="0"/>
              <a:t> точки на поверхности Земли (то есть две точки на одной и той же силовой линии магнитного поля). Ими были в южном полушарии французский остров </a:t>
            </a:r>
            <a:r>
              <a:rPr lang="ru-RU" dirty="0" err="1" smtClean="0"/>
              <a:t>Кергелен</a:t>
            </a:r>
            <a:r>
              <a:rPr lang="ru-RU" dirty="0" smtClean="0"/>
              <a:t> в Индийском океане и в северном полушарии поселок </a:t>
            </a:r>
            <a:r>
              <a:rPr lang="ru-RU" dirty="0" err="1" smtClean="0"/>
              <a:t>Согра</a:t>
            </a:r>
            <a:r>
              <a:rPr lang="ru-RU" dirty="0" smtClean="0"/>
              <a:t> в Архангельской области. С острова </a:t>
            </a:r>
            <a:r>
              <a:rPr lang="ru-RU" dirty="0" err="1" smtClean="0"/>
              <a:t>Кергелен</a:t>
            </a:r>
            <a:r>
              <a:rPr lang="ru-RU" dirty="0" smtClean="0"/>
              <a:t> стартовала геофизическая ракета с небольшим ускорителем частиц, который на определенной высоте создал поток электронов. При движении вдоль магнитной силовой линии от Земли, которая над экватором была уже на расстоянии 20 000 км, эти электроны проникли в северное полушарие и вызвали искусственное северное сияние над </a:t>
            </a:r>
            <a:r>
              <a:rPr lang="ru-RU" dirty="0" err="1" smtClean="0"/>
              <a:t>Согрой</a:t>
            </a:r>
            <a:r>
              <a:rPr lang="ru-RU" dirty="0" smtClean="0"/>
              <a:t>. К сожалению, облака не позволили визуально наблюдать это сияние с поверхности Земли. Однако радарные установки четко зарегистрировали его возникновение. Название "Аракс" составлено из первых букв французских слов </a:t>
            </a:r>
            <a:r>
              <a:rPr lang="ru-RU" dirty="0" err="1" smtClean="0"/>
              <a:t>Artificiel</a:t>
            </a:r>
            <a:r>
              <a:rPr lang="ru-RU" dirty="0" smtClean="0"/>
              <a:t> </a:t>
            </a:r>
            <a:r>
              <a:rPr lang="ru-RU" dirty="0" err="1" smtClean="0"/>
              <a:t>polaire</a:t>
            </a:r>
            <a:r>
              <a:rPr lang="ru-RU" dirty="0" smtClean="0"/>
              <a:t> </a:t>
            </a:r>
            <a:r>
              <a:rPr lang="ru-RU" dirty="0" err="1" smtClean="0"/>
              <a:t>aurore</a:t>
            </a:r>
            <a:r>
              <a:rPr lang="ru-RU" dirty="0" smtClean="0"/>
              <a:t> - </a:t>
            </a:r>
            <a:r>
              <a:rPr lang="ru-RU" dirty="0" err="1" smtClean="0"/>
              <a:t>Kergelen</a:t>
            </a:r>
            <a:r>
              <a:rPr lang="ru-RU" dirty="0" smtClean="0"/>
              <a:t> - </a:t>
            </a:r>
            <a:r>
              <a:rPr lang="ru-RU" dirty="0" err="1" smtClean="0"/>
              <a:t>Sogra</a:t>
            </a:r>
            <a:r>
              <a:rPr lang="ru-RU" dirty="0" smtClean="0"/>
              <a:t>, которые в переводе означают "искусственное северное </a:t>
            </a:r>
            <a:r>
              <a:rPr lang="ru-RU" dirty="0" err="1" smtClean="0"/>
              <a:t>сияние-Кергелен-Согра</a:t>
            </a:r>
            <a:r>
              <a:rPr lang="ru-RU" dirty="0" smtClean="0"/>
              <a:t>".</a:t>
            </a:r>
            <a:br>
              <a:rPr lang="ru-RU" dirty="0" smtClean="0"/>
            </a:br>
            <a:r>
              <a:rPr lang="ru-RU" dirty="0" smtClean="0"/>
              <a:t/>
            </a:r>
            <a:br>
              <a:rPr lang="ru-RU" dirty="0" smtClean="0"/>
            </a:br>
            <a:r>
              <a:rPr lang="ru-RU" dirty="0" smtClean="0"/>
              <a:t>Эксперименты описанного типа не просто позволяют понять причины и механизм возникновения северного сияния. Они дают уникальную возможность изучать структуру магнитного поля Земли, процессы в ее ионосфере и влияние этих процессов на погоду вблизи земной поверхности. Особенно удобно выполнять такие эксперименты не с электронами, а с ионами бария. Оказавшись в ионосфере, эти ионы возбуждаются солнечным светом и начинают испускать излучение малинового цвета.</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6336704"/>
          </a:xfrm>
        </p:spPr>
        <p:txBody>
          <a:bodyPr>
            <a:normAutofit fontScale="90000"/>
          </a:bodyPr>
          <a:lstStyle/>
          <a:p>
            <a:r>
              <a:rPr lang="ru-RU" sz="2400" i="1" dirty="0" smtClean="0">
                <a:solidFill>
                  <a:srgbClr val="FFFFFF"/>
                </a:solidFill>
              </a:rPr>
              <a:t>                                    </a:t>
            </a:r>
            <a:br>
              <a:rPr lang="ru-RU" sz="2400" i="1" dirty="0" smtClean="0">
                <a:solidFill>
                  <a:srgbClr val="FFFFFF"/>
                </a:solidFill>
              </a:rPr>
            </a:br>
            <a:r>
              <a:rPr lang="ru-RU" sz="2400" i="1" dirty="0" smtClean="0">
                <a:solidFill>
                  <a:srgbClr val="FFFFFF"/>
                </a:solidFill>
              </a:rPr>
              <a:t/>
            </a:r>
            <a:br>
              <a:rPr lang="ru-RU" sz="2400" i="1" dirty="0" smtClean="0">
                <a:solidFill>
                  <a:srgbClr val="FFFFFF"/>
                </a:solidFill>
              </a:rPr>
            </a:br>
            <a:r>
              <a:rPr lang="ru-RU" sz="2400" i="1" dirty="0" smtClean="0">
                <a:solidFill>
                  <a:srgbClr val="FFFFFF"/>
                </a:solidFill>
              </a:rPr>
              <a:t/>
            </a:r>
            <a:br>
              <a:rPr lang="ru-RU" sz="2400" i="1" dirty="0" smtClean="0">
                <a:solidFill>
                  <a:srgbClr val="FFFFFF"/>
                </a:solidFill>
              </a:rPr>
            </a:br>
            <a:r>
              <a:rPr lang="ru-RU" sz="2400" i="1" dirty="0" smtClean="0">
                <a:solidFill>
                  <a:srgbClr val="FFFFFF"/>
                </a:solidFill>
              </a:rPr>
              <a:t/>
            </a:r>
            <a:br>
              <a:rPr lang="ru-RU" sz="2400" i="1" dirty="0" smtClean="0">
                <a:solidFill>
                  <a:srgbClr val="FFFFFF"/>
                </a:solidFill>
              </a:rPr>
            </a:br>
            <a:r>
              <a:rPr lang="ru-RU" sz="2400" i="1" dirty="0" smtClean="0">
                <a:solidFill>
                  <a:srgbClr val="FFFFFF"/>
                </a:solidFill>
              </a:rPr>
              <a:t/>
            </a:r>
            <a:br>
              <a:rPr lang="ru-RU" sz="2400" i="1" dirty="0" smtClean="0">
                <a:solidFill>
                  <a:srgbClr val="FFFFFF"/>
                </a:solidFill>
              </a:rPr>
            </a:br>
            <a:r>
              <a:rPr lang="ru-RU" sz="2400" i="1" dirty="0" smtClean="0">
                <a:solidFill>
                  <a:srgbClr val="FFFFFF"/>
                </a:solidFill>
              </a:rPr>
              <a:t/>
            </a:r>
            <a:br>
              <a:rPr lang="ru-RU" sz="2400" i="1" dirty="0" smtClean="0">
                <a:solidFill>
                  <a:srgbClr val="FFFFFF"/>
                </a:solidFill>
              </a:rPr>
            </a:br>
            <a:r>
              <a:rPr lang="ru-RU" sz="2400" i="1" dirty="0" smtClean="0">
                <a:solidFill>
                  <a:srgbClr val="FFFFFF"/>
                </a:solidFill>
              </a:rPr>
              <a:t/>
            </a:r>
            <a:br>
              <a:rPr lang="ru-RU" sz="2400" i="1" dirty="0" smtClean="0">
                <a:solidFill>
                  <a:srgbClr val="FFFFFF"/>
                </a:solidFill>
              </a:rPr>
            </a:br>
            <a:r>
              <a:rPr lang="ru-RU" sz="2400" i="1" dirty="0" smtClean="0">
                <a:solidFill>
                  <a:srgbClr val="FFFFFF"/>
                </a:solidFill>
              </a:rPr>
              <a:t/>
            </a:r>
            <a:br>
              <a:rPr lang="ru-RU" sz="2400" i="1" dirty="0" smtClean="0">
                <a:solidFill>
                  <a:srgbClr val="FFFFFF"/>
                </a:solidFill>
              </a:rPr>
            </a:br>
            <a:r>
              <a:rPr lang="ru-RU" sz="2400" i="1" dirty="0" smtClean="0">
                <a:solidFill>
                  <a:srgbClr val="FFFFFF"/>
                </a:solidFill>
              </a:rPr>
              <a:t/>
            </a:r>
            <a:br>
              <a:rPr lang="ru-RU" sz="2400" i="1" dirty="0" smtClean="0">
                <a:solidFill>
                  <a:srgbClr val="FFFFFF"/>
                </a:solidFill>
              </a:rPr>
            </a:br>
            <a:r>
              <a:rPr lang="ru-RU" sz="2400" i="1" dirty="0" smtClean="0">
                <a:solidFill>
                  <a:srgbClr val="FFFFFF"/>
                </a:solidFill>
              </a:rPr>
              <a:t/>
            </a:r>
            <a:br>
              <a:rPr lang="ru-RU" sz="2400" i="1" dirty="0" smtClean="0">
                <a:solidFill>
                  <a:srgbClr val="FFFFFF"/>
                </a:solidFill>
              </a:rPr>
            </a:br>
            <a:r>
              <a:rPr lang="ru-RU" sz="2400" i="1" dirty="0" smtClean="0">
                <a:solidFill>
                  <a:srgbClr val="FFFFFF"/>
                </a:solidFill>
              </a:rPr>
              <a:t/>
            </a:r>
            <a:br>
              <a:rPr lang="ru-RU" sz="2400" i="1" dirty="0" smtClean="0">
                <a:solidFill>
                  <a:srgbClr val="FFFFFF"/>
                </a:solidFill>
              </a:rPr>
            </a:br>
            <a:r>
              <a:rPr lang="ru-RU" sz="2400" i="1" dirty="0" smtClean="0">
                <a:solidFill>
                  <a:srgbClr val="FFFFFF"/>
                </a:solidFill>
              </a:rPr>
              <a:t/>
            </a:r>
            <a:br>
              <a:rPr lang="ru-RU" sz="2400" i="1" dirty="0" smtClean="0">
                <a:solidFill>
                  <a:srgbClr val="FFFFFF"/>
                </a:solidFill>
              </a:rPr>
            </a:br>
            <a:r>
              <a:rPr lang="ru-RU" sz="2400" i="1" dirty="0" smtClean="0">
                <a:solidFill>
                  <a:srgbClr val="FFFFFF"/>
                </a:solidFill>
              </a:rPr>
              <a:t/>
            </a:r>
            <a:br>
              <a:rPr lang="ru-RU" sz="2400" i="1" dirty="0" smtClean="0">
                <a:solidFill>
                  <a:srgbClr val="FFFFFF"/>
                </a:solidFill>
              </a:rPr>
            </a:br>
            <a:r>
              <a:rPr lang="ru-RU" sz="2400" i="1" dirty="0" smtClean="0">
                <a:solidFill>
                  <a:srgbClr val="FFFFFF"/>
                </a:solidFill>
              </a:rPr>
              <a:t/>
            </a:r>
            <a:br>
              <a:rPr lang="ru-RU" sz="2400" i="1" dirty="0" smtClean="0">
                <a:solidFill>
                  <a:srgbClr val="FFFFFF"/>
                </a:solidFill>
              </a:rPr>
            </a:br>
            <a:r>
              <a:rPr lang="ru-RU" sz="2400" i="1" dirty="0" smtClean="0">
                <a:solidFill>
                  <a:srgbClr val="FFFFFF"/>
                </a:solidFill>
              </a:rPr>
              <a:t/>
            </a:r>
            <a:br>
              <a:rPr lang="ru-RU" sz="2400" i="1" dirty="0" smtClean="0">
                <a:solidFill>
                  <a:srgbClr val="FFFFFF"/>
                </a:solidFill>
              </a:rPr>
            </a:br>
            <a:r>
              <a:rPr lang="ru-RU" sz="2400" i="1" dirty="0" smtClean="0">
                <a:solidFill>
                  <a:srgbClr val="FFFFFF"/>
                </a:solidFill>
              </a:rPr>
              <a:t/>
            </a:r>
            <a:br>
              <a:rPr lang="ru-RU" sz="2400" i="1" dirty="0" smtClean="0">
                <a:solidFill>
                  <a:srgbClr val="FFFFFF"/>
                </a:solidFill>
              </a:rPr>
            </a:br>
            <a:r>
              <a:rPr lang="ru-RU" sz="2400" i="1" dirty="0" smtClean="0">
                <a:solidFill>
                  <a:srgbClr val="FFFFFF"/>
                </a:solidFill>
              </a:rPr>
              <a:t>                                        Северные сияния  земли</a:t>
            </a:r>
            <a:br>
              <a:rPr lang="ru-RU" sz="2400" i="1" dirty="0" smtClean="0">
                <a:solidFill>
                  <a:srgbClr val="FFFFFF"/>
                </a:solidFill>
              </a:rPr>
            </a:br>
            <a:r>
              <a:rPr lang="ru-RU" sz="1600" dirty="0" smtClean="0"/>
              <a:t>Полярные сияния наблюдаются преимущественно в высоких широтах обоих полушарий в овальных зонах-поясах, окружающих </a:t>
            </a:r>
            <a:r>
              <a:rPr lang="ru-RU" sz="1600" dirty="0" smtClean="0">
                <a:hlinkClick r:id="rId2" tooltip="Магнитные полюса Земли"/>
              </a:rPr>
              <a:t>магнитные полюса Земли</a:t>
            </a:r>
            <a:r>
              <a:rPr lang="ru-RU" sz="1600" dirty="0" smtClean="0"/>
              <a:t> — авроральных овалах. Диаметр авроральных овалов составляет ~ 3000 км во время спокойного </a:t>
            </a:r>
            <a:r>
              <a:rPr lang="ru-RU" sz="1600" dirty="0" smtClean="0">
                <a:hlinkClick r:id="rId3" tooltip="Солнце"/>
              </a:rPr>
              <a:t>Солнца</a:t>
            </a:r>
            <a:r>
              <a:rPr lang="ru-RU" sz="1600" dirty="0" smtClean="0"/>
              <a:t>, на дневной стороне граница зоны отстоит от магнитного полюса на 10—16°, на ночной — 20—23°. Поскольку магнитные полюса Земли отстоят от географических на ~12°, полярные сияния наблюдаются в широтах 67—70°, однако во времена </a:t>
            </a:r>
            <a:r>
              <a:rPr lang="ru-RU" sz="1600" dirty="0" smtClean="0">
                <a:hlinkClick r:id="rId4" tooltip="Солнечная активность"/>
              </a:rPr>
              <a:t>солнечной активности</a:t>
            </a:r>
            <a:r>
              <a:rPr lang="ru-RU" sz="1600" dirty="0" smtClean="0"/>
              <a:t> авроральный овал расширяется и полярные сияния могут наблюдаться в более низких широтах — на 20—25° южнее или севернее границ их обычного проявления.</a:t>
            </a:r>
            <a:br>
              <a:rPr lang="ru-RU" sz="1600" dirty="0" smtClean="0"/>
            </a:br>
            <a:r>
              <a:rPr lang="ru-RU" sz="1600" dirty="0" smtClean="0"/>
              <a:t>Полярные сияния весной и осенью возникают заметно чаще, чем зимой и летом. Пик частотности приходится на периоды, ближайшие к весеннему и осеннему равноденствиям. Во время полярного сияния за короткое время выделяется огромное количество энергии. Так за одно из зарегистрированных в </a:t>
            </a:r>
            <a:r>
              <a:rPr lang="ru-RU" sz="1600" dirty="0" smtClean="0">
                <a:hlinkClick r:id="rId5" tooltip="2007 год"/>
              </a:rPr>
              <a:t>2007 году</a:t>
            </a:r>
            <a:r>
              <a:rPr lang="ru-RU" sz="1600" dirty="0" smtClean="0"/>
              <a:t> возмущений выделилось 5×10</a:t>
            </a:r>
            <a:r>
              <a:rPr lang="ru-RU" sz="1600" baseline="30000" dirty="0" smtClean="0"/>
              <a:t>14</a:t>
            </a:r>
            <a:r>
              <a:rPr lang="ru-RU" sz="1600" dirty="0" smtClean="0"/>
              <a:t> джоулей, примерно столько же, сколько во время землетрясения магнитудой 5,5.</a:t>
            </a:r>
            <a:br>
              <a:rPr lang="ru-RU" sz="1600" dirty="0" smtClean="0"/>
            </a:br>
            <a:r>
              <a:rPr lang="ru-RU" sz="1600" dirty="0" smtClean="0"/>
              <a:t>При наблюдении с поверхности Земли полярное сияние проявляется в виде общего быстро меняющегося свечения неба или движущихся лучей, полос, корон, «занавесей». Длительность полярных сияний составляет от десятков минут до нескольких суток.</a:t>
            </a:r>
            <a:br>
              <a:rPr lang="ru-RU" sz="1600" dirty="0" smtClean="0"/>
            </a:br>
            <a:r>
              <a:rPr lang="ru-RU" sz="2400" i="1" dirty="0" smtClean="0">
                <a:solidFill>
                  <a:srgbClr val="FFFFFF"/>
                </a:solidFill>
              </a:rPr>
              <a:t/>
            </a:r>
            <a:br>
              <a:rPr lang="ru-RU" sz="2400" i="1" dirty="0" smtClean="0">
                <a:solidFill>
                  <a:srgbClr val="FFFFFF"/>
                </a:solidFill>
              </a:rPr>
            </a:br>
            <a:r>
              <a:rPr lang="ru-RU" sz="2400" i="1" dirty="0" smtClean="0">
                <a:solidFill>
                  <a:srgbClr val="FFFFFF"/>
                </a:solidFill>
              </a:rPr>
              <a:t/>
            </a:r>
            <a:br>
              <a:rPr lang="ru-RU" sz="2400" i="1" dirty="0" smtClean="0">
                <a:solidFill>
                  <a:srgbClr val="FFFFFF"/>
                </a:solidFill>
              </a:rPr>
            </a:br>
            <a:r>
              <a:rPr lang="ru-RU" sz="2400" i="1" dirty="0" smtClean="0">
                <a:solidFill>
                  <a:srgbClr val="FFFFFF"/>
                </a:solidFill>
              </a:rPr>
              <a:t/>
            </a:r>
            <a:br>
              <a:rPr lang="ru-RU" sz="2400" i="1" dirty="0" smtClean="0">
                <a:solidFill>
                  <a:srgbClr val="FFFFFF"/>
                </a:solidFill>
              </a:rPr>
            </a:br>
            <a:r>
              <a:rPr lang="ru-RU" sz="2400" i="1" dirty="0" smtClean="0">
                <a:solidFill>
                  <a:srgbClr val="FFFFFF"/>
                </a:solidFill>
              </a:rPr>
              <a:t/>
            </a:r>
            <a:br>
              <a:rPr lang="ru-RU" sz="2400" i="1" dirty="0" smtClean="0">
                <a:solidFill>
                  <a:srgbClr val="FFFFFF"/>
                </a:solidFill>
              </a:rPr>
            </a:br>
            <a:r>
              <a:rPr lang="ru-RU" sz="2400" i="1" dirty="0" smtClean="0">
                <a:solidFill>
                  <a:srgbClr val="FFFFFF"/>
                </a:solidFill>
              </a:rPr>
              <a:t/>
            </a:r>
            <a:br>
              <a:rPr lang="ru-RU" sz="2400" i="1" dirty="0" smtClean="0">
                <a:solidFill>
                  <a:srgbClr val="FFFFFF"/>
                </a:solidFill>
              </a:rPr>
            </a:br>
            <a:r>
              <a:rPr lang="ru-RU" sz="2400" i="1" dirty="0" smtClean="0">
                <a:solidFill>
                  <a:srgbClr val="FFFFFF"/>
                </a:solidFill>
              </a:rPr>
              <a:t/>
            </a:r>
            <a:br>
              <a:rPr lang="ru-RU" sz="2400" i="1" dirty="0" smtClean="0">
                <a:solidFill>
                  <a:srgbClr val="FFFFFF"/>
                </a:solidFill>
              </a:rPr>
            </a:br>
            <a:r>
              <a:rPr lang="ru-RU" sz="2400" i="1" dirty="0" smtClean="0">
                <a:solidFill>
                  <a:srgbClr val="FFFFFF"/>
                </a:solidFill>
              </a:rPr>
              <a:t/>
            </a:r>
            <a:br>
              <a:rPr lang="ru-RU" sz="2400" i="1" dirty="0" smtClean="0">
                <a:solidFill>
                  <a:srgbClr val="FFFFFF"/>
                </a:solidFill>
              </a:rPr>
            </a:br>
            <a:endParaRPr lang="ru-RU" sz="2400" i="1" dirty="0">
              <a:solidFill>
                <a:srgbClr val="FFFFFF"/>
              </a:solidFill>
            </a:endParaRPr>
          </a:p>
        </p:txBody>
      </p:sp>
      <p:pic>
        <p:nvPicPr>
          <p:cNvPr id="4" name="Содержимое 3" descr="http://upload.wikimedia.org/wikipedia/commons/thumb/f/f1/Aurora_Australis_From_ISS.JPG/220px-Aurora_Australis_From_ISS.JPG">
            <a:hlinkClick r:id="rId6"/>
          </p:cNvPr>
          <p:cNvPicPr>
            <a:picLocks noGrp="1"/>
          </p:cNvPicPr>
          <p:nvPr>
            <p:ph idx="1"/>
          </p:nvPr>
        </p:nvPicPr>
        <p:blipFill>
          <a:blip r:embed="rId7" cstate="print"/>
          <a:srcRect/>
          <a:stretch>
            <a:fillRect/>
          </a:stretch>
        </p:blipFill>
        <p:spPr bwMode="auto">
          <a:xfrm>
            <a:off x="611560" y="548680"/>
            <a:ext cx="3816424" cy="2664296"/>
          </a:xfrm>
          <a:prstGeom prst="rect">
            <a:avLst/>
          </a:prstGeom>
          <a:noFill/>
          <a:ln w="9525">
            <a:noFill/>
            <a:miter lim="800000"/>
            <a:headEnd/>
            <a:tailEnd/>
          </a:ln>
        </p:spPr>
      </p:pic>
      <p:pic>
        <p:nvPicPr>
          <p:cNvPr id="3073" name="Рисунок 4" descr="http://bits.wikimedia.org/skins-1.18/common/images/magnify-clip.png">
            <a:hlinkClick r:id="rId6" tooltip="&quot;Увеличить&quot;"/>
          </p:cNvPr>
          <p:cNvPicPr>
            <a:picLocks noChangeAspect="1" noChangeArrowheads="1"/>
          </p:cNvPicPr>
          <p:nvPr/>
        </p:nvPicPr>
        <p:blipFill>
          <a:blip r:embed="rId8" cstate="print"/>
          <a:srcRect/>
          <a:stretch>
            <a:fillRect/>
          </a:stretch>
        </p:blipFill>
        <p:spPr bwMode="auto">
          <a:xfrm>
            <a:off x="0" y="1847850"/>
            <a:ext cx="142875" cy="104775"/>
          </a:xfrm>
          <a:prstGeom prst="rect">
            <a:avLst/>
          </a:prstGeom>
          <a:noFill/>
        </p:spPr>
      </p:pic>
      <p:sp>
        <p:nvSpPr>
          <p:cNvPr id="3076" name="Rectangle 4"/>
          <p:cNvSpPr>
            <a:spLocks noChangeArrowheads="1"/>
          </p:cNvSpPr>
          <p:nvPr/>
        </p:nvSpPr>
        <p:spPr bwMode="auto">
          <a:xfrm>
            <a:off x="0" y="1847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endParaRPr lang="ru-RU" dirty="0"/>
          </a:p>
        </p:txBody>
      </p:sp>
      <p:sp>
        <p:nvSpPr>
          <p:cNvPr id="3" name="Содержимое 2"/>
          <p:cNvSpPr>
            <a:spLocks noGrp="1"/>
          </p:cNvSpPr>
          <p:nvPr>
            <p:ph idx="1"/>
          </p:nvPr>
        </p:nvSpPr>
        <p:spPr/>
        <p:txBody>
          <a:bodyPr>
            <a:normAutofit fontScale="47500" lnSpcReduction="20000"/>
          </a:bodyPr>
          <a:lstStyle/>
          <a:p>
            <a:endParaRPr lang="ru-RU" b="1" dirty="0" smtClean="0"/>
          </a:p>
          <a:p>
            <a:endParaRPr lang="ru-RU" b="1" dirty="0" smtClean="0"/>
          </a:p>
          <a:p>
            <a:pPr>
              <a:buNone/>
            </a:pPr>
            <a:r>
              <a:rPr lang="ru-RU" b="1" dirty="0" smtClean="0"/>
              <a:t>                                                  </a:t>
            </a:r>
            <a:r>
              <a:rPr lang="ru-RU" sz="4000" b="1" dirty="0" smtClean="0">
                <a:solidFill>
                  <a:srgbClr val="FFFFFF"/>
                </a:solidFill>
              </a:rPr>
              <a:t>Северные  </a:t>
            </a:r>
            <a:r>
              <a:rPr lang="ru-RU" sz="4000" b="1" dirty="0" smtClean="0">
                <a:solidFill>
                  <a:srgbClr val="FFFFFF"/>
                </a:solidFill>
              </a:rPr>
              <a:t>сияния других </a:t>
            </a:r>
            <a:r>
              <a:rPr lang="ru-RU" sz="4000" dirty="0" smtClean="0">
                <a:solidFill>
                  <a:srgbClr val="FFFFFF"/>
                </a:solidFill>
                <a:hlinkClick r:id="rId2" tooltip="Планета"/>
              </a:rPr>
              <a:t>планет</a:t>
            </a:r>
            <a:r>
              <a:rPr lang="ru-RU" sz="4000" dirty="0" smtClean="0">
                <a:solidFill>
                  <a:srgbClr val="FFFFFF"/>
                </a:solidFill>
              </a:rPr>
              <a:t> </a:t>
            </a:r>
            <a:r>
              <a:rPr lang="ru-RU" sz="4000" dirty="0" smtClean="0">
                <a:solidFill>
                  <a:srgbClr val="FFFFFF"/>
                </a:solidFill>
                <a:hlinkClick r:id="rId3" tooltip="Солнечная система"/>
              </a:rPr>
              <a:t>Солнечной системы</a:t>
            </a:r>
            <a:r>
              <a:rPr lang="ru-RU" dirty="0" smtClean="0"/>
              <a:t/>
            </a:r>
            <a:br>
              <a:rPr lang="ru-RU" dirty="0" smtClean="0"/>
            </a:br>
            <a:endParaRPr lang="ru-RU" dirty="0" smtClean="0"/>
          </a:p>
          <a:p>
            <a:pPr>
              <a:buNone/>
            </a:pPr>
            <a:r>
              <a:rPr lang="ru-RU" dirty="0" smtClean="0"/>
              <a:t>	</a:t>
            </a:r>
            <a:r>
              <a:rPr lang="ru-RU" dirty="0" smtClean="0"/>
              <a:t>Полярное </a:t>
            </a:r>
            <a:r>
              <a:rPr lang="ru-RU" dirty="0" smtClean="0"/>
              <a:t>сияние на Юпитере, снимок в ультрафиолете (</a:t>
            </a:r>
            <a:r>
              <a:rPr lang="ru-RU" dirty="0" err="1" smtClean="0"/>
              <a:t>Hubble</a:t>
            </a:r>
            <a:r>
              <a:rPr lang="ru-RU" dirty="0" smtClean="0"/>
              <a:t> </a:t>
            </a:r>
            <a:r>
              <a:rPr lang="ru-RU" dirty="0" err="1" smtClean="0"/>
              <a:t>Space</a:t>
            </a:r>
            <a:r>
              <a:rPr lang="ru-RU" dirty="0" smtClean="0"/>
              <a:t> </a:t>
            </a:r>
            <a:r>
              <a:rPr lang="ru-RU" dirty="0" err="1" smtClean="0"/>
              <a:t>Telescope</a:t>
            </a:r>
            <a:r>
              <a:rPr lang="ru-RU" dirty="0" smtClean="0"/>
              <a:t>)</a:t>
            </a:r>
            <a:r>
              <a:rPr lang="ru-RU" dirty="0" smtClean="0"/>
              <a:t/>
            </a:r>
            <a:br>
              <a:rPr lang="ru-RU" dirty="0" smtClean="0"/>
            </a:br>
            <a:r>
              <a:rPr lang="ru-RU" dirty="0" smtClean="0"/>
              <a:t>Магнитные поля планет-гигантов Солнечной системы значительно сильнее магнитного поля Земли, что обусловливает больший масштаб полярных сияний этих планет по сравнению с полярными сияниями Земли. Особенностью наблюдений с Земли (и вообще из внутренних областей Солнечной системы) планет-гигантов является то, что они обращены наблюдателю освещённой Солнцем стороной и в видимом диапазоне их полярные сияния теряются в отражённом солнечном свете. Однако благодаря высокому содержанию водорода в их атмосферах, излучению ионизированного водорода в ультрафиолетовом диапазоне и малому </a:t>
            </a:r>
            <a:r>
              <a:rPr lang="ru-RU" dirty="0" smtClean="0">
                <a:hlinkClick r:id="rId4" tooltip="Альбедо"/>
              </a:rPr>
              <a:t>альбедо</a:t>
            </a:r>
            <a:r>
              <a:rPr lang="ru-RU" dirty="0" smtClean="0"/>
              <a:t> планет-гигантов в ультрафиолете, с помощью внеатмосферных </a:t>
            </a:r>
            <a:r>
              <a:rPr lang="ru-RU" dirty="0" smtClean="0">
                <a:hlinkClick r:id="rId5" tooltip="Телескоп"/>
              </a:rPr>
              <a:t>телескопов</a:t>
            </a:r>
            <a:r>
              <a:rPr lang="ru-RU" dirty="0" smtClean="0"/>
              <a:t> (</a:t>
            </a:r>
            <a:r>
              <a:rPr lang="ru-RU" dirty="0" smtClean="0">
                <a:hlinkClick r:id="rId6" tooltip="Хаббл (телескоп)"/>
              </a:rPr>
              <a:t>космический телескоп «Хаббл»</a:t>
            </a:r>
            <a:r>
              <a:rPr lang="ru-RU" dirty="0" smtClean="0"/>
              <a:t>) получены достаточно чёткие изображения полярных сияний этих планет.</a:t>
            </a:r>
            <a:br>
              <a:rPr lang="ru-RU" dirty="0" smtClean="0"/>
            </a:br>
            <a:r>
              <a:rPr lang="ru-RU" dirty="0" smtClean="0"/>
              <a:t>Особенностью Юпитера является влияние его спутников на полярные сияния: в областях «проекций» пучков силовых линий магнитного поля на авроральный овал Юпитера наблюдаются яркие области полярного сияния, возбуждённые </a:t>
            </a:r>
            <a:r>
              <a:rPr lang="ru-RU" dirty="0" smtClean="0">
                <a:hlinkClick r:id="rId7" tooltip="Электрический ток"/>
              </a:rPr>
              <a:t>токами</a:t>
            </a:r>
            <a:r>
              <a:rPr lang="ru-RU" dirty="0" smtClean="0"/>
              <a:t>, вызванными движением спутников в его магнитосфере и выбросом </a:t>
            </a:r>
            <a:r>
              <a:rPr lang="ru-RU" dirty="0" smtClean="0">
                <a:hlinkClick r:id="rId8" tooltip="Ионизация"/>
              </a:rPr>
              <a:t>ионизированного</a:t>
            </a:r>
            <a:r>
              <a:rPr lang="ru-RU" dirty="0" smtClean="0"/>
              <a:t> материала спутниками — последнее особенно сказывается в случае </a:t>
            </a:r>
            <a:r>
              <a:rPr lang="ru-RU" dirty="0" smtClean="0">
                <a:hlinkClick r:id="rId9" tooltip="Ио (спутник Юпитера)"/>
              </a:rPr>
              <a:t>Ио</a:t>
            </a:r>
            <a:r>
              <a:rPr lang="ru-RU" dirty="0" smtClean="0"/>
              <a:t> с её вулканизмом.</a:t>
            </a:r>
            <a:br>
              <a:rPr lang="ru-RU" dirty="0" smtClean="0"/>
            </a:br>
            <a:r>
              <a:rPr lang="ru-RU" dirty="0" smtClean="0"/>
              <a:t>На изображении полярного сияния Юпитера, сделанного космическим телескопом «Хаббл» </a:t>
            </a:r>
            <a:r>
              <a:rPr lang="ru-RU" dirty="0" smtClean="0"/>
              <a:t> </a:t>
            </a:r>
            <a:r>
              <a:rPr lang="ru-RU" dirty="0" smtClean="0"/>
              <a:t>заметны такие </a:t>
            </a:r>
            <a:r>
              <a:rPr lang="ru-RU" dirty="0" smtClean="0">
                <a:hlinkClick r:id="rId10" tooltip="Проекция (геометрия)"/>
              </a:rPr>
              <a:t>проекции</a:t>
            </a:r>
            <a:r>
              <a:rPr lang="ru-RU" dirty="0" smtClean="0"/>
              <a:t>: Ио (пятно с «хвостом» вдоль левого </a:t>
            </a:r>
            <a:r>
              <a:rPr lang="ru-RU" dirty="0" smtClean="0">
                <a:hlinkClick r:id="rId11" tooltip="Лимб"/>
              </a:rPr>
              <a:t>лимба</a:t>
            </a:r>
            <a:r>
              <a:rPr lang="ru-RU" dirty="0" smtClean="0"/>
              <a:t>), </a:t>
            </a:r>
            <a:r>
              <a:rPr lang="ru-RU" dirty="0" smtClean="0">
                <a:hlinkClick r:id="rId12" tooltip="Ганимед (спутник Юпитера)"/>
              </a:rPr>
              <a:t>Ганимеда</a:t>
            </a:r>
            <a:r>
              <a:rPr lang="ru-RU" dirty="0" smtClean="0"/>
              <a:t> (в центре) и </a:t>
            </a:r>
            <a:r>
              <a:rPr lang="ru-RU" dirty="0" smtClean="0">
                <a:hlinkClick r:id="rId13" tooltip="Европа (спутник Юпитера)"/>
              </a:rPr>
              <a:t>Европы</a:t>
            </a:r>
            <a:r>
              <a:rPr lang="ru-RU" dirty="0" smtClean="0"/>
              <a:t> (чуть ниже и справа от следа Ганимеда).</a:t>
            </a:r>
            <a:endParaRPr lang="ru-RU" dirty="0"/>
          </a:p>
        </p:txBody>
      </p:sp>
      <p:pic>
        <p:nvPicPr>
          <p:cNvPr id="4" name="Рисунок 4" descr="http://bits.wikimedia.org/skins-1.18/common/images/magnify-clip.png">
            <a:hlinkClick r:id="rId14" tooltip="&quot;Увеличить&quot;"/>
          </p:cNvPr>
          <p:cNvPicPr>
            <a:picLocks noChangeAspect="1" noChangeArrowheads="1"/>
          </p:cNvPicPr>
          <p:nvPr/>
        </p:nvPicPr>
        <p:blipFill>
          <a:blip r:embed="rId15" cstate="print"/>
          <a:srcRect/>
          <a:stretch>
            <a:fillRect/>
          </a:stretch>
        </p:blipFill>
        <p:spPr bwMode="auto">
          <a:xfrm>
            <a:off x="0" y="1847850"/>
            <a:ext cx="142875" cy="104775"/>
          </a:xfrm>
          <a:prstGeom prst="rect">
            <a:avLst/>
          </a:prstGeom>
          <a:noFill/>
        </p:spPr>
      </p:pic>
      <p:pic>
        <p:nvPicPr>
          <p:cNvPr id="5" name="Рисунок 4" descr="http://upload.wikimedia.org/wikipedia/commons/thumb/8/8e/Jupiter.Aurora.HST.UV.jpg/250px-Jupiter.Aurora.HST.UV.jpg">
            <a:hlinkClick r:id="rId16"/>
          </p:cNvPr>
          <p:cNvPicPr/>
          <p:nvPr/>
        </p:nvPicPr>
        <p:blipFill>
          <a:blip r:embed="rId17" cstate="print"/>
          <a:srcRect/>
          <a:stretch>
            <a:fillRect/>
          </a:stretch>
        </p:blipFill>
        <p:spPr bwMode="auto">
          <a:xfrm rot="10800000">
            <a:off x="323526" y="116629"/>
            <a:ext cx="8640959" cy="18722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703</Words>
  <Application>Microsoft Office PowerPoint</Application>
  <PresentationFormat>Экран (4:3)</PresentationFormat>
  <Paragraphs>93</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Введение </vt:lpstr>
      <vt:lpstr>Слайд 3</vt:lpstr>
      <vt:lpstr>План  презентации:</vt:lpstr>
      <vt:lpstr>Слайд 5</vt:lpstr>
      <vt:lpstr>Слайд 6</vt:lpstr>
      <vt:lpstr>Искусственные северные сияния</vt:lpstr>
      <vt:lpstr>                                                                                            Северные сияния  земли Полярные сияния наблюдаются преимущественно в высоких широтах обоих полушарий в овальных зонах-поясах, окружающих магнитные полюса Земли — авроральных овалах. Диаметр авроральных овалов составляет ~ 3000 км во время спокойного Солнца, на дневной стороне граница зоны отстоит от магнитного полюса на 10—16°, на ночной — 20—23°. Поскольку магнитные полюса Земли отстоят от географических на ~12°, полярные сияния наблюдаются в широтах 67—70°, однако во времена солнечной активности авроральный овал расширяется и полярные сияния могут наблюдаться в более низких широтах — на 20—25° южнее или севернее границ их обычного проявления. Полярные сияния весной и осенью возникают заметно чаще, чем зимой и летом. Пик частотности приходится на периоды, ближайшие к весеннему и осеннему равноденствиям. Во время полярного сияния за короткое время выделяется огромное количество энергии. Так за одно из зарегистрированных в 2007 году возмущений выделилось 5×1014 джоулей, примерно столько же, сколько во время землетрясения магнитудой 5,5. При наблюдении с поверхности Земли полярное сияние проявляется в виде общего быстро меняющегося свечения неба или движущихся лучей, полос, корон, «занавесей». Длительность полярных сияний составляет от десятков минут до нескольких суток.        </vt:lpstr>
      <vt:lpstr>Слайд 9</vt:lpstr>
      <vt:lpstr>Поэзия и проза народов</vt:lpstr>
      <vt:lpstr>Скандинавские скальды, видевшие в облаках резвящихся белогривых коней, а в северном сиянии – сверкающие мечи, утверждали, что это по небу носятся валькирии – девы-воительницы. Греки эти же природные явления объяснял и тем, что это на небе пасутся белые стада Аполлона, которых охраняют гелиады – сестры Фаэтуса и Лампетия. </vt:lpstr>
      <vt:lpstr>Легенда о полярном сиянии. Жили некогда в тундре дедушка и внук. И была у них собака, по кличке Айя, которая помогала охотиться и пасти оленей. Однажды дед вернулся с охоты опечаленный – в тундре на него напал волк. Собака спасла хозяина от волка, но была ранена. И пока дед волка прогонял, Айя куда то пропала. Тем временем в тундре стемнело – не найти уже потерявшуюся собаку. Мальчик горько заплакал, но тут подлетел к нему  сокол и велел поджечь ветку  в костре. Взял сокол ветку в клюв и взмыл высоко-высоко в небо. И расступилась тьма, а сокол все летал над тундрой кругами , пока внук с дедушкой искали собаку. Айя нашлась, когда ветка уже догорала. Сокол улетел, а в северном небе с тех пор часто загорается костер , чтобы осветить путь тем, кто хочет совершить доброе дело.</vt:lpstr>
      <vt:lpstr>Северно сияние   (сказка)   </vt:lpstr>
      <vt:lpstr>Нарисую северное сияние Зоя Кудрявцева </vt:lpstr>
      <vt:lpstr>Слайд 15</vt:lpstr>
      <vt:lpstr>  Она уходит, когда над материком светлеет, показывается кусочек спины большого моржа, что зовётся Солнцем, станет солнце с каждым днём подрастать. Так обязательно будет.  Сынок-медвежонок тоже подрастал, поворачивался вместе с мамой на другой бочок, всё дальше вытягивал лапы, ему хотелось побегать. Наконец, наступило такое время:- Просыпайся, сынок, будем открывать двери нашего чума, пора тебе погулять. Умыла Медведица язычком сына, лапой причесала шёрстку - На прогулку нужно чистеньким и опрятным выходить. Может, папу твоего встретим.  </vt:lpstr>
      <vt:lpstr>        Не положено белому медведю подходить близко к медведице с медвежонком, если даже это его сын. Он только издали наблюдал, как рос и учился охоте сын.     Урсула был прилежным учеником и стал хорошим охотником, за лето вырос, превратился в крупного медведя, хотя оставался по возрасту медвежонком.</vt:lpstr>
      <vt:lpstr>Заключение</vt:lpstr>
      <vt:lpstr>Слайд 19</vt:lpstr>
      <vt:lpstr>Слайд 20</vt:lpstr>
      <vt:lpstr>Слайд 21</vt:lpstr>
      <vt:lpstr>Список использованных информационных ресурсов: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Windows 7</dc:creator>
  <cp:lastModifiedBy>Windows 7</cp:lastModifiedBy>
  <cp:revision>31</cp:revision>
  <dcterms:created xsi:type="dcterms:W3CDTF">2011-10-08T08:56:04Z</dcterms:created>
  <dcterms:modified xsi:type="dcterms:W3CDTF">2011-10-09T21:35:32Z</dcterms:modified>
</cp:coreProperties>
</file>