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8" r:id="rId3"/>
    <p:sldId id="259" r:id="rId4"/>
    <p:sldId id="270" r:id="rId5"/>
    <p:sldId id="263" r:id="rId6"/>
    <p:sldId id="264" r:id="rId7"/>
    <p:sldId id="265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CF639-73F6-44D8-BD10-BB1282A35F59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D6EA-0A5F-4239-9827-975D02B47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4088F-4B69-4FAA-A7C8-EB6AF421DB99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42A3C-2642-436C-A1E4-6ED68DF46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CB873-A08E-492A-B374-405EB9AD02E4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A8E41-3D13-41C6-B173-1DC1999542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33F2A-3B5C-4DF8-82F8-8D6727E857A2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5E7C-DD02-4C3C-9876-C39F8A52C9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33A26-BCD5-458E-8451-559BBC76CDA1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F1B6-98AB-4DB8-BABF-682BDD714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8E04-A3D8-4826-B208-C53D2E0DBB6E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57962-8871-4D4C-A8CF-33C905F979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56DD-38FF-433B-94A2-EF676062AD11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FBD51-2AC2-4448-B61E-299422348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0AFB4-4943-4823-8CA5-D990A1DF117A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0DC20-71F9-41D8-8B33-3BAE498F93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B4EB3-54CA-4263-975C-C848C60FE0F9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329F1-EF18-4E22-8011-075B35C230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F78F0-786B-4862-A798-2205E6399D09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A8A15-8DC3-4E35-8E00-C104707F2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367C9-16E3-4C27-9024-2DD3770370F7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80FF2-2332-4A03-A72E-044DDE8A2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F373CC-9C5D-4FF4-870E-625EEBD9261B}" type="datetimeFigureOut">
              <a:rPr lang="ru-RU"/>
              <a:pPr>
                <a:defRPr/>
              </a:pPr>
              <a:t>25.10.2012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358F7C-0816-4276-A918-8FA5746AF5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3" r:id="rId2"/>
    <p:sldLayoutId id="2147483805" r:id="rId3"/>
    <p:sldLayoutId id="2147483802" r:id="rId4"/>
    <p:sldLayoutId id="2147483801" r:id="rId5"/>
    <p:sldLayoutId id="2147483800" r:id="rId6"/>
    <p:sldLayoutId id="2147483799" r:id="rId7"/>
    <p:sldLayoutId id="2147483798" r:id="rId8"/>
    <p:sldLayoutId id="2147483806" r:id="rId9"/>
    <p:sldLayoutId id="2147483797" r:id="rId10"/>
    <p:sldLayoutId id="2147483796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757238" y="4797425"/>
            <a:ext cx="3489326" cy="84137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060432" cy="511256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dirty="0" smtClean="0"/>
              <a:t>             </a:t>
            </a:r>
            <a:endParaRPr lang="ru-RU" sz="6000" dirty="0"/>
          </a:p>
        </p:txBody>
      </p:sp>
      <p:pic>
        <p:nvPicPr>
          <p:cNvPr id="2050" name="Picture 2" descr="C:\Users\Воробей\Documents\осен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84213" y="-458788"/>
            <a:ext cx="5186363" cy="4248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Воробей\Documents\осень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875" y="1457325"/>
            <a:ext cx="4205288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Воробей\Documents\осень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3114675"/>
            <a:ext cx="4567238" cy="402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7538" y="646113"/>
            <a:ext cx="8229599" cy="4234482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sz="9600" dirty="0" smtClean="0"/>
              <a:t>                Рәхмәт </a:t>
            </a:r>
            <a:endParaRPr lang="ru-RU" sz="9600" dirty="0"/>
          </a:p>
        </p:txBody>
      </p:sp>
      <p:pic>
        <p:nvPicPr>
          <p:cNvPr id="23554" name="Picture 2" descr="C:\Users\Воробей\Documents\осент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021013"/>
            <a:ext cx="3598862" cy="33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48680"/>
            <a:ext cx="6512511" cy="4966488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dirty="0" smtClean="0"/>
              <a:t>               </a:t>
            </a:r>
            <a:endParaRPr lang="ru-RU" dirty="0"/>
          </a:p>
        </p:txBody>
      </p:sp>
      <p:sp>
        <p:nvSpPr>
          <p:cNvPr id="14338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3346450" cy="3475037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517900" y="188913"/>
            <a:ext cx="5014913" cy="5688012"/>
          </a:xfrm>
        </p:spPr>
        <p:txBody>
          <a:bodyPr rtlCol="0">
            <a:normAutofit/>
          </a:bodyPr>
          <a:lstStyle/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3600" dirty="0" smtClean="0">
                <a:solidFill>
                  <a:schemeClr val="accent1">
                    <a:lumMod val="50000"/>
                  </a:schemeClr>
                </a:solidFill>
              </a:rPr>
              <a:t>2*3</a:t>
            </a: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3600" dirty="0" smtClean="0">
                <a:solidFill>
                  <a:schemeClr val="accent1">
                    <a:lumMod val="50000"/>
                  </a:schemeClr>
                </a:solidFill>
              </a:rPr>
              <a:t>3*5</a:t>
            </a: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3600" dirty="0" smtClean="0">
                <a:solidFill>
                  <a:schemeClr val="accent1">
                    <a:lumMod val="50000"/>
                  </a:schemeClr>
                </a:solidFill>
              </a:rPr>
              <a:t>6*2</a:t>
            </a: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3200" dirty="0">
                <a:solidFill>
                  <a:schemeClr val="accent1">
                    <a:lumMod val="50000"/>
                  </a:schemeClr>
                </a:solidFill>
              </a:rPr>
              <a:t>А</a:t>
            </a:r>
            <a:r>
              <a:rPr lang="tt-RU" sz="3200" dirty="0" smtClean="0">
                <a:solidFill>
                  <a:schemeClr val="accent1">
                    <a:lumMod val="50000"/>
                  </a:schemeClr>
                </a:solidFill>
              </a:rPr>
              <a:t>лар нәрсәне белдерә?</a:t>
            </a: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Тапкырчыгышларны сумма белән алмаштырып , аларны исәплә?</a:t>
            </a:r>
            <a:r>
              <a:rPr lang="tt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tt-RU" sz="32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tt-RU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tt-RU" sz="32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Воробей\Documents\осен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163" y="188913"/>
            <a:ext cx="3233737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4147" y="695871"/>
            <a:ext cx="7172277" cy="1008112"/>
          </a:xfrm>
        </p:spPr>
        <p:txBody>
          <a:bodyPr/>
          <a:lstStyle/>
          <a:p>
            <a:pPr marL="320040" indent="-32004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sz="3600" dirty="0"/>
              <a:t>Т</a:t>
            </a:r>
            <a:r>
              <a:rPr lang="tt-RU" sz="3600" dirty="0" smtClean="0"/>
              <a:t>икшереп алыйк әле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8" y="1773238"/>
            <a:ext cx="7308850" cy="4032250"/>
          </a:xfrm>
        </p:spPr>
        <p:txBody>
          <a:bodyPr/>
          <a:lstStyle/>
          <a:p>
            <a:pPr algn="l"/>
            <a:r>
              <a:rPr lang="tt-RU" sz="4400" smtClean="0"/>
              <a:t>2*3=6         2+2+2=6</a:t>
            </a:r>
          </a:p>
          <a:p>
            <a:pPr algn="l"/>
            <a:r>
              <a:rPr lang="tt-RU" sz="4400" smtClean="0"/>
              <a:t>3*5=15     3+3+3+3+3=15</a:t>
            </a:r>
          </a:p>
          <a:p>
            <a:pPr algn="l"/>
            <a:r>
              <a:rPr lang="tt-RU" sz="4400" smtClean="0"/>
              <a:t>  6*2=12   6+6=12</a:t>
            </a:r>
          </a:p>
          <a:p>
            <a:pPr algn="l"/>
            <a:r>
              <a:rPr lang="tt-RU" sz="4400" smtClean="0"/>
              <a:t>            </a:t>
            </a:r>
            <a:endParaRPr lang="ru-RU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323850" y="1997075"/>
            <a:ext cx="78486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t-RU" sz="2800" b="1">
                <a:latin typeface="Trebuchet MS" pitchFamily="34" charset="0"/>
              </a:rPr>
              <a:t>Тема:6 га тапкырлау .</a:t>
            </a:r>
            <a:br>
              <a:rPr lang="tt-RU" sz="2800" b="1">
                <a:latin typeface="Trebuchet MS" pitchFamily="34" charset="0"/>
              </a:rPr>
            </a:br>
            <a:r>
              <a:rPr lang="tt-RU" sz="2800" b="1">
                <a:latin typeface="Trebuchet MS" pitchFamily="34" charset="0"/>
              </a:rPr>
              <a:t>1) 6 га тапкырлау  табли</a:t>
            </a:r>
            <a:r>
              <a:rPr lang="ru-RU" sz="2800" b="1">
                <a:latin typeface="Trebuchet MS" pitchFamily="34" charset="0"/>
              </a:rPr>
              <a:t>ц</a:t>
            </a:r>
            <a:r>
              <a:rPr lang="tt-RU" sz="2800" b="1">
                <a:latin typeface="Trebuchet MS" pitchFamily="34" charset="0"/>
              </a:rPr>
              <a:t>асын  өйрәнү.</a:t>
            </a:r>
            <a:br>
              <a:rPr lang="tt-RU" sz="2800" b="1">
                <a:latin typeface="Trebuchet MS" pitchFamily="34" charset="0"/>
              </a:rPr>
            </a:br>
            <a:r>
              <a:rPr lang="tt-RU" sz="2800" b="1">
                <a:latin typeface="Trebuchet MS" pitchFamily="34" charset="0"/>
              </a:rPr>
              <a:t>2) кушу һәм тапкырлау арасындагы бәйләнешләрне мәс</a:t>
            </a:r>
            <a:r>
              <a:rPr lang="ru-RU" sz="2800" b="1">
                <a:latin typeface="Trebuchet MS" pitchFamily="34" charset="0"/>
              </a:rPr>
              <a:t>ь</a:t>
            </a:r>
            <a:r>
              <a:rPr lang="tt-RU" sz="2800" b="1">
                <a:latin typeface="Trebuchet MS" pitchFamily="34" charset="0"/>
              </a:rPr>
              <a:t>әләләр чишү аркылы ныгыту; телдән исәпләү күнекмәләре үстерү.</a:t>
            </a:r>
            <a:br>
              <a:rPr lang="tt-RU" sz="2800" b="1">
                <a:latin typeface="Trebuchet MS" pitchFamily="34" charset="0"/>
              </a:rPr>
            </a:br>
            <a:r>
              <a:rPr lang="tt-RU" sz="2800" b="1">
                <a:latin typeface="Trebuchet MS" pitchFamily="34" charset="0"/>
              </a:rPr>
              <a:t>3) укучыларның иг</a:t>
            </a:r>
            <a:r>
              <a:rPr lang="ru-RU" sz="2800" b="1">
                <a:latin typeface="Trebuchet MS" pitchFamily="34" charset="0"/>
              </a:rPr>
              <a:t>ъ</a:t>
            </a:r>
            <a:r>
              <a:rPr lang="tt-RU" sz="2800" b="1">
                <a:latin typeface="Trebuchet MS" pitchFamily="34" charset="0"/>
              </a:rPr>
              <a:t>тибарлылыгын, активлыгын үстерү,үзара ярдәмләшү, табигат</a:t>
            </a:r>
            <a:r>
              <a:rPr lang="ru-RU" sz="2800" b="1">
                <a:latin typeface="Trebuchet MS" pitchFamily="34" charset="0"/>
              </a:rPr>
              <a:t>ькә  мәхәббәт  хисе  тәрбияләү.</a:t>
            </a:r>
            <a:r>
              <a:rPr lang="tt-RU" sz="2800" b="1">
                <a:latin typeface="Trebuchet MS" pitchFamily="34" charset="0"/>
              </a:rPr>
              <a:t/>
            </a:r>
            <a:br>
              <a:rPr lang="tt-RU" sz="2800" b="1">
                <a:latin typeface="Trebuchet MS" pitchFamily="34" charset="0"/>
              </a:rPr>
            </a:br>
            <a:endParaRPr lang="ru-RU" sz="2800" b="1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2564904"/>
            <a:ext cx="7772400" cy="3204071"/>
          </a:xfrm>
        </p:spPr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sz="7200" dirty="0" smtClean="0"/>
              <a:t>6*2=6+6</a:t>
            </a:r>
            <a:br>
              <a:rPr lang="tt-RU" sz="7200" dirty="0" smtClean="0"/>
            </a:br>
            <a:r>
              <a:rPr lang="tt-RU" sz="7200" dirty="0" smtClean="0"/>
              <a:t>6*3=6+6+6=18</a:t>
            </a:r>
            <a:endParaRPr lang="ru-RU" sz="7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908050"/>
            <a:ext cx="7772400" cy="1081088"/>
          </a:xfrm>
        </p:spPr>
        <p:txBody>
          <a:bodyPr/>
          <a:lstStyle/>
          <a:p>
            <a:pPr algn="ctr"/>
            <a:r>
              <a:rPr lang="tt-RU" smtClean="0"/>
              <a:t>       </a:t>
            </a:r>
            <a:r>
              <a:rPr lang="tt-RU" sz="4400" smtClean="0">
                <a:solidFill>
                  <a:schemeClr val="tx1"/>
                </a:solidFill>
              </a:rPr>
              <a:t>6 табли</a:t>
            </a:r>
            <a:r>
              <a:rPr lang="ru-RU" sz="4400" smtClean="0">
                <a:solidFill>
                  <a:schemeClr val="tx1"/>
                </a:solidFill>
              </a:rPr>
              <a:t>цасы </a:t>
            </a:r>
            <a:endParaRPr lang="ru-RU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sz="6000" dirty="0" smtClean="0"/>
              <a:t>Атнада 6 эш көне.Ике атнада;өч атнада ничә эш </a:t>
            </a:r>
            <a:br>
              <a:rPr lang="tt-RU" sz="6000" dirty="0" smtClean="0"/>
            </a:br>
            <a:r>
              <a:rPr lang="tt-RU" sz="6000" dirty="0" smtClean="0"/>
              <a:t>көне?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3357563"/>
            <a:ext cx="4038600" cy="2768600"/>
          </a:xfrm>
        </p:spPr>
        <p:txBody>
          <a:bodyPr/>
          <a:lstStyle/>
          <a:p>
            <a:pPr marL="0" indent="0">
              <a:buFont typeface="Georgia" pitchFamily="18" charset="0"/>
              <a:buNone/>
            </a:pPr>
            <a:r>
              <a:rPr lang="tt-RU" sz="8000" smtClean="0"/>
              <a:t>6*2=12</a:t>
            </a:r>
            <a:endParaRPr lang="ru-RU" sz="8000" smtClean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8200" y="3429000"/>
            <a:ext cx="4038600" cy="2697163"/>
          </a:xfrm>
        </p:spPr>
        <p:txBody>
          <a:bodyPr/>
          <a:lstStyle/>
          <a:p>
            <a:pPr marL="0" indent="0">
              <a:buFont typeface="Georgia" pitchFamily="18" charset="0"/>
              <a:buNone/>
            </a:pPr>
            <a:r>
              <a:rPr lang="tt-RU" sz="8000" smtClean="0"/>
              <a:t>6*3=18</a:t>
            </a:r>
            <a:endParaRPr lang="ru-RU" sz="8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07950" y="4508500"/>
            <a:ext cx="8229600" cy="11430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/>
            <a:r>
              <a:rPr lang="ru-RU" sz="6600" smtClean="0">
                <a:solidFill>
                  <a:schemeClr val="tx1"/>
                </a:solidFill>
                <a:effectLst/>
                <a:latin typeface="Arial" charset="0"/>
              </a:rPr>
              <a:t>Бик яхшы!</a:t>
            </a:r>
          </a:p>
        </p:txBody>
      </p:sp>
      <p:pic>
        <p:nvPicPr>
          <p:cNvPr id="19458" name="Picture 2" descr="C:\Users\Воробей\Documents\осент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0200" y="0"/>
            <a:ext cx="4954588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330824" cy="5460206"/>
          </a:xfrm>
        </p:spPr>
        <p:txBody>
          <a:bodyPr/>
          <a:lstStyle/>
          <a:p>
            <a:pPr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dirty="0" smtClean="0"/>
              <a:t/>
            </a:r>
            <a:br>
              <a:rPr lang="tt-RU" dirty="0" smtClean="0"/>
            </a:br>
            <a:r>
              <a:rPr lang="tt-RU" dirty="0" smtClean="0"/>
              <a:t/>
            </a:r>
            <a:br>
              <a:rPr lang="tt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273050"/>
            <a:ext cx="4114800" cy="5853113"/>
          </a:xfrm>
        </p:spPr>
        <p:txBody>
          <a:bodyPr rtlCol="0">
            <a:norm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tt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tt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1) 6*2=12дм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2) 16-12=4</a:t>
            </a:r>
          </a:p>
          <a:p>
            <a:pPr marL="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tt-RU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Җавап:4 дм</a:t>
            </a:r>
            <a:endParaRPr lang="ru-RU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765175"/>
            <a:ext cx="3609975" cy="4608513"/>
          </a:xfrm>
        </p:spPr>
        <p:txBody>
          <a:bodyPr/>
          <a:lstStyle/>
          <a:p>
            <a:r>
              <a:rPr lang="tt-RU" sz="4400" smtClean="0"/>
              <a:t>Булган-16 дм</a:t>
            </a:r>
          </a:p>
          <a:p>
            <a:r>
              <a:rPr lang="tt-RU" sz="4400" smtClean="0"/>
              <a:t>Алганнар – 2тапкыр 6шар дм</a:t>
            </a:r>
          </a:p>
          <a:p>
            <a:r>
              <a:rPr lang="tt-RU" sz="4400" smtClean="0"/>
              <a:t>Калган-?</a:t>
            </a:r>
            <a:endParaRPr lang="ru-RU" sz="4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 fontScale="90000"/>
          </a:bodyPr>
          <a:lstStyle/>
          <a:p>
            <a:pPr marL="320040" indent="-32004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tt-RU" sz="5400" dirty="0" smtClean="0"/>
              <a:t>                             Өй эше </a:t>
            </a:r>
            <a:br>
              <a:rPr lang="tt-RU" sz="5400" dirty="0" smtClean="0"/>
            </a:br>
            <a:r>
              <a:rPr lang="tt-RU" sz="5400" dirty="0" smtClean="0"/>
              <a:t>“3” легә №8. 57 бит</a:t>
            </a:r>
            <a:br>
              <a:rPr lang="tt-RU" sz="5400" dirty="0" smtClean="0"/>
            </a:br>
            <a:r>
              <a:rPr lang="tt-RU" sz="5400" dirty="0" smtClean="0"/>
              <a:t>“4”легә  №9</a:t>
            </a:r>
            <a:br>
              <a:rPr lang="tt-RU" sz="5400" dirty="0" smtClean="0"/>
            </a:br>
            <a:r>
              <a:rPr lang="tt-RU" sz="5400" dirty="0" smtClean="0"/>
              <a:t>“5”легә эш дәфтәреннән    №5. 55 бит</a:t>
            </a:r>
            <a:br>
              <a:rPr lang="tt-RU" sz="5400" dirty="0" smtClean="0"/>
            </a:b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203</TotalTime>
  <Words>78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Trebuchet MS</vt:lpstr>
      <vt:lpstr>Arial</vt:lpstr>
      <vt:lpstr>Georgia</vt:lpstr>
      <vt:lpstr>Calibri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Бик яхшы!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Воробей</dc:creator>
  <cp:lastModifiedBy>007</cp:lastModifiedBy>
  <cp:revision>20</cp:revision>
  <dcterms:created xsi:type="dcterms:W3CDTF">2012-10-21T15:15:56Z</dcterms:created>
  <dcterms:modified xsi:type="dcterms:W3CDTF">2012-10-25T18:01:38Z</dcterms:modified>
</cp:coreProperties>
</file>