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761" r:id="rId2"/>
  </p:sldMasterIdLst>
  <p:notesMasterIdLst>
    <p:notesMasterId r:id="rId96"/>
  </p:notesMasterIdLst>
  <p:handoutMasterIdLst>
    <p:handoutMasterId r:id="rId97"/>
  </p:handoutMasterIdLst>
  <p:sldIdLst>
    <p:sldId id="276" r:id="rId3"/>
    <p:sldId id="277" r:id="rId4"/>
    <p:sldId id="278" r:id="rId5"/>
    <p:sldId id="279" r:id="rId6"/>
    <p:sldId id="280" r:id="rId7"/>
    <p:sldId id="353" r:id="rId8"/>
    <p:sldId id="354" r:id="rId9"/>
    <p:sldId id="355" r:id="rId10"/>
    <p:sldId id="356" r:id="rId11"/>
    <p:sldId id="258" r:id="rId12"/>
    <p:sldId id="284" r:id="rId13"/>
    <p:sldId id="285" r:id="rId14"/>
    <p:sldId id="286" r:id="rId15"/>
    <p:sldId id="257" r:id="rId16"/>
    <p:sldId id="281" r:id="rId17"/>
    <p:sldId id="283" r:id="rId18"/>
    <p:sldId id="305" r:id="rId19"/>
    <p:sldId id="282" r:id="rId20"/>
    <p:sldId id="287" r:id="rId21"/>
    <p:sldId id="288" r:id="rId22"/>
    <p:sldId id="306" r:id="rId23"/>
    <p:sldId id="289" r:id="rId24"/>
    <p:sldId id="290" r:id="rId25"/>
    <p:sldId id="291" r:id="rId26"/>
    <p:sldId id="307" r:id="rId27"/>
    <p:sldId id="260" r:id="rId28"/>
    <p:sldId id="292" r:id="rId29"/>
    <p:sldId id="293" r:id="rId30"/>
    <p:sldId id="294" r:id="rId31"/>
    <p:sldId id="259" r:id="rId32"/>
    <p:sldId id="262" r:id="rId33"/>
    <p:sldId id="295" r:id="rId34"/>
    <p:sldId id="296" r:id="rId35"/>
    <p:sldId id="297" r:id="rId36"/>
    <p:sldId id="298" r:id="rId37"/>
    <p:sldId id="261" r:id="rId38"/>
    <p:sldId id="309" r:id="rId39"/>
    <p:sldId id="310" r:id="rId40"/>
    <p:sldId id="311" r:id="rId41"/>
    <p:sldId id="312" r:id="rId42"/>
    <p:sldId id="308" r:id="rId43"/>
    <p:sldId id="266" r:id="rId44"/>
    <p:sldId id="267" r:id="rId45"/>
    <p:sldId id="268" r:id="rId46"/>
    <p:sldId id="270" r:id="rId47"/>
    <p:sldId id="271" r:id="rId48"/>
    <p:sldId id="313" r:id="rId49"/>
    <p:sldId id="314" r:id="rId50"/>
    <p:sldId id="315" r:id="rId51"/>
    <p:sldId id="316" r:id="rId52"/>
    <p:sldId id="317" r:id="rId53"/>
    <p:sldId id="318" r:id="rId54"/>
    <p:sldId id="300" r:id="rId55"/>
    <p:sldId id="334" r:id="rId56"/>
    <p:sldId id="335" r:id="rId57"/>
    <p:sldId id="336" r:id="rId58"/>
    <p:sldId id="337" r:id="rId59"/>
    <p:sldId id="338" r:id="rId60"/>
    <p:sldId id="339" r:id="rId61"/>
    <p:sldId id="340" r:id="rId62"/>
    <p:sldId id="351" r:id="rId63"/>
    <p:sldId id="319" r:id="rId64"/>
    <p:sldId id="320" r:id="rId65"/>
    <p:sldId id="322" r:id="rId66"/>
    <p:sldId id="321" r:id="rId67"/>
    <p:sldId id="329" r:id="rId68"/>
    <p:sldId id="304" r:id="rId69"/>
    <p:sldId id="275" r:id="rId70"/>
    <p:sldId id="326" r:id="rId71"/>
    <p:sldId id="327" r:id="rId72"/>
    <p:sldId id="325" r:id="rId73"/>
    <p:sldId id="303" r:id="rId74"/>
    <p:sldId id="352" r:id="rId75"/>
    <p:sldId id="330" r:id="rId76"/>
    <p:sldId id="331" r:id="rId77"/>
    <p:sldId id="333" r:id="rId78"/>
    <p:sldId id="332" r:id="rId79"/>
    <p:sldId id="341" r:id="rId80"/>
    <p:sldId id="343" r:id="rId81"/>
    <p:sldId id="344" r:id="rId82"/>
    <p:sldId id="345" r:id="rId83"/>
    <p:sldId id="346" r:id="rId84"/>
    <p:sldId id="347" r:id="rId85"/>
    <p:sldId id="348" r:id="rId86"/>
    <p:sldId id="349" r:id="rId87"/>
    <p:sldId id="324" r:id="rId88"/>
    <p:sldId id="302" r:id="rId89"/>
    <p:sldId id="323" r:id="rId90"/>
    <p:sldId id="301" r:id="rId91"/>
    <p:sldId id="272" r:id="rId92"/>
    <p:sldId id="273" r:id="rId93"/>
    <p:sldId id="357" r:id="rId94"/>
    <p:sldId id="358" r:id="rId95"/>
  </p:sldIdLst>
  <p:sldSz cx="9144000" cy="6858000" type="screen4x3"/>
  <p:notesSz cx="6873875" cy="1006316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DF"/>
    <a:srgbClr val="FFFFFF"/>
    <a:srgbClr val="000000"/>
    <a:srgbClr val="FF0066"/>
    <a:srgbClr val="66CC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54" autoAdjust="0"/>
  </p:normalViewPr>
  <p:slideViewPr>
    <p:cSldViewPr>
      <p:cViewPr>
        <p:scale>
          <a:sx n="75" d="100"/>
          <a:sy n="75" d="100"/>
        </p:scale>
        <p:origin x="-918" y="-552"/>
      </p:cViewPr>
      <p:guideLst>
        <p:guide orient="horz" pos="2160"/>
        <p:guide pos="2880"/>
      </p:guideLst>
    </p:cSldViewPr>
  </p:slideViewPr>
  <p:outlineViewPr>
    <p:cViewPr>
      <p:scale>
        <a:sx n="33" d="100"/>
        <a:sy n="33" d="100"/>
      </p:scale>
      <p:origin x="162" y="883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defTabSz="968375" eaLnBrk="0" hangingPunct="0">
              <a:defRPr sz="1300"/>
            </a:lvl1pPr>
          </a:lstStyle>
          <a:p>
            <a:r>
              <a:rPr lang="ru-RU"/>
              <a:t>Авторы проекта: Тавендина Яна, Крамчинская Анастасия (4 "а"  МОУСОШ №13) </a:t>
            </a:r>
          </a:p>
        </p:txBody>
      </p:sp>
      <p:sp>
        <p:nvSpPr>
          <p:cNvPr id="117763" name="Rectangle 3"/>
          <p:cNvSpPr>
            <a:spLocks noGrp="1" noChangeArrowheads="1"/>
          </p:cNvSpPr>
          <p:nvPr>
            <p:ph type="dt" sz="quarter" idx="1"/>
          </p:nvPr>
        </p:nvSpPr>
        <p:spPr bwMode="auto">
          <a:xfrm>
            <a:off x="3894138"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r" defTabSz="968375" eaLnBrk="0" hangingPunct="0">
              <a:defRPr sz="1300"/>
            </a:lvl1pPr>
          </a:lstStyle>
          <a:p>
            <a:fld id="{1510CEA8-0ACF-4052-B6CD-07A83F0A52F9}" type="datetime1">
              <a:rPr lang="ru-RU"/>
              <a:pPr/>
              <a:t>01.05.2012</a:t>
            </a:fld>
            <a:endParaRPr lang="ru-RU"/>
          </a:p>
        </p:txBody>
      </p:sp>
      <p:sp>
        <p:nvSpPr>
          <p:cNvPr id="117764" name="Rectangle 4"/>
          <p:cNvSpPr>
            <a:spLocks noGrp="1" noChangeArrowheads="1"/>
          </p:cNvSpPr>
          <p:nvPr>
            <p:ph type="ftr" sz="quarter" idx="2"/>
          </p:nvPr>
        </p:nvSpPr>
        <p:spPr bwMode="auto">
          <a:xfrm>
            <a:off x="0"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defTabSz="968375" eaLnBrk="0" hangingPunct="0">
              <a:defRPr sz="1300"/>
            </a:lvl1pPr>
          </a:lstStyle>
          <a:p>
            <a:endParaRPr lang="ru-RU"/>
          </a:p>
        </p:txBody>
      </p:sp>
      <p:sp>
        <p:nvSpPr>
          <p:cNvPr id="117765" name="Rectangle 5"/>
          <p:cNvSpPr>
            <a:spLocks noGrp="1" noChangeArrowheads="1"/>
          </p:cNvSpPr>
          <p:nvPr>
            <p:ph type="sldNum" sz="quarter" idx="3"/>
          </p:nvPr>
        </p:nvSpPr>
        <p:spPr bwMode="auto">
          <a:xfrm>
            <a:off x="3894138"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algn="r" defTabSz="968375" eaLnBrk="0" hangingPunct="0">
              <a:defRPr sz="1300"/>
            </a:lvl1pPr>
          </a:lstStyle>
          <a:p>
            <a:fld id="{76D76E94-B12D-44A7-B25F-306648CEE723}"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defTabSz="968375">
              <a:defRPr sz="1300">
                <a:latin typeface="Calibri" pitchFamily="34" charset="0"/>
              </a:defRPr>
            </a:lvl1pPr>
          </a:lstStyle>
          <a:p>
            <a:r>
              <a:rPr lang="ru-RU"/>
              <a:t>Авторы проекта: Тавендина Яна, Крамчинская Анастасия (4 "а"  МОУСОШ №13) </a:t>
            </a:r>
          </a:p>
        </p:txBody>
      </p:sp>
      <p:sp>
        <p:nvSpPr>
          <p:cNvPr id="3" name="Дата 2"/>
          <p:cNvSpPr>
            <a:spLocks noGrp="1"/>
          </p:cNvSpPr>
          <p:nvPr>
            <p:ph type="dt" idx="1"/>
          </p:nvPr>
        </p:nvSpPr>
        <p:spPr bwMode="auto">
          <a:xfrm>
            <a:off x="3894138" y="0"/>
            <a:ext cx="2978150" cy="503238"/>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lvl1pPr algn="r" defTabSz="968375">
              <a:defRPr sz="1300">
                <a:latin typeface="Calibri" pitchFamily="34" charset="0"/>
              </a:defRPr>
            </a:lvl1pPr>
          </a:lstStyle>
          <a:p>
            <a:fld id="{39A8AFF5-CA3D-49D8-B9D8-A5D8C4D1E2D7}" type="datetime1">
              <a:rPr lang="ru-RU"/>
              <a:pPr/>
              <a:t>01.05.2012</a:t>
            </a:fld>
            <a:endParaRPr lang="ru-RU"/>
          </a:p>
        </p:txBody>
      </p:sp>
      <p:sp>
        <p:nvSpPr>
          <p:cNvPr id="4" name="Образ слайда 3"/>
          <p:cNvSpPr>
            <a:spLocks noGrp="1" noRot="1" noChangeAspect="1"/>
          </p:cNvSpPr>
          <p:nvPr>
            <p:ph type="sldImg" idx="2"/>
          </p:nvPr>
        </p:nvSpPr>
        <p:spPr>
          <a:xfrm>
            <a:off x="920750" y="754063"/>
            <a:ext cx="5033963" cy="377507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bwMode="auto">
          <a:xfrm>
            <a:off x="687388" y="4779963"/>
            <a:ext cx="5499100" cy="4529137"/>
          </a:xfrm>
          <a:prstGeom prst="rect">
            <a:avLst/>
          </a:prstGeom>
          <a:noFill/>
          <a:ln w="9525">
            <a:noFill/>
            <a:miter lim="800000"/>
            <a:headEnd/>
            <a:tailEnd/>
          </a:ln>
        </p:spPr>
        <p:txBody>
          <a:bodyPr vert="horz" wrap="square" lIns="96780" tIns="48390" rIns="96780" bIns="4839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bwMode="auto">
          <a:xfrm>
            <a:off x="0" y="9558338"/>
            <a:ext cx="2978150" cy="503237"/>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defTabSz="968375">
              <a:defRPr sz="1300">
                <a:latin typeface="Calibri" pitchFamily="34" charset="0"/>
              </a:defRPr>
            </a:lvl1pPr>
          </a:lstStyle>
          <a:p>
            <a:endParaRPr lang="ru-RU"/>
          </a:p>
        </p:txBody>
      </p:sp>
      <p:sp>
        <p:nvSpPr>
          <p:cNvPr id="7" name="Номер слайда 6"/>
          <p:cNvSpPr>
            <a:spLocks noGrp="1"/>
          </p:cNvSpPr>
          <p:nvPr>
            <p:ph type="sldNum" sz="quarter" idx="5"/>
          </p:nvPr>
        </p:nvSpPr>
        <p:spPr bwMode="auto">
          <a:xfrm>
            <a:off x="3894138" y="9558338"/>
            <a:ext cx="2978150" cy="503237"/>
          </a:xfrm>
          <a:prstGeom prst="rect">
            <a:avLst/>
          </a:prstGeom>
          <a:noFill/>
          <a:ln w="9525">
            <a:noFill/>
            <a:miter lim="800000"/>
            <a:headEnd/>
            <a:tailEnd/>
          </a:ln>
        </p:spPr>
        <p:txBody>
          <a:bodyPr vert="horz" wrap="square" lIns="96780" tIns="48390" rIns="96780" bIns="48390" numCol="1" anchor="b" anchorCtr="0" compatLnSpc="1">
            <a:prstTxWarp prst="textNoShape">
              <a:avLst/>
            </a:prstTxWarp>
          </a:bodyPr>
          <a:lstStyle>
            <a:lvl1pPr algn="r" defTabSz="968375">
              <a:defRPr sz="1300">
                <a:latin typeface="Calibri" pitchFamily="34" charset="0"/>
              </a:defRPr>
            </a:lvl1pPr>
          </a:lstStyle>
          <a:p>
            <a:fld id="{7BE4AF87-8DD3-4D55-8CC5-FA8E64B602C5}" type="slidenum">
              <a:rPr lang="ru-RU"/>
              <a:pPr/>
              <a:t>‹#›</a:t>
            </a:fld>
            <a:endParaRPr lang="ru-RU"/>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ерхний колонтитул 1"/>
          <p:cNvSpPr>
            <a:spLocks noGrp="1"/>
          </p:cNvSpPr>
          <p:nvPr>
            <p:ph type="hdr" sz="quarter"/>
          </p:nvPr>
        </p:nvSpPr>
        <p:spPr>
          <a:ln/>
        </p:spPr>
        <p:txBody>
          <a:bodyPr/>
          <a:lstStyle/>
          <a:p>
            <a:r>
              <a:rPr lang="ru-RU"/>
              <a:t>Авторы проекта: Тавендина Яна, Крамчинская Анастасия (4 "а"  МОУСОШ №13) </a:t>
            </a:r>
          </a:p>
        </p:txBody>
      </p:sp>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p:txBody>
          <a:bodyPr/>
          <a:lstStyle/>
          <a:p>
            <a:fld id="{48D32A46-82E8-4416-B774-B94B50F2C12B}"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ерхний колонтитул 1"/>
          <p:cNvSpPr>
            <a:spLocks noGrp="1"/>
          </p:cNvSpPr>
          <p:nvPr>
            <p:ph type="hdr" sz="quarter"/>
          </p:nvPr>
        </p:nvSpPr>
        <p:spPr>
          <a:ln/>
        </p:spPr>
        <p:txBody>
          <a:bodyPr/>
          <a:lstStyle/>
          <a:p>
            <a:r>
              <a:rPr lang="ru-RU"/>
              <a:t>Авторы проекта: Тавендина Яна, Крамчинская Анастасия (4 "а"  МОУСОШ №13) </a:t>
            </a:r>
          </a:p>
        </p:txBody>
      </p:sp>
      <p:sp>
        <p:nvSpPr>
          <p:cNvPr id="103426" name="Образ слайда 1"/>
          <p:cNvSpPr>
            <a:spLocks noGrp="1" noRot="1" noChangeAspect="1" noTextEdit="1"/>
          </p:cNvSpPr>
          <p:nvPr>
            <p:ph type="sldImg"/>
          </p:nvPr>
        </p:nvSpPr>
        <p:spPr bwMode="auto">
          <a:noFill/>
          <a:ln>
            <a:solidFill>
              <a:srgbClr val="000000"/>
            </a:solidFill>
            <a:miter lim="800000"/>
            <a:headEnd/>
            <a:tailEnd/>
          </a:ln>
        </p:spPr>
      </p:sp>
      <p:sp>
        <p:nvSpPr>
          <p:cNvPr id="103427" name="Заметки 2"/>
          <p:cNvSpPr>
            <a:spLocks noGrp="1"/>
          </p:cNvSpPr>
          <p:nvPr>
            <p:ph type="body" idx="1"/>
          </p:nvPr>
        </p:nvSpPr>
        <p:spPr/>
        <p:txBody>
          <a:bodyPr/>
          <a:lstStyle/>
          <a:p>
            <a:pPr>
              <a:spcBef>
                <a:spcPct val="0"/>
              </a:spcBef>
            </a:pPr>
            <a:endParaRPr lang="ru-RU" smtClean="0"/>
          </a:p>
        </p:txBody>
      </p:sp>
      <p:sp>
        <p:nvSpPr>
          <p:cNvPr id="103428" name="Номер слайда 3"/>
          <p:cNvSpPr>
            <a:spLocks noGrp="1"/>
          </p:cNvSpPr>
          <p:nvPr>
            <p:ph type="sldNum" sz="quarter" idx="5"/>
          </p:nvPr>
        </p:nvSpPr>
        <p:spPr>
          <a:noFill/>
        </p:spPr>
        <p:txBody>
          <a:bodyPr/>
          <a:lstStyle/>
          <a:p>
            <a:fld id="{8D85CB26-DD8E-4476-A44F-D386C0E4E391}" type="slidenum">
              <a:rPr lang="ru-RU"/>
              <a:pPr/>
              <a:t>87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ерхний колонтитул 1"/>
          <p:cNvSpPr>
            <a:spLocks noGrp="1"/>
          </p:cNvSpPr>
          <p:nvPr>
            <p:ph type="hdr" sz="quarter"/>
          </p:nvPr>
        </p:nvSpPr>
        <p:spPr>
          <a:ln/>
        </p:spPr>
        <p:txBody>
          <a:bodyPr/>
          <a:lstStyle/>
          <a:p>
            <a:r>
              <a:rPr lang="ru-RU"/>
              <a:t>Авторы проекта: Тавендина Яна, Крамчинская Анастасия (4 "а"  МОУСОШ №13) </a:t>
            </a:r>
          </a:p>
        </p:txBody>
      </p:sp>
      <p:sp>
        <p:nvSpPr>
          <p:cNvPr id="104450" name="Образ слайда 1"/>
          <p:cNvSpPr>
            <a:spLocks noGrp="1" noRot="1" noChangeAspect="1" noTextEdit="1"/>
          </p:cNvSpPr>
          <p:nvPr>
            <p:ph type="sldImg"/>
          </p:nvPr>
        </p:nvSpPr>
        <p:spPr bwMode="auto">
          <a:noFill/>
          <a:ln>
            <a:solidFill>
              <a:srgbClr val="000000"/>
            </a:solidFill>
            <a:miter lim="800000"/>
            <a:headEnd/>
            <a:tailEnd/>
          </a:ln>
        </p:spPr>
      </p:sp>
      <p:sp>
        <p:nvSpPr>
          <p:cNvPr id="104451" name="Заметки 2"/>
          <p:cNvSpPr>
            <a:spLocks noGrp="1"/>
          </p:cNvSpPr>
          <p:nvPr>
            <p:ph type="body" idx="1"/>
          </p:nvPr>
        </p:nvSpPr>
        <p:spPr/>
        <p:txBody>
          <a:bodyPr/>
          <a:lstStyle/>
          <a:p>
            <a:pPr>
              <a:spcBef>
                <a:spcPct val="0"/>
              </a:spcBef>
            </a:pPr>
            <a:endParaRPr lang="ru-RU" smtClean="0"/>
          </a:p>
        </p:txBody>
      </p:sp>
      <p:sp>
        <p:nvSpPr>
          <p:cNvPr id="104452" name="Номер слайда 3"/>
          <p:cNvSpPr>
            <a:spLocks noGrp="1"/>
          </p:cNvSpPr>
          <p:nvPr>
            <p:ph type="sldNum" sz="quarter" idx="5"/>
          </p:nvPr>
        </p:nvSpPr>
        <p:spPr>
          <a:noFill/>
        </p:spPr>
        <p:txBody>
          <a:bodyPr/>
          <a:lstStyle/>
          <a:p>
            <a:fld id="{FB8F7CDD-FF90-4500-9D30-8A95FF69ED9A}" type="slidenum">
              <a:rPr lang="ru-RU"/>
              <a:pPr/>
              <a:t>91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38242" name="Group 2"/>
          <p:cNvGrpSpPr>
            <a:grpSpLocks/>
          </p:cNvGrpSpPr>
          <p:nvPr/>
        </p:nvGrpSpPr>
        <p:grpSpPr bwMode="auto">
          <a:xfrm>
            <a:off x="0" y="927100"/>
            <a:ext cx="8991600" cy="4495800"/>
            <a:chOff x="0" y="584"/>
            <a:chExt cx="5664" cy="2832"/>
          </a:xfrm>
        </p:grpSpPr>
        <p:sp>
          <p:nvSpPr>
            <p:cNvPr id="138243"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138244"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ru-RU" sz="2400">
                <a:latin typeface="Times New Roman" pitchFamily="18" charset="0"/>
              </a:endParaRPr>
            </a:p>
          </p:txBody>
        </p:sp>
        <p:sp>
          <p:nvSpPr>
            <p:cNvPr id="138245"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138246"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ru-RU"/>
            </a:p>
          </p:txBody>
        </p:sp>
      </p:grpSp>
      <p:sp>
        <p:nvSpPr>
          <p:cNvPr id="138247" name="Rectangle 7"/>
          <p:cNvSpPr>
            <a:spLocks noGrp="1" noChangeArrowheads="1"/>
          </p:cNvSpPr>
          <p:nvPr>
            <p:ph type="ctrTitle"/>
          </p:nvPr>
        </p:nvSpPr>
        <p:spPr>
          <a:xfrm>
            <a:off x="228600" y="1427163"/>
            <a:ext cx="8077200" cy="1609725"/>
          </a:xfrm>
        </p:spPr>
        <p:txBody>
          <a:bodyPr/>
          <a:lstStyle>
            <a:lvl1pPr>
              <a:defRPr sz="4600"/>
            </a:lvl1pPr>
          </a:lstStyle>
          <a:p>
            <a:r>
              <a:rPr lang="ru-RU"/>
              <a:t>Образец заголовка</a:t>
            </a:r>
          </a:p>
        </p:txBody>
      </p:sp>
      <p:sp>
        <p:nvSpPr>
          <p:cNvPr id="13824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ru-RU"/>
              <a:t>Образец подзаголовка</a:t>
            </a:r>
          </a:p>
        </p:txBody>
      </p:sp>
      <p:sp>
        <p:nvSpPr>
          <p:cNvPr id="138249" name="Rectangle 9"/>
          <p:cNvSpPr>
            <a:spLocks noGrp="1" noChangeArrowheads="1"/>
          </p:cNvSpPr>
          <p:nvPr>
            <p:ph type="dt" sz="half" idx="2"/>
          </p:nvPr>
        </p:nvSpPr>
        <p:spPr>
          <a:xfrm>
            <a:off x="457200" y="6248400"/>
            <a:ext cx="2133600" cy="471488"/>
          </a:xfrm>
        </p:spPr>
        <p:txBody>
          <a:bodyPr/>
          <a:lstStyle>
            <a:lvl1pPr>
              <a:defRPr/>
            </a:lvl1pPr>
          </a:lstStyle>
          <a:p>
            <a:fld id="{88BD8470-CFFA-4BBA-97CC-5906930319D2}" type="datetime1">
              <a:rPr lang="ru-RU"/>
              <a:pPr/>
              <a:t>01.05.2012</a:t>
            </a:fld>
            <a:endParaRPr lang="ru-RU"/>
          </a:p>
        </p:txBody>
      </p:sp>
      <p:sp>
        <p:nvSpPr>
          <p:cNvPr id="138250" name="Rectangle 10"/>
          <p:cNvSpPr>
            <a:spLocks noGrp="1" noChangeArrowheads="1"/>
          </p:cNvSpPr>
          <p:nvPr>
            <p:ph type="ftr" sz="quarter" idx="3"/>
          </p:nvPr>
        </p:nvSpPr>
        <p:spPr>
          <a:xfrm>
            <a:off x="3124200" y="6253163"/>
            <a:ext cx="2895600" cy="457200"/>
          </a:xfrm>
        </p:spPr>
        <p:txBody>
          <a:bodyPr/>
          <a:lstStyle>
            <a:lvl1pPr>
              <a:defRPr/>
            </a:lvl1pPr>
          </a:lstStyle>
          <a:p>
            <a:endParaRPr lang="ru-RU"/>
          </a:p>
        </p:txBody>
      </p:sp>
      <p:sp>
        <p:nvSpPr>
          <p:cNvPr id="138251" name="Rectangle 11"/>
          <p:cNvSpPr>
            <a:spLocks noGrp="1" noChangeArrowheads="1"/>
          </p:cNvSpPr>
          <p:nvPr>
            <p:ph type="sldNum" sz="quarter" idx="4"/>
          </p:nvPr>
        </p:nvSpPr>
        <p:spPr>
          <a:xfrm>
            <a:off x="6553200" y="6248400"/>
            <a:ext cx="2133600" cy="471488"/>
          </a:xfrm>
        </p:spPr>
        <p:txBody>
          <a:bodyPr/>
          <a:lstStyle>
            <a:lvl1pPr>
              <a:defRPr/>
            </a:lvl1pPr>
          </a:lstStyle>
          <a:p>
            <a:fld id="{C6C30B56-F24E-4E88-9191-93316BF2E9B0}"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D7BF855-8C8B-4DF8-A23F-0440F6F6B8F1}" type="datetime1">
              <a:rPr lang="ru-RU"/>
              <a:pPr/>
              <a:t>01.05.2012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70B5682-12A0-456B-9302-EA641C85EBEA}"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A3829AB2-D910-40A0-92C2-A8D60206BDDD}" type="datetime1">
              <a:rPr lang="ru-RU"/>
              <a:pPr/>
              <a:t>01.05.2012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01B2A45-1A97-46FF-93C8-3D4261D1470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ый треугольник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Равнобедренный треугольник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Прямая соединительная линия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sz="1000"/>
            </a:lvl1pPr>
          </a:lstStyle>
          <a:p>
            <a:pPr>
              <a:defRPr/>
            </a:pPr>
            <a:fld id="{F3985C04-4D8B-4070-8FE9-6D41D845A19E}" type="datetime1">
              <a:rPr lang="ru-RU"/>
              <a:pPr>
                <a:defRPr/>
              </a:pPr>
              <a:t>01.05.2012</a:t>
            </a:fld>
            <a:endParaRPr lang="ru-RU" dirty="0"/>
          </a:p>
        </p:txBody>
      </p:sp>
      <p:sp>
        <p:nvSpPr>
          <p:cNvPr id="9" name="Нижний колонтитул 4"/>
          <p:cNvSpPr>
            <a:spLocks noGrp="1"/>
          </p:cNvSpPr>
          <p:nvPr>
            <p:ph type="ftr" sz="quarter" idx="11"/>
          </p:nvPr>
        </p:nvSpPr>
        <p:spPr>
          <a:xfrm>
            <a:off x="2619375" y="6481763"/>
            <a:ext cx="4260850" cy="300037"/>
          </a:xfrm>
        </p:spPr>
        <p:txBody>
          <a:bodyPr/>
          <a:lstStyle>
            <a:lvl1pPr>
              <a:defRPr sz="1000"/>
            </a:lvl1pPr>
          </a:lstStyle>
          <a:p>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sz="1200"/>
            </a:lvl1pPr>
          </a:lstStyle>
          <a:p>
            <a:pPr>
              <a:defRPr/>
            </a:pPr>
            <a:fld id="{D516D5B1-433B-46E0-8F67-6DE3170DE901}"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sz="1000"/>
            </a:lvl1pPr>
          </a:lstStyle>
          <a:p>
            <a:pPr>
              <a:defRPr/>
            </a:pPr>
            <a:fld id="{6D489ED1-9668-4C94-9986-210728F4BF94}" type="datetime1">
              <a:rPr lang="ru-RU"/>
              <a:pPr>
                <a:defRPr/>
              </a:pPr>
              <a:t>01.05.2012</a:t>
            </a:fld>
            <a:endParaRPr lang="ru-RU" dirty="0"/>
          </a:p>
        </p:txBody>
      </p:sp>
      <p:sp>
        <p:nvSpPr>
          <p:cNvPr id="8" name="Нижний колонтитул 7"/>
          <p:cNvSpPr>
            <a:spLocks noGrp="1"/>
          </p:cNvSpPr>
          <p:nvPr>
            <p:ph type="ftr" sz="quarter" idx="11"/>
          </p:nvPr>
        </p:nvSpPr>
        <p:spPr>
          <a:xfrm>
            <a:off x="457200" y="6481763"/>
            <a:ext cx="4260850" cy="301625"/>
          </a:xfrm>
        </p:spPr>
        <p:txBody>
          <a:bodyPr/>
          <a:lstStyle>
            <a:lvl1pPr>
              <a:defRPr sz="1000"/>
            </a:lvl1pPr>
          </a:lstStyle>
          <a:p>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sz="1200"/>
            </a:lvl1pPr>
          </a:lstStyle>
          <a:p>
            <a:pPr>
              <a:defRPr/>
            </a:pPr>
            <a:fld id="{63645667-9D4A-42F9-934A-7BB74FA6F875}"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sz="900"/>
            </a:lvl1pPr>
          </a:lstStyle>
          <a:p>
            <a:pPr>
              <a:defRPr/>
            </a:pPr>
            <a:fld id="{6B90D20E-7EAF-4B0D-89F3-5E40154DEB4F}" type="datetime1">
              <a:rPr lang="ru-RU"/>
              <a:pPr>
                <a:defRPr/>
              </a:pPr>
              <a:t>01.05.2012</a:t>
            </a:fld>
            <a:endParaRPr lang="ru-RU" dirty="0"/>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lgn="ctr">
              <a:defRPr sz="900"/>
            </a:lvl1pPr>
          </a:lstStyle>
          <a:p>
            <a:pPr>
              <a:defRPr/>
            </a:pPr>
            <a:fld id="{F0EFBB0A-F958-450D-997C-E76D24BE3846}"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E48A71E6-929F-42BC-98ED-2F3052A39A80}" type="datetime1">
              <a:rPr lang="ru-RU"/>
              <a:pPr/>
              <a:t>01.05.2012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E3BAA5A-57BA-4A51-B895-5FF64891B689}"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3C0CCE49-3709-4FAA-9502-CA17437E25E0}" type="datetime1">
              <a:rPr lang="ru-RU"/>
              <a:pPr/>
              <a:t>01.05.2012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17689AD-60AE-4A10-998E-4ECE913E7F1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DCC5D5B4-08BE-4D36-AFBC-FC9A58F75AA0}" type="datetime1">
              <a:rPr lang="ru-RU"/>
              <a:pPr/>
              <a:t>01.05.2012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D372926-37A5-42F9-9722-298175216FA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C4DF2811-E57E-408F-AC6F-BA8ED86303F2}" type="datetime1">
              <a:rPr lang="ru-RU"/>
              <a:pPr/>
              <a:t>01.05.2012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885F216-E33A-4FD9-A2B7-37B4F118BFD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821C0369-84B4-4BE3-9F9D-DCA2EB0CAA89}" type="datetime1">
              <a:rPr lang="ru-RU"/>
              <a:pPr/>
              <a:t>01.05.2012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DB21E44-E37B-402D-BF03-39DDD095FE5C}"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C940BF23-12AC-4DC5-83C8-7F84E9B5DF65}" type="datetime1">
              <a:rPr lang="ru-RU"/>
              <a:pPr/>
              <a:t>01.05.2012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103FB182-5923-4292-BA2F-A40D8635108F}"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7F819B4-F95A-4834-9EFF-17CF81A92FE5}" type="datetime1">
              <a:rPr lang="ru-RU"/>
              <a:pPr/>
              <a:t>01.05.2012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A7EE800-72D4-4667-A2ED-5A6EEBF63D35}"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9C2AEC02-F1E6-4D8C-BEE3-7F7099A9F4F3}" type="datetime1">
              <a:rPr lang="ru-RU"/>
              <a:pPr/>
              <a:t>01.05.2012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632A59D-0508-4FC1-B5EA-A9593174C460}"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7218" name="Group 2"/>
          <p:cNvGrpSpPr>
            <a:grpSpLocks/>
          </p:cNvGrpSpPr>
          <p:nvPr/>
        </p:nvGrpSpPr>
        <p:grpSpPr bwMode="auto">
          <a:xfrm>
            <a:off x="0" y="152400"/>
            <a:ext cx="8686800" cy="6096000"/>
            <a:chOff x="0" y="96"/>
            <a:chExt cx="5472" cy="3840"/>
          </a:xfrm>
        </p:grpSpPr>
        <p:sp>
          <p:nvSpPr>
            <p:cNvPr id="137219"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13722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13722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ru-RU"/>
            </a:p>
          </p:txBody>
        </p:sp>
      </p:grpSp>
      <p:sp>
        <p:nvSpPr>
          <p:cNvPr id="137222"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7223"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72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26C38F13-0732-4AC5-B6CE-D8A8EDECBD6B}" type="datetime1">
              <a:rPr lang="ru-RU"/>
              <a:pPr/>
              <a:t>01.05.2012</a:t>
            </a:fld>
            <a:endParaRPr lang="ru-RU"/>
          </a:p>
        </p:txBody>
      </p:sp>
      <p:sp>
        <p:nvSpPr>
          <p:cNvPr id="1372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13722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3A81EA3A-23D5-402C-A818-E70B21E5314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7171"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4"/>
          <p:cNvSpPr>
            <a:spLocks noGrp="1"/>
          </p:cNvSpPr>
          <p:nvPr>
            <p:ph type="dt" sz="half" idx="2"/>
          </p:nvPr>
        </p:nvSpPr>
        <p:spPr>
          <a:xfrm>
            <a:off x="6108700" y="6556375"/>
            <a:ext cx="2101850" cy="301625"/>
          </a:xfrm>
          <a:prstGeom prst="rect">
            <a:avLst/>
          </a:prstGeom>
        </p:spPr>
        <p:txBody>
          <a:bodyPr vert="horz" anchor="b"/>
          <a:lstStyle>
            <a:lvl1pPr fontAlgn="auto">
              <a:spcBef>
                <a:spcPts val="0"/>
              </a:spcBef>
              <a:spcAft>
                <a:spcPts val="0"/>
              </a:spcAft>
              <a:defRPr sz="900">
                <a:latin typeface="+mn-lt"/>
              </a:defRPr>
            </a:lvl1pPr>
          </a:lstStyle>
          <a:p>
            <a:pPr>
              <a:defRPr/>
            </a:pPr>
            <a:fld id="{A05D6150-B02C-49AE-BEC0-F8885DF26C8B}" type="datetime1">
              <a:rPr lang="ru-RU"/>
              <a:pPr>
                <a:defRPr/>
              </a:pPr>
              <a:t>01.05.2012</a:t>
            </a:fld>
            <a:endParaRPr lang="ru-RU" dirty="0"/>
          </a:p>
        </p:txBody>
      </p:sp>
      <p:sp>
        <p:nvSpPr>
          <p:cNvPr id="12" name="Нижний колонтитул 5"/>
          <p:cNvSpPr>
            <a:spLocks noGrp="1"/>
          </p:cNvSpPr>
          <p:nvPr>
            <p:ph type="ftr" sz="quarter" idx="3"/>
          </p:nvPr>
        </p:nvSpPr>
        <p:spPr>
          <a:xfrm>
            <a:off x="1169988" y="6557963"/>
            <a:ext cx="4948237" cy="301625"/>
          </a:xfrm>
          <a:prstGeom prst="rect">
            <a:avLst/>
          </a:prstGeom>
        </p:spPr>
        <p:txBody>
          <a:bodyPr vert="horz" wrap="square" lIns="91440" tIns="45720" rIns="91440" bIns="45720" numCol="1" anchor="b" anchorCtr="0" compatLnSpc="1">
            <a:prstTxWarp prst="textNoShape">
              <a:avLst/>
            </a:prstTxWarp>
          </a:bodyPr>
          <a:lstStyle>
            <a:lvl1pPr algn="r">
              <a:defRPr sz="900">
                <a:latin typeface="Century Gothic" pitchFamily="34" charset="0"/>
              </a:defRPr>
            </a:lvl1pPr>
          </a:lstStyle>
          <a:p>
            <a:endParaRPr lang="ru-RU"/>
          </a:p>
        </p:txBody>
      </p:sp>
      <p:sp>
        <p:nvSpPr>
          <p:cNvPr id="13" name="Номер слайда 6"/>
          <p:cNvSpPr>
            <a:spLocks noGrp="1"/>
          </p:cNvSpPr>
          <p:nvPr>
            <p:ph type="sldNum" sz="quarter" idx="4"/>
          </p:nvPr>
        </p:nvSpPr>
        <p:spPr>
          <a:xfrm>
            <a:off x="8216900" y="6556375"/>
            <a:ext cx="366713" cy="301625"/>
          </a:xfrm>
          <a:prstGeom prst="rect">
            <a:avLst/>
          </a:prstGeom>
        </p:spPr>
        <p:txBody>
          <a:bodyPr vert="horz" anchor="b"/>
          <a:lstStyle>
            <a:lvl1pPr algn="ctr" fontAlgn="auto">
              <a:spcBef>
                <a:spcPts val="0"/>
              </a:spcBef>
              <a:spcAft>
                <a:spcPts val="0"/>
              </a:spcAft>
              <a:defRPr sz="900">
                <a:latin typeface="+mn-lt"/>
              </a:defRPr>
            </a:lvl1pPr>
          </a:lstStyle>
          <a:p>
            <a:pPr>
              <a:defRPr/>
            </a:pPr>
            <a:fld id="{D8D69E52-3684-4D15-AEDC-2F261D6FAA45}"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Lst>
  <p:hf hdr="0" ft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ru.wikipedia.org/wiki/%D0%9B%D0%B8%D1%82%D0%B5%D1%80%D0%B0%D1%82%D1%83%D1%80%D0%BD%D1%8B%D0%B9_%D0%B8%D0%BD%D1%81%D1%82%D0%B8%D1%82%D1%83%D1%82_%D0%B8%D0%BC._%D0%90._%D0%9C._%D0%93%D0%BE%D1%80%D1%8C%D0%BA%D0%BE%D0%B3%D0%BE" TargetMode="External"/><Relationship Id="rId13" Type="http://schemas.openxmlformats.org/officeDocument/2006/relationships/hyperlink" Target="http://ru.wikipedia.org/wiki/1961" TargetMode="External"/><Relationship Id="rId3" Type="http://schemas.openxmlformats.org/officeDocument/2006/relationships/hyperlink" Target="http://ru.wikipedia.org/wiki/1937_%D0%B3%D0%BE%D0%B4" TargetMode="External"/><Relationship Id="rId7" Type="http://schemas.openxmlformats.org/officeDocument/2006/relationships/hyperlink" Target="http://ru.wikipedia.org/wiki/1955" TargetMode="External"/><Relationship Id="rId12" Type="http://schemas.openxmlformats.org/officeDocument/2006/relationships/hyperlink" Target="http://ru.wikipedia.org/wiki/%D0%90%D0%B9%D0%B3%D0%B8,_%D0%93%D0%B5%D0%BD%D0%BD%D0%B0%D0%B4%D0%B8%D0%B9_%D0%9D%D0%B8%D0%BA%D0%BE%D0%BB%D0%B0%D0%B5%D0%B2%D0%B8%D1%87" TargetMode="External"/><Relationship Id="rId2" Type="http://schemas.openxmlformats.org/officeDocument/2006/relationships/image" Target="../media/image2.jpeg"/><Relationship Id="rId16" Type="http://schemas.openxmlformats.org/officeDocument/2006/relationships/hyperlink" Target="http://ru.wikipedia.org/wiki/1956_%D0%B3%D0%BE%D0%B4" TargetMode="External"/><Relationship Id="rId1" Type="http://schemas.openxmlformats.org/officeDocument/2006/relationships/slideLayout" Target="../slideLayouts/slideLayout7.xml"/><Relationship Id="rId6" Type="http://schemas.openxmlformats.org/officeDocument/2006/relationships/hyperlink" Target="http://ru.wikipedia.org/wiki/%D0%9A%D0%B8%D0%B5%D0%B2%D1%81%D0%BA%D0%B8%D0%B9_%D1%83%D0%BD%D0%B8%D0%B2%D0%B5%D1%80%D1%81%D0%B8%D1%82%D0%B5%D1%82" TargetMode="External"/><Relationship Id="rId11" Type="http://schemas.openxmlformats.org/officeDocument/2006/relationships/hyperlink" Target="http://ru.wikipedia.org/wiki/1957" TargetMode="External"/><Relationship Id="rId5" Type="http://schemas.openxmlformats.org/officeDocument/2006/relationships/hyperlink" Target="http://ru.wikipedia.org/wiki/1954_%D0%B3%D0%BE%D0%B4" TargetMode="External"/><Relationship Id="rId15" Type="http://schemas.openxmlformats.org/officeDocument/2006/relationships/hyperlink" Target="http://ru.wikipedia.org/w/index.php?title=%D0%93%D0%B5%D0%BE%D1%80%D0%B3%D0%B8%D0%B9_%D0%A1%D0%B5%D0%B4%D0%BE%D0%B2(%D0%BB%D0%B5%D0%B4%D0%BE%D0%BA%D0%BE%D0%BB)&amp;action=edit&amp;redlink=1" TargetMode="External"/><Relationship Id="rId10" Type="http://schemas.openxmlformats.org/officeDocument/2006/relationships/hyperlink" Target="http://ru.wikipedia.org/wiki/1961_%D0%B3%D0%BE%D0%B4" TargetMode="External"/><Relationship Id="rId4" Type="http://schemas.openxmlformats.org/officeDocument/2006/relationships/hyperlink" Target="http://ru.wikipedia.org/wiki/%D0%9A%D0%B8%D0%B5%D0%B2" TargetMode="External"/><Relationship Id="rId9" Type="http://schemas.openxmlformats.org/officeDocument/2006/relationships/hyperlink" Target="http://ru.wikipedia.org/wiki/%D0%9C%D0%BE%D1%81%D0%BA%D0%B2%D0%B0" TargetMode="External"/><Relationship Id="rId14" Type="http://schemas.openxmlformats.org/officeDocument/2006/relationships/hyperlink" Target="http://ru.wikipedia.org/wiki/%D0%9D%D0%BE%D0%B2%D0%B0%D1%8F_%D0%97%D0%B5%D0%BC%D0%BB%D1%8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hyperlink" Target="http://ru.wikipedia.org/wiki/%D0%9B%D0%B8%D0%B0%D0%BD%D0%BE%D0%B7%D0%BE%D0%B2%D1%81%D0%BA%D0%B0%D1%8F_%D1%88%D0%BA%D0%BE%D0%BB%D0%B0" TargetMode="External"/><Relationship Id="rId13" Type="http://schemas.openxmlformats.org/officeDocument/2006/relationships/hyperlink" Target="http://ru.wikipedia.org/w/index.php?title=%D0%9A%D0%BE%D0%BD%D0%BA%D1%80%D0%B5%D1%82%D0%BD%D0%B0%D1%8F_%D0%BF%D0%BE%D1%8D%D0%B7%D0%B8%D1%8F&amp;action=edit&amp;redlink=1" TargetMode="External"/><Relationship Id="rId18" Type="http://schemas.openxmlformats.org/officeDocument/2006/relationships/hyperlink" Target="http://ru.wikipedia.org/wiki/1996" TargetMode="External"/><Relationship Id="rId3" Type="http://schemas.openxmlformats.org/officeDocument/2006/relationships/hyperlink" Target="http://ru.wikipedia.org/wiki/%D0%91%D0%B8%D0%B9%D1%81%D0%BA" TargetMode="External"/><Relationship Id="rId21" Type="http://schemas.openxmlformats.org/officeDocument/2006/relationships/hyperlink" Target="http://ru.wikipedia.org/wiki/%D0%9F%D0%95%D0%9D-%D0%BA%D0%BB%D1%83%D0%B1" TargetMode="External"/><Relationship Id="rId7" Type="http://schemas.openxmlformats.org/officeDocument/2006/relationships/hyperlink" Target="http://ru.wikipedia.org/wiki/%D0%A0%D0%B0%D0%B1%D0%B8%D0%BD,_%D0%9E%D1%81%D0%BA%D0%B0%D1%80_%D0%AF%D0%BA%D0%BE%D0%B2%D0%BB%D0%B5%D0%B2%D0%B8%D1%87" TargetMode="External"/><Relationship Id="rId12" Type="http://schemas.openxmlformats.org/officeDocument/2006/relationships/hyperlink" Target="http://ru.wikipedia.org/wiki/1989" TargetMode="External"/><Relationship Id="rId17" Type="http://schemas.openxmlformats.org/officeDocument/2006/relationships/hyperlink" Target="http://ru.wikipedia.org/wiki/1995" TargetMode="External"/><Relationship Id="rId2" Type="http://schemas.openxmlformats.org/officeDocument/2006/relationships/image" Target="../media/image6.jpeg"/><Relationship Id="rId16" Type="http://schemas.openxmlformats.org/officeDocument/2006/relationships/hyperlink" Target="http://ru.wikipedia.org/wiki/1993" TargetMode="External"/><Relationship Id="rId20" Type="http://schemas.openxmlformats.org/officeDocument/2006/relationships/hyperlink" Target="http://ru.wikipedia.org/wiki/1988" TargetMode="External"/><Relationship Id="rId1" Type="http://schemas.openxmlformats.org/officeDocument/2006/relationships/slideLayout" Target="../slideLayouts/slideLayout7.xml"/><Relationship Id="rId6" Type="http://schemas.openxmlformats.org/officeDocument/2006/relationships/hyperlink" Target="http://ru.wikipedia.org/wiki/%D0%9A%D1%80%D0%BE%D0%BF%D0%B8%D0%B2%D0%BD%D0%B8%D1%86%D0%BA%D0%B8%D0%B9,_%D0%95%D0%B2%D0%B3%D0%B5%D0%BD%D0%B8%D0%B9_%D0%9B%D0%B5%D0%BE%D0%BD%D0%B8%D0%B4%D0%BE%D0%B2%D0%B8%D1%87" TargetMode="External"/><Relationship Id="rId11" Type="http://schemas.openxmlformats.org/officeDocument/2006/relationships/hyperlink" Target="http://ru.wikipedia.org/wiki/1968" TargetMode="External"/><Relationship Id="rId5" Type="http://schemas.openxmlformats.org/officeDocument/2006/relationships/hyperlink" Target="http://ru.wikipedia.org/wiki/1944" TargetMode="External"/><Relationship Id="rId15" Type="http://schemas.openxmlformats.org/officeDocument/2006/relationships/hyperlink" Target="http://www.rvb.ru/np/index.htm" TargetMode="External"/><Relationship Id="rId23" Type="http://schemas.openxmlformats.org/officeDocument/2006/relationships/hyperlink" Target="http://ru.wikipedia.org/wiki/1999" TargetMode="External"/><Relationship Id="rId10" Type="http://schemas.openxmlformats.org/officeDocument/2006/relationships/hyperlink" Target="http://ru.wikipedia.org/wiki/%D0%9C%D0%B5%D1%82%D1%80%D0%BE%D0%BF%D0%BE%D0%BB%D1%8C_(%D0%B0%D0%BB%D1%8C%D0%BC%D0%B0%D0%BD%D0%B0%D1%85)" TargetMode="External"/><Relationship Id="rId19" Type="http://schemas.openxmlformats.org/officeDocument/2006/relationships/hyperlink" Target="http://ru.wikipedia.org/wiki/%D0%A2%D1%83%D1%80%D0%B3%D0%B5%D0%BD%D0%B5%D0%B2,_%D0%98%D0%B2%D0%B0%D0%BD_%D0%A1%D0%B5%D1%80%D0%B3%D0%B5%D0%B5%D0%B2%D0%B8%D1%87" TargetMode="External"/><Relationship Id="rId4" Type="http://schemas.openxmlformats.org/officeDocument/2006/relationships/hyperlink" Target="http://ru.wikipedia.org/wiki/%D0%9C%D0%BE%D1%81%D0%BA%D0%B2%D0%B0" TargetMode="External"/><Relationship Id="rId9" Type="http://schemas.openxmlformats.org/officeDocument/2006/relationships/hyperlink" Target="http://ru.wikipedia.org/wiki/%D0%94%D1%80%D0%B8%D0%B7,_%D0%9E%D0%B2%D1%81%D0%B5%D0%B9_%D0%9E%D0%B2%D1%81%D0%B5%D0%B5%D0%B2%D0%B8%D1%87" TargetMode="External"/><Relationship Id="rId14" Type="http://schemas.openxmlformats.org/officeDocument/2006/relationships/hyperlink" Target="http://ru.wikipedia.org/wiki/1998" TargetMode="External"/><Relationship Id="rId22" Type="http://schemas.openxmlformats.org/officeDocument/2006/relationships/hyperlink" Target="http://ru.wikipedia.org/w/index.php?title=%D0%94%D0%9E%D0%9E%D0%A1&amp;action=edit&amp;redlink=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ru.wikipedia.org/wiki/%D0%A4%D0%BE%D1%82%D0%BE%D1%80%D1%83%D0%B6%D1%8C%D0%B5" TargetMode="External"/><Relationship Id="rId3" Type="http://schemas.openxmlformats.org/officeDocument/2006/relationships/hyperlink" Target="http://ru.wikipedia.org/wiki/1920" TargetMode="External"/><Relationship Id="rId7" Type="http://schemas.openxmlformats.org/officeDocument/2006/relationships/hyperlink" Target="http://ru.wikipedia.org/wiki/%D0%A4%D0%BE%D1%82%D0%BE%D0%BE%D1%85%D0%BE%D1%82%D0%B0" TargetMode="Externa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hyperlink" Target="http://ru.wikipedia.org/wiki/%D0%9E%D1%85%D0%BE%D1%82%D0%B0" TargetMode="External"/><Relationship Id="rId5" Type="http://schemas.openxmlformats.org/officeDocument/2006/relationships/hyperlink" Target="http://ru.wikipedia.org/wiki/%D0%A2%D0%BE%D0%BF%D0%BE%D0%B3%D1%80%D0%B0%D1%84%D0%B8%D1%8F" TargetMode="External"/><Relationship Id="rId10" Type="http://schemas.openxmlformats.org/officeDocument/2006/relationships/hyperlink" Target="http://ru.wikipedia.org/w/index.php?title=%D0%92%D0%B5%D1%81%D1%82%D0%B8_%D0%B8%D0%B7_%D0%9B%D0%B5%D1%81%D0%B0&amp;action=edit&amp;redlink=1" TargetMode="External"/><Relationship Id="rId4" Type="http://schemas.openxmlformats.org/officeDocument/2006/relationships/hyperlink" Target="http://ru.wikipedia.org/wiki/%D0%9C%D0%BE%D1%81%D0%BA%D0%B2%D0%B0" TargetMode="External"/><Relationship Id="rId9" Type="http://schemas.openxmlformats.org/officeDocument/2006/relationships/hyperlink" Target="http://ru.wikipedia.org/wiki/%D0%91%D0%B8%D0%B0%D0%BD%D0%BA%D0%B8"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8" Type="http://schemas.openxmlformats.org/officeDocument/2006/relationships/hyperlink" Target="http://ru.wikipedia.org/wiki/%D0%95%D1%80%D0%B0%D0%BB%D0%B0%D1%88_(%D0%BA%D0%B8%D0%BD%D0%BE%D0%B6%D1%83%D1%80%D0%BD%D0%B0%D0%BB)" TargetMode="External"/><Relationship Id="rId13" Type="http://schemas.openxmlformats.org/officeDocument/2006/relationships/hyperlink" Target="http://ru.wikipedia.org/wiki/%D0%9E%D0%91%D0%AD%D0%A0%D0%98%D0%A3" TargetMode="External"/><Relationship Id="rId3" Type="http://schemas.openxmlformats.org/officeDocument/2006/relationships/hyperlink" Target="http://ru.wikipedia.org/wiki/%D0%94%D0%B2%D0%BE%D1%80%D1%86%D0%BE%D0%B2%D0%B0%D1%8F_%D0%BF%D0%BB%D0%BE%D1%89%D0%B0%D0%B4%D1%8C" TargetMode="External"/><Relationship Id="rId7" Type="http://schemas.openxmlformats.org/officeDocument/2006/relationships/hyperlink" Target="http://ru.wikipedia.org/wiki/1971_%D0%B3%D0%BE%D0%B4" TargetMode="External"/><Relationship Id="rId12" Type="http://schemas.openxmlformats.org/officeDocument/2006/relationships/hyperlink" Target="http://ru.wikipedia.org/wiki/%D0%A5%D0%B0%D1%80%D0%BC%D1%81" TargetMode="External"/><Relationship Id="rId17" Type="http://schemas.openxmlformats.org/officeDocument/2006/relationships/hyperlink" Target="http://ru.wikipedia.org/wiki/%D0%92%D0%BE%D0%BB%D0%BA%D0%BE%D0%B2%D1%81%D0%BA%D0%BE%D0%B5_%D0%BA%D0%BB%D0%B0%D0%B4%D0%B1%D0%B8%D1%89%D0%B5" TargetMode="External"/><Relationship Id="rId2" Type="http://schemas.openxmlformats.org/officeDocument/2006/relationships/image" Target="../media/image8.jpeg"/><Relationship Id="rId16" Type="http://schemas.openxmlformats.org/officeDocument/2006/relationships/hyperlink" Target="http://ru.wikipedia.org/wiki/%D0%9F%D0%B5%D1%80%D0%B5%D1%81%D1%82%D1%80%D0%BE%D0%B9%D0%BA%D0%B0" TargetMode="External"/><Relationship Id="rId1" Type="http://schemas.openxmlformats.org/officeDocument/2006/relationships/slideLayout" Target="../slideLayouts/slideLayout7.xml"/><Relationship Id="rId6" Type="http://schemas.openxmlformats.org/officeDocument/2006/relationships/hyperlink" Target="http://ru.wikipedia.org/wiki/1961_%D0%B3%D0%BE%D0%B4" TargetMode="External"/><Relationship Id="rId11" Type="http://schemas.openxmlformats.org/officeDocument/2006/relationships/hyperlink" Target="http://ru.wikipedia.org/wiki/%D0%A7%D1%91%D1%80%D0%BD%D1%8B%D0%B9_%D1%8E%D0%BC%D0%BE%D1%80" TargetMode="External"/><Relationship Id="rId5" Type="http://schemas.openxmlformats.org/officeDocument/2006/relationships/hyperlink" Target="http://ru.wikipedia.org/wiki/%D0%A1%D0%BC%D0%BE%D0%BB%D0%B5%D0%BD%D1%81%D0%BA%D0%BE%D0%B5_%D0%BA%D0%BB%D0%B0%D0%B4%D0%B1%D0%B8%D1%89%D0%B5" TargetMode="External"/><Relationship Id="rId15" Type="http://schemas.openxmlformats.org/officeDocument/2006/relationships/hyperlink" Target="http://ru.wikipedia.org/wiki/%D0%94%D0%B5%D1%81%D1%8F%D1%82%D0%BD%D0%B8%D0%BA%D0%BE%D0%B2,_%D0%9B%D0%B5%D0%BE%D0%BD%D0%B8%D0%B4_%D0%90%D1%80%D0%BA%D0%B0%D0%B4%D1%8C%D0%B5%D0%B2%D0%B8%D1%87" TargetMode="External"/><Relationship Id="rId10" Type="http://schemas.openxmlformats.org/officeDocument/2006/relationships/hyperlink" Target="http://ru.wikipedia.org/wiki/%D0%90%D0%B1%D1%81%D1%83%D1%80%D0%B4" TargetMode="External"/><Relationship Id="rId4" Type="http://schemas.openxmlformats.org/officeDocument/2006/relationships/hyperlink" Target="http://ru.wikipedia.org/wiki/%D0%92%D0%B0%D1%81%D0%B8%D0%BB%D1%8C%D0%B5%D0%B2%D1%81%D0%BA%D0%B8%D0%B9_%D0%BE%D1%81%D1%82%D1%80%D0%BE%D0%B2" TargetMode="External"/><Relationship Id="rId9" Type="http://schemas.openxmlformats.org/officeDocument/2006/relationships/hyperlink" Target="http://ru.wikipedia.org/w/index.php?title=%D0%93%D0%BE%D1%80%D0%BE%D0%B4%D1%81%D0%BA%D0%BE%D0%B9_%D1%84%D0%BE%D0%BB%D1%8C%D0%BA%D0%BB%D0%BE%D1%80&amp;action=edit&amp;redlink=1" TargetMode="External"/><Relationship Id="rId14" Type="http://schemas.openxmlformats.org/officeDocument/2006/relationships/hyperlink" Target="http://ru.wikipedia.org/wiki/%D0%A1%D0%B5%D1%80%D0%B3%D0%B5%D0%B9_%D0%9C%D0%B8%D1%85%D0%B0%D0%BB%D0%BA%D0%BE%D0%B2"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8" Type="http://schemas.openxmlformats.org/officeDocument/2006/relationships/hyperlink" Target="http://ru.wikipedia.org/wiki/%D0%92%D1%83%D0%BD%D0%B4%D0%B5%D1%80%D0%BA%D0%B8%D0%BD%D0%B4" TargetMode="External"/><Relationship Id="rId3" Type="http://schemas.openxmlformats.org/officeDocument/2006/relationships/hyperlink" Target="http://ru.wikipedia.org/wiki/3_%D0%BD%D0%BE%D1%8F%D0%B1%D1%80%D1%8F" TargetMode="External"/><Relationship Id="rId7" Type="http://schemas.openxmlformats.org/officeDocument/2006/relationships/hyperlink" Target="http://ru.wikipedia.org/wiki/%D0%9E%D1%81%D1%82%D1%80%D0%BE%D0%B3%D0%BE%D0%B6%D1%81%D0%BA" TargetMode="Externa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hyperlink" Target="http://ru.wikipedia.org/wiki/%D0%95%D0%B2%D1%80%D0%B5%D0%B8" TargetMode="External"/><Relationship Id="rId5" Type="http://schemas.openxmlformats.org/officeDocument/2006/relationships/hyperlink" Target="http://ru.wikipedia.org/wiki/%D0%92%D0%BE%D1%80%D0%BE%D0%BD%D0%B5%D0%B6" TargetMode="External"/><Relationship Id="rId10" Type="http://schemas.openxmlformats.org/officeDocument/2006/relationships/hyperlink" Target="http://ru.wikipedia.org/wiki/%D0%9F%D0%B0%D0%BB%D0%B5%D1%81%D1%82%D0%B8%D0%BD%D0%B0" TargetMode="External"/><Relationship Id="rId4" Type="http://schemas.openxmlformats.org/officeDocument/2006/relationships/hyperlink" Target="http://ru.wikipedia.org/wiki/1887" TargetMode="External"/><Relationship Id="rId9" Type="http://schemas.openxmlformats.org/officeDocument/2006/relationships/hyperlink" Target="http://ru.wikipedia.org/wiki/%D0%A1%D1%82%D0%B0%D1%81%D0%BE%D0%B2,_%D0%92%D0%BB%D0%B0%D0%B4%D0%B8%D0%BC%D0%B8%D1%80_%D0%92%D0%B0%D1%81%D0%B8%D0%BB%D1%8C%D0%B5%D0%B2%D0%B8%D1%87"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hyperlink" Target="http://ru.wikipedia.org/wiki/%D0%9C%D0%93%D0%A3" TargetMode="External"/><Relationship Id="rId3" Type="http://schemas.openxmlformats.org/officeDocument/2006/relationships/hyperlink" Target="http://ru.wikipedia.org/wiki/%D0%A7%D0%B5%D1%80%D0%BD%D1%8C_(%D0%A2%D1%83%D0%BB%D1%8C%D1%81%D0%BA%D0%B0%D1%8F_%D0%BE%D0%B1%D0%BB%D0%B0%D1%81%D1%82%D1%8C)" TargetMode="External"/><Relationship Id="rId7" Type="http://schemas.openxmlformats.org/officeDocument/2006/relationships/hyperlink" Target="http://ru.wikipedia.org/wiki/1930" TargetMode="External"/><Relationship Id="rId2" Type="http://schemas.openxmlformats.org/officeDocument/2006/relationships/hyperlink" Target="http://ru.wikipedia.org/wiki/%D0%9C%D0%BE%D1%81%D0%BA%D0%B2%D0%B0" TargetMode="External"/><Relationship Id="rId1" Type="http://schemas.openxmlformats.org/officeDocument/2006/relationships/slideLayout" Target="../slideLayouts/slideLayout7.xml"/><Relationship Id="rId6" Type="http://schemas.openxmlformats.org/officeDocument/2006/relationships/hyperlink" Target="http://ru.wikipedia.org/wiki/1925" TargetMode="External"/><Relationship Id="rId5" Type="http://schemas.openxmlformats.org/officeDocument/2006/relationships/hyperlink" Target="http://ru.wikipedia.org/wiki/1921" TargetMode="External"/><Relationship Id="rId10" Type="http://schemas.openxmlformats.org/officeDocument/2006/relationships/image" Target="../media/image12.jpeg"/><Relationship Id="rId4" Type="http://schemas.openxmlformats.org/officeDocument/2006/relationships/hyperlink" Target="http://ru.wikipedia.org/wiki/%D0%A2%D1%83%D0%BB%D1%8C%D1%81%D0%BA%D0%B0%D1%8F_%D0%B3%D1%83%D0%B1%D0%B5%D1%80%D0%BD%D0%B8%D1%8F" TargetMode="External"/><Relationship Id="rId9" Type="http://schemas.openxmlformats.org/officeDocument/2006/relationships/hyperlink" Target="http://ru.wikipedia.org/wiki/1937"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8" Type="http://schemas.openxmlformats.org/officeDocument/2006/relationships/hyperlink" Target="http://dic.academic.ru/dic.nsf/ruwiki/79261" TargetMode="External"/><Relationship Id="rId13" Type="http://schemas.openxmlformats.org/officeDocument/2006/relationships/hyperlink" Target="http://dic.academic.ru/dic.nsf/ruwiki/661316" TargetMode="External"/><Relationship Id="rId3" Type="http://schemas.openxmlformats.org/officeDocument/2006/relationships/hyperlink" Target="http://dic.academic.ru/dic.nsf/ruwiki/1466" TargetMode="External"/><Relationship Id="rId7" Type="http://schemas.openxmlformats.org/officeDocument/2006/relationships/hyperlink" Target="http://dic.academic.ru/dic.nsf/ruwiki/8545" TargetMode="External"/><Relationship Id="rId12" Type="http://schemas.openxmlformats.org/officeDocument/2006/relationships/hyperlink" Target="http://dic.academic.ru/dic.nsf/ruwiki/1394" TargetMode="External"/><Relationship Id="rId17" Type="http://schemas.openxmlformats.org/officeDocument/2006/relationships/image" Target="../media/image16.jpeg"/><Relationship Id="rId2" Type="http://schemas.openxmlformats.org/officeDocument/2006/relationships/hyperlink" Target="http://dic.academic.ru/dic.nsf/ruwiki/3070" TargetMode="External"/><Relationship Id="rId16" Type="http://schemas.openxmlformats.org/officeDocument/2006/relationships/hyperlink" Target="http://dic.academic.ru/dic.nsf/ruwiki/896" TargetMode="External"/><Relationship Id="rId1" Type="http://schemas.openxmlformats.org/officeDocument/2006/relationships/slideLayout" Target="../slideLayouts/slideLayout7.xml"/><Relationship Id="rId6" Type="http://schemas.openxmlformats.org/officeDocument/2006/relationships/hyperlink" Target="http://dic.academic.ru/dic.nsf/ruwiki/7223" TargetMode="External"/><Relationship Id="rId11" Type="http://schemas.openxmlformats.org/officeDocument/2006/relationships/hyperlink" Target="http://dic.academic.ru/dic.nsf/ruwiki/178355" TargetMode="External"/><Relationship Id="rId5" Type="http://schemas.openxmlformats.org/officeDocument/2006/relationships/hyperlink" Target="http://dic.academic.ru/dic.nsf/ruwiki/32709" TargetMode="External"/><Relationship Id="rId15" Type="http://schemas.openxmlformats.org/officeDocument/2006/relationships/hyperlink" Target="http://dic.academic.ru/dic.nsf/ruwiki/2913" TargetMode="External"/><Relationship Id="rId10" Type="http://schemas.openxmlformats.org/officeDocument/2006/relationships/hyperlink" Target="http://dic.academic.ru/dic.nsf/ruwiki/1391" TargetMode="External"/><Relationship Id="rId4" Type="http://schemas.openxmlformats.org/officeDocument/2006/relationships/hyperlink" Target="http://dic.academic.ru/dic.nsf/ruwiki/1295" TargetMode="External"/><Relationship Id="rId9" Type="http://schemas.openxmlformats.org/officeDocument/2006/relationships/hyperlink" Target="http://dic.academic.ru/dic.nsf/ruwiki/1386" TargetMode="External"/><Relationship Id="rId14" Type="http://schemas.openxmlformats.org/officeDocument/2006/relationships/hyperlink" Target="http://dic.academic.ru/dic.nsf/ruwiki/682768"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8" Type="http://schemas.openxmlformats.org/officeDocument/2006/relationships/hyperlink" Target="http://ru.wikipedia.org/wiki/%D0%A1%D0%BF%D0%B8%D1%81%D0%BE%D0%BA_%D0%BC%D0%B0%D0%BB%D1%8B%D1%85_%D0%BF%D0%BB%D0%B0%D0%BD%D0%B5%D1%82" TargetMode="External"/><Relationship Id="rId3" Type="http://schemas.openxmlformats.org/officeDocument/2006/relationships/hyperlink" Target="http://wikilivres.info/wiki/%D0%94%D0%B5%D0%B2%D0%BE%D1%87%D0%BA%D0%B0-%D1%80%D1%91%D0%B2%D1%83%D1%88%D0%BA%D0%B0_(%D0%91%D0%B0%D1%80%D1%82%D0%BE)" TargetMode="External"/><Relationship Id="rId7" Type="http://schemas.openxmlformats.org/officeDocument/2006/relationships/hyperlink" Target="http://ru.wikipedia.org/wiki/%D0%9C%D0%B0%D0%BB%D0%B0%D1%8F_%D0%BF%D0%BB%D0%B0%D0%BD%D0%B5%D1%82%D0%B0" TargetMode="External"/><Relationship Id="rId2" Type="http://schemas.openxmlformats.org/officeDocument/2006/relationships/hyperlink" Target="http://ru.wikipedia.org/wiki/%D0%91%D0%B0%D1%80%D1%82%D0%BE,_%D0%9F%D0%B0%D0%B2%D0%B5%D0%BB_%D0%9D%D0%B8%D0%BA%D0%BE%D0%BB%D0%B0%D0%B5%D0%B2%D0%B8%D1%87" TargetMode="External"/><Relationship Id="rId1" Type="http://schemas.openxmlformats.org/officeDocument/2006/relationships/slideLayout" Target="../slideLayouts/slideLayout7.xml"/><Relationship Id="rId6" Type="http://schemas.openxmlformats.org/officeDocument/2006/relationships/hyperlink" Target="http://ru.wikipedia.org/w/index.php?title=%D0%A9%D0%B5%D0%B3%D0%BB%D1%8F%D0%B5%D0%B2,_%D0%90%D0%BD%D0%B4%D1%80%D0%B5%D0%B9_%D0%92%D0%BB%D0%B0%D0%B4%D0%B8%D0%BC%D0%B8%D1%80%D0%BE%D0%B2%D0%B8%D1%87&amp;action=edit&amp;redlink=1" TargetMode="External"/><Relationship Id="rId11" Type="http://schemas.openxmlformats.org/officeDocument/2006/relationships/image" Target="../media/image18.jpeg"/><Relationship Id="rId5" Type="http://schemas.openxmlformats.org/officeDocument/2006/relationships/hyperlink" Target="http://ru.wikipedia.org/wiki/1927_%D0%B3%D0%BE%D0%B4" TargetMode="External"/><Relationship Id="rId10" Type="http://schemas.openxmlformats.org/officeDocument/2006/relationships/hyperlink" Target="http://ru.wikipedia.org/wiki/%D0%92%D0%B5%D0%BD%D0%B5%D1%80%D0%B0_(%D0%BF%D0%BB%D0%B0%D0%BD%D0%B5%D1%82%D0%B0)" TargetMode="External"/><Relationship Id="rId4" Type="http://schemas.openxmlformats.org/officeDocument/2006/relationships/hyperlink" Target="http://wikilivres.info/wiki/%D0%94%D0%B5%D0%B2%D0%BE%D1%87%D0%BA%D0%B0_%D1%87%D1%83%D0%BC%D0%B0%D0%B7%D0%B0%D1%8F_(%D0%91%D0%B0%D1%80%D1%82%D0%BE)" TargetMode="External"/><Relationship Id="rId9" Type="http://schemas.openxmlformats.org/officeDocument/2006/relationships/hyperlink" Target="http://ru.wikipedia.org/wiki/%D0%9A%D1%80%D0%B0%D1%82%D0%B5%D1%80"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8" Type="http://schemas.openxmlformats.org/officeDocument/2006/relationships/hyperlink" Target="http://ru.wikipedia.org/wiki/1830_%D0%B3%D0%BE%D0%B4" TargetMode="External"/><Relationship Id="rId13" Type="http://schemas.openxmlformats.org/officeDocument/2006/relationships/hyperlink" Target="http://ru.wikipedia.org/wiki/%D0%9F%D0%BB%D1%8E%D1%89%D0%B8%D1%85%D0%B0" TargetMode="External"/><Relationship Id="rId3" Type="http://schemas.openxmlformats.org/officeDocument/2006/relationships/hyperlink" Target="http://ru.wikipedia.org/wiki/1860" TargetMode="External"/><Relationship Id="rId7" Type="http://schemas.openxmlformats.org/officeDocument/2006/relationships/hyperlink" Target="http://ru.wikipedia.org/wiki/1856" TargetMode="External"/><Relationship Id="rId12" Type="http://schemas.openxmlformats.org/officeDocument/2006/relationships/hyperlink" Target="http://ru.wikipedia.org/wiki/%D0%9C%D0%BE%D1%81%D0%BA%D0%B2%D0%B0" TargetMode="External"/><Relationship Id="rId17" Type="http://schemas.openxmlformats.org/officeDocument/2006/relationships/image" Target="../media/image20.jpeg"/><Relationship Id="rId2" Type="http://schemas.openxmlformats.org/officeDocument/2006/relationships/hyperlink" Target="http://ru.wikipedia.org/wiki/1823" TargetMode="External"/><Relationship Id="rId16" Type="http://schemas.openxmlformats.org/officeDocument/2006/relationships/hyperlink" Target="http://ru.wikipedia.org/wiki/%D0%9E%D0%BF%D0%B5%D0%BA%D1%83%D0%BD" TargetMode="External"/><Relationship Id="rId1" Type="http://schemas.openxmlformats.org/officeDocument/2006/relationships/slideLayout" Target="../slideLayouts/slideLayout7.xml"/><Relationship Id="rId6" Type="http://schemas.openxmlformats.org/officeDocument/2006/relationships/hyperlink" Target="http://ru.wikipedia.org/wiki/1827" TargetMode="External"/><Relationship Id="rId11" Type="http://schemas.openxmlformats.org/officeDocument/2006/relationships/hyperlink" Target="http://ru.wikipedia.org/wiki/1837_%D0%B3%D0%BE%D0%B4" TargetMode="External"/><Relationship Id="rId5" Type="http://schemas.openxmlformats.org/officeDocument/2006/relationships/hyperlink" Target="http://ru.wikipedia.org/wiki/1904" TargetMode="External"/><Relationship Id="rId15" Type="http://schemas.openxmlformats.org/officeDocument/2006/relationships/hyperlink" Target="http://ru.wikipedia.org/wiki/%D0%9A%D0%B0%D0%B7%D0%B0%D0%BD%D1%8C" TargetMode="External"/><Relationship Id="rId10" Type="http://schemas.openxmlformats.org/officeDocument/2006/relationships/hyperlink" Target="http://ru.wikipedia.org/wiki/1912" TargetMode="External"/><Relationship Id="rId4" Type="http://schemas.openxmlformats.org/officeDocument/2006/relationships/hyperlink" Target="http://ru.wikipedia.org/wiki/1826" TargetMode="External"/><Relationship Id="rId9" Type="http://schemas.openxmlformats.org/officeDocument/2006/relationships/hyperlink" Target="http://ru.wikipedia.org/wiki/1830" TargetMode="External"/><Relationship Id="rId14" Type="http://schemas.openxmlformats.org/officeDocument/2006/relationships/hyperlink" Target="http://ru.wikipedia.org/wiki/1840_%D0%B3%D0%BE%D0%B4"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8" Type="http://schemas.openxmlformats.org/officeDocument/2006/relationships/hyperlink" Target="http://ru.wikipedia.org/wiki/%D0%A3%D0%B5%D0%B7%D0%B4%D0%BD%D1%8B%D0%B9_%D0%B3%D0%BE%D1%80%D0%BE%D0%B4" TargetMode="External"/><Relationship Id="rId13" Type="http://schemas.openxmlformats.org/officeDocument/2006/relationships/hyperlink" Target="http://ru.wikipedia.org/wiki/1840_%D0%B3%D0%BE%D0%B4" TargetMode="External"/><Relationship Id="rId18" Type="http://schemas.openxmlformats.org/officeDocument/2006/relationships/hyperlink" Target="http://ru.wikipedia.org/wiki/1844_%D0%B3%D0%BE%D0%B4" TargetMode="External"/><Relationship Id="rId3" Type="http://schemas.openxmlformats.org/officeDocument/2006/relationships/hyperlink" Target="http://ru.wikipedia.org/wiki/2_%D0%BC%D0%B0%D1%80%D1%82%D0%B0" TargetMode="External"/><Relationship Id="rId7" Type="http://schemas.openxmlformats.org/officeDocument/2006/relationships/hyperlink" Target="http://ru.wikipedia.org/wiki/%D0%9E%D1%82%D0%B5%D1%87%D0%B5%D1%81%D1%82%D0%B2%D0%B5%D0%BD%D0%BD%D0%B0%D1%8F_%D0%B2%D0%BE%D0%B9%D0%BD%D0%B0_1812_%D0%B3%D0%BE%D0%B4%D0%B0" TargetMode="External"/><Relationship Id="rId12" Type="http://schemas.openxmlformats.org/officeDocument/2006/relationships/hyperlink" Target="http://ru.wikipedia.org/wiki/%D0%94%D0%B5%D1%81%D0%BD%D0%B0_(%D0%BF%D1%80%D0%B8%D1%82%D0%BE%D0%BA_%D0%94%D0%BD%D0%B5%D0%BF%D1%80%D0%B0)" TargetMode="External"/><Relationship Id="rId17" Type="http://schemas.openxmlformats.org/officeDocument/2006/relationships/hyperlink" Target="http://ru.wikipedia.org/wiki/%D0%A0%D0%B5%D0%B4%D0%BA%D0%B8%D0%BD,_%D0%9F%D0%B5%D1%82%D1%80_%D0%93%D1%80%D0%B8%D0%B3%D0%BE%D1%80%D1%8C%D0%B5%D0%B2%D0%B8%D1%87" TargetMode="External"/><Relationship Id="rId2" Type="http://schemas.openxmlformats.org/officeDocument/2006/relationships/hyperlink" Target="http://ru.wikipedia.org/wiki/19_%D1%84%D0%B5%D0%B2%D1%80%D0%B0%D0%BB%D1%8F" TargetMode="External"/><Relationship Id="rId16" Type="http://schemas.openxmlformats.org/officeDocument/2006/relationships/hyperlink" Target="http://ru.wikipedia.org/wiki/%D0%93%D1%80%D0%B0%D0%BD%D0%BE%D0%B2%D1%81%D0%BA%D0%B8%D0%B9,_%D0%A2%D0%B8%D0%BC%D0%BE%D1%84%D0%B5%D0%B9_%D0%9D%D0%B8%D0%BA%D0%BE%D0%BB%D0%B0%D0%B5%D0%B2%D0%B8%D1%87" TargetMode="External"/><Relationship Id="rId1" Type="http://schemas.openxmlformats.org/officeDocument/2006/relationships/slideLayout" Target="../slideLayouts/slideLayout7.xml"/><Relationship Id="rId6" Type="http://schemas.openxmlformats.org/officeDocument/2006/relationships/hyperlink" Target="http://ru.wikipedia.org/wiki/%D0%A3%D1%88%D0%B8%D0%BD%D1%81%D0%BA%D0%B8%D0%B9,_%D0%9A%D0%BE%D0%BD%D1%81%D1%82%D0%B0%D0%BD%D1%82%D0%B8%D0%BD_%D0%94%D0%BC%D0%B8%D1%82%D1%80%D0%B8%D0%B5%D0%B2%D0%B8%D1%87#cite_note-vgd.ru-0" TargetMode="External"/><Relationship Id="rId11" Type="http://schemas.openxmlformats.org/officeDocument/2006/relationships/hyperlink" Target="http://ru.wikipedia.org/wiki/%D0%92%D0%B5%D1%80%D1%81%D1%82%D0%B0" TargetMode="External"/><Relationship Id="rId5" Type="http://schemas.openxmlformats.org/officeDocument/2006/relationships/hyperlink" Target="http://ru.wikipedia.org/wiki/%D0%A2%D1%83%D0%BB%D0%B0" TargetMode="External"/><Relationship Id="rId15" Type="http://schemas.openxmlformats.org/officeDocument/2006/relationships/hyperlink" Target="http://ru.wikipedia.org/wiki/%D0%9C%D0%BE%D1%81%D0%BA%D0%BE%D0%B2%D1%81%D0%BA%D0%B8%D0%B9_%D1%83%D0%BD%D0%B8%D0%B2%D0%B5%D1%80%D1%81%D0%B8%D1%82%D0%B5%D1%82" TargetMode="External"/><Relationship Id="rId10" Type="http://schemas.openxmlformats.org/officeDocument/2006/relationships/hyperlink" Target="http://ru.wikipedia.org/wiki/%D0%A7%D0%B5%D1%80%D0%BD%D0%B8%D0%B3%D0%BE%D0%B2%D1%81%D0%BA%D0%B0%D1%8F_%D0%B3%D1%83%D0%B1%D0%B5%D1%80%D0%BD%D0%B8%D1%8F" TargetMode="External"/><Relationship Id="rId19" Type="http://schemas.openxmlformats.org/officeDocument/2006/relationships/image" Target="../media/image21.jpeg"/><Relationship Id="rId4" Type="http://schemas.openxmlformats.org/officeDocument/2006/relationships/hyperlink" Target="http://ru.wikipedia.org/wiki/1824_%D0%B3%D0%BE%D0%B4" TargetMode="External"/><Relationship Id="rId9" Type="http://schemas.openxmlformats.org/officeDocument/2006/relationships/hyperlink" Target="http://ru.wikipedia.org/wiki/%D0%9D%D0%BE%D0%B2%D0%B3%D0%BE%D1%80%D0%BE%D0%B4-%D0%A1%D0%B5%D0%B2%D0%B5%D1%80%D1%81%D0%BA%D0%B8%D0%B9" TargetMode="External"/><Relationship Id="rId14" Type="http://schemas.openxmlformats.org/officeDocument/2006/relationships/hyperlink" Target="http://ru.wikipedia.org/wiki/%D0%AE%D1%80%D0%B8%D0%B4%D0%B8%D1%87%D0%B5%D1%81%D0%BA%D0%B8%D0%B9_%D1%84%D0%B0%D0%BA%D1%83%D0%BB%D1%8C%D1%82%D0%B5%D1%82_%D0%9C%D0%BE%D1%81%D0%BA%D0%BE%D0%B2%D1%81%D0%BA%D0%BE%D0%B3%D0%BE_%D1%83%D0%BD%D0%B8%D0%B2%D0%B5%D1%80%D1%81%D0%B8%D1%82%D0%B5%D1%82%D0%B0"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CB4C28F-AB74-46F1-9908-38359A0184E7}" type="slidenum">
              <a:rPr lang="ru-RU"/>
              <a:pPr/>
              <a:t>1</a:t>
            </a:fld>
            <a:endParaRPr lang="ru-RU"/>
          </a:p>
        </p:txBody>
      </p:sp>
      <p:sp>
        <p:nvSpPr>
          <p:cNvPr id="8197" name="Rectangle 5"/>
          <p:cNvSpPr>
            <a:spLocks noChangeArrowheads="1"/>
          </p:cNvSpPr>
          <p:nvPr/>
        </p:nvSpPr>
        <p:spPr bwMode="auto">
          <a:xfrm>
            <a:off x="755650" y="1628775"/>
            <a:ext cx="7721600" cy="2306638"/>
          </a:xfrm>
          <a:prstGeom prst="rect">
            <a:avLst/>
          </a:prstGeom>
          <a:noFill/>
          <a:ln w="9525">
            <a:noFill/>
            <a:miter lim="800000"/>
            <a:headEnd/>
            <a:tailEnd/>
          </a:ln>
          <a:effectLst/>
        </p:spPr>
        <p:txBody>
          <a:bodyPr>
            <a:spAutoFit/>
          </a:bodyPr>
          <a:lstStyle/>
          <a:p>
            <a:pPr>
              <a:spcBef>
                <a:spcPct val="20000"/>
              </a:spcBef>
              <a:buClr>
                <a:schemeClr val="hlink"/>
              </a:buClr>
              <a:buSzPct val="80000"/>
              <a:buFont typeface="Wingdings" pitchFamily="2" charset="2"/>
              <a:buNone/>
            </a:pPr>
            <a:r>
              <a:rPr lang="ru-RU" sz="6600" b="1">
                <a:solidFill>
                  <a:srgbClr val="FF0066"/>
                </a:solidFill>
                <a:latin typeface="ParkAvenue BT" pitchFamily="66" charset="0"/>
              </a:rPr>
              <a:t>Детские писатели </a:t>
            </a:r>
          </a:p>
          <a:p>
            <a:pPr>
              <a:spcBef>
                <a:spcPct val="20000"/>
              </a:spcBef>
              <a:buClr>
                <a:schemeClr val="hlink"/>
              </a:buClr>
              <a:buSzPct val="80000"/>
              <a:buFont typeface="Wingdings" pitchFamily="2" charset="2"/>
              <a:buNone/>
            </a:pPr>
            <a:r>
              <a:rPr lang="ru-RU" sz="6600" b="1">
                <a:solidFill>
                  <a:srgbClr val="FF0066"/>
                </a:solidFill>
                <a:latin typeface="ParkAvenue BT" pitchFamily="66" charset="0"/>
              </a:rPr>
              <a:t>на уроках чтения</a:t>
            </a:r>
          </a:p>
        </p:txBody>
      </p:sp>
      <p:sp>
        <p:nvSpPr>
          <p:cNvPr id="8198" name="Rectangle 6"/>
          <p:cNvSpPr>
            <a:spLocks noChangeArrowheads="1"/>
          </p:cNvSpPr>
          <p:nvPr/>
        </p:nvSpPr>
        <p:spPr bwMode="auto">
          <a:xfrm>
            <a:off x="395288" y="4724400"/>
            <a:ext cx="8208962" cy="1357313"/>
          </a:xfrm>
          <a:prstGeom prst="rect">
            <a:avLst/>
          </a:prstGeom>
          <a:noFill/>
          <a:ln w="9525">
            <a:noFill/>
            <a:miter lim="800000"/>
            <a:headEnd/>
            <a:tailEnd/>
          </a:ln>
          <a:effectLst/>
        </p:spPr>
        <p:txBody>
          <a:bodyPr>
            <a:spAutoFit/>
          </a:bodyPr>
          <a:lstStyle/>
          <a:p>
            <a:pPr algn="ctr">
              <a:spcBef>
                <a:spcPct val="20000"/>
              </a:spcBef>
              <a:buClr>
                <a:schemeClr val="hlink"/>
              </a:buClr>
              <a:buSzPct val="80000"/>
              <a:buFont typeface="Wingdings" pitchFamily="2" charset="2"/>
              <a:buNone/>
            </a:pPr>
            <a:r>
              <a:rPr lang="ru-RU" b="1">
                <a:solidFill>
                  <a:srgbClr val="000000"/>
                </a:solidFill>
              </a:rPr>
              <a:t>Информационно – электронное пособие </a:t>
            </a:r>
          </a:p>
          <a:p>
            <a:pPr algn="ctr">
              <a:spcBef>
                <a:spcPct val="20000"/>
              </a:spcBef>
              <a:buClr>
                <a:schemeClr val="hlink"/>
              </a:buClr>
              <a:buSzPct val="80000"/>
              <a:buFont typeface="Wingdings" pitchFamily="2" charset="2"/>
              <a:buNone/>
            </a:pPr>
            <a:r>
              <a:rPr lang="ru-RU" b="1">
                <a:solidFill>
                  <a:srgbClr val="000000"/>
                </a:solidFill>
              </a:rPr>
              <a:t>для учителя начальных классов,</a:t>
            </a:r>
          </a:p>
          <a:p>
            <a:pPr algn="ctr">
              <a:spcBef>
                <a:spcPct val="20000"/>
              </a:spcBef>
              <a:buClr>
                <a:schemeClr val="hlink"/>
              </a:buClr>
              <a:buSzPct val="80000"/>
              <a:buFont typeface="Wingdings" pitchFamily="2" charset="2"/>
              <a:buNone/>
            </a:pPr>
            <a:r>
              <a:rPr lang="ru-RU" b="1">
                <a:solidFill>
                  <a:srgbClr val="000000"/>
                </a:solidFill>
              </a:rPr>
              <a:t>предназначенное для работы на уроках обучения грамоте.</a:t>
            </a:r>
          </a:p>
          <a:p>
            <a:pPr algn="ctr">
              <a:spcBef>
                <a:spcPct val="20000"/>
              </a:spcBef>
              <a:buClr>
                <a:schemeClr val="hlink"/>
              </a:buClr>
              <a:buSzPct val="80000"/>
              <a:buFont typeface="Wingdings" pitchFamily="2" charset="2"/>
              <a:buNone/>
            </a:pPr>
            <a:r>
              <a:rPr lang="ru-RU" b="1">
                <a:solidFill>
                  <a:srgbClr val="000000"/>
                </a:solidFill>
              </a:rPr>
              <a:t>Образовательная система «Школа 2100»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F9362C8-A24D-4583-B5E7-2E79BF1476B7}" type="slidenum">
              <a:rPr lang="ru-RU"/>
              <a:pPr/>
              <a:t>10</a:t>
            </a:fld>
            <a:endParaRPr lang="ru-RU"/>
          </a:p>
        </p:txBody>
      </p:sp>
      <p:sp>
        <p:nvSpPr>
          <p:cNvPr id="17411" name="Содержимое 5"/>
          <p:cNvSpPr>
            <a:spLocks noGrp="1"/>
          </p:cNvSpPr>
          <p:nvPr>
            <p:ph idx="4294967295"/>
          </p:nvPr>
        </p:nvSpPr>
        <p:spPr/>
        <p:txBody>
          <a:bodyPr/>
          <a:lstStyle/>
          <a:p>
            <a:pPr>
              <a:buFont typeface="Wingdings" pitchFamily="2" charset="2"/>
              <a:buNone/>
            </a:pPr>
            <a:r>
              <a:rPr lang="ru-RU" sz="2200"/>
              <a:t>НА ЛУГУ СТОЯТ ОВЕЧКИ,</a:t>
            </a:r>
          </a:p>
          <a:p>
            <a:pPr>
              <a:buFont typeface="Wingdings" pitchFamily="2" charset="2"/>
              <a:buNone/>
            </a:pPr>
            <a:r>
              <a:rPr lang="ru-RU" sz="2200"/>
              <a:t>ШЕРСТЬ ЗАКРУЧЕНА В КОЛЕЧКИ,</a:t>
            </a:r>
          </a:p>
          <a:p>
            <a:pPr>
              <a:buFont typeface="Wingdings" pitchFamily="2" charset="2"/>
              <a:buNone/>
            </a:pPr>
            <a:r>
              <a:rPr lang="ru-RU" sz="2200"/>
              <a:t>А ИГРАЕТ ДЛЯ ОВЕЧЕК</a:t>
            </a:r>
          </a:p>
          <a:p>
            <a:pPr>
              <a:buFont typeface="Wingdings" pitchFamily="2" charset="2"/>
              <a:buNone/>
            </a:pPr>
            <a:r>
              <a:rPr lang="ru-RU" sz="2200"/>
              <a:t>НА СВИРЕЛИ ЧЕЛОВЕЧЕК.</a:t>
            </a:r>
          </a:p>
          <a:p>
            <a:endParaRPr lang="ru-RU" sz="2200"/>
          </a:p>
          <a:p>
            <a:pPr>
              <a:buFont typeface="Wingdings" pitchFamily="2" charset="2"/>
              <a:buNone/>
            </a:pPr>
            <a:r>
              <a:rPr lang="ru-RU" sz="2200"/>
              <a:t>ЭТО ВАНЕЧКА ПАСТУХ!</a:t>
            </a:r>
          </a:p>
          <a:p>
            <a:pPr>
              <a:buFont typeface="Wingdings" pitchFamily="2" charset="2"/>
              <a:buNone/>
            </a:pPr>
            <a:r>
              <a:rPr lang="ru-RU" sz="2200"/>
              <a:t>У НЕГО ХОРОШИЙ СЛУХ.</a:t>
            </a:r>
          </a:p>
          <a:p>
            <a:pPr>
              <a:buFont typeface="Wingdings" pitchFamily="2" charset="2"/>
              <a:buNone/>
            </a:pPr>
            <a:r>
              <a:rPr lang="ru-RU" sz="2200"/>
              <a:t>ОН И ВОЛКА НЕНАВИДИТ,</a:t>
            </a:r>
          </a:p>
          <a:p>
            <a:pPr>
              <a:buFont typeface="Wingdings" pitchFamily="2" charset="2"/>
              <a:buNone/>
            </a:pPr>
            <a:r>
              <a:rPr lang="ru-RU" sz="2200"/>
              <a:t>И ЯГНЁНКА НЕ ОБИДИТ,</a:t>
            </a:r>
          </a:p>
          <a:p>
            <a:pPr>
              <a:buFont typeface="Wingdings" pitchFamily="2" charset="2"/>
              <a:buNone/>
            </a:pPr>
            <a:r>
              <a:rPr lang="ru-RU" sz="2200"/>
              <a:t>НЕ ОБИДИТ НИПОЧЁМ.</a:t>
            </a:r>
          </a:p>
          <a:p>
            <a:pPr>
              <a:buFont typeface="Wingdings" pitchFamily="2" charset="2"/>
              <a:buNone/>
            </a:pPr>
            <a:r>
              <a:rPr lang="ru-RU" sz="2200"/>
              <a:t>БЫТЬ ВАНЮШЕ СКРИПАЧОМ!</a:t>
            </a:r>
          </a:p>
          <a:p>
            <a:endParaRPr lang="ru-RU" sz="2200"/>
          </a:p>
        </p:txBody>
      </p:sp>
      <p:sp>
        <p:nvSpPr>
          <p:cNvPr id="17413" name="Rectangle 5"/>
          <p:cNvSpPr>
            <a:spLocks noChangeArrowheads="1"/>
          </p:cNvSpPr>
          <p:nvPr/>
        </p:nvSpPr>
        <p:spPr bwMode="auto">
          <a:xfrm>
            <a:off x="1476375" y="333375"/>
            <a:ext cx="46037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Ванечка – пастух</a:t>
            </a:r>
            <a:r>
              <a:rPr lang="ru-RU"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95F991D-01DA-4F82-805B-CE9BFC305FEC}" type="slidenum">
              <a:rPr lang="ru-RU"/>
              <a:pPr/>
              <a:t>11</a:t>
            </a:fld>
            <a:endParaRPr lang="ru-RU"/>
          </a:p>
        </p:txBody>
      </p:sp>
      <p:sp>
        <p:nvSpPr>
          <p:cNvPr id="18435" name="Содержимое 2"/>
          <p:cNvSpPr>
            <a:spLocks noGrp="1"/>
          </p:cNvSpPr>
          <p:nvPr>
            <p:ph idx="4294967295"/>
          </p:nvPr>
        </p:nvSpPr>
        <p:spPr>
          <a:xfrm>
            <a:off x="457200" y="1428750"/>
            <a:ext cx="8229600" cy="5026025"/>
          </a:xfrm>
        </p:spPr>
        <p:txBody>
          <a:bodyPr/>
          <a:lstStyle/>
          <a:p>
            <a:pPr>
              <a:buFont typeface="Wingdings" pitchFamily="2" charset="2"/>
              <a:buNone/>
            </a:pPr>
            <a:r>
              <a:rPr lang="ru-RU" sz="1800" b="1">
                <a:latin typeface="Times New Roman" pitchFamily="18" charset="0"/>
              </a:rPr>
              <a:t>Проснитесь-ка, будьте добры!                       Осенние тучки – прекрасны!</a:t>
            </a:r>
          </a:p>
          <a:p>
            <a:pPr>
              <a:buFont typeface="Wingdings" pitchFamily="2" charset="2"/>
              <a:buNone/>
            </a:pPr>
            <a:r>
              <a:rPr lang="ru-RU" sz="1800" b="1">
                <a:latin typeface="Times New Roman" pitchFamily="18" charset="0"/>
              </a:rPr>
              <a:t>Вскочите, как ранние птички!                         Зато недоучки – ужасны!</a:t>
            </a:r>
          </a:p>
          <a:p>
            <a:pPr>
              <a:buFont typeface="Wingdings" pitchFamily="2" charset="2"/>
              <a:buNone/>
            </a:pPr>
            <a:r>
              <a:rPr lang="ru-RU" sz="1800" b="1">
                <a:latin typeface="Times New Roman" pitchFamily="18" charset="0"/>
              </a:rPr>
              <a:t>Давайте пригладим вихры                              Заправьте чернилами ручки,</a:t>
            </a:r>
          </a:p>
          <a:p>
            <a:pPr>
              <a:buFont typeface="Wingdings" pitchFamily="2" charset="2"/>
              <a:buNone/>
            </a:pPr>
            <a:r>
              <a:rPr lang="ru-RU" sz="1800" b="1">
                <a:latin typeface="Times New Roman" pitchFamily="18" charset="0"/>
              </a:rPr>
              <a:t>И в ленты нарядим косички.                            Пожалуйста, будьте добры!</a:t>
            </a:r>
          </a:p>
          <a:p>
            <a:pPr>
              <a:buFont typeface="Wingdings" pitchFamily="2" charset="2"/>
              <a:buNone/>
            </a:pPr>
            <a:endParaRPr lang="ru-RU" sz="1800" b="1">
              <a:latin typeface="Times New Roman" pitchFamily="18" charset="0"/>
            </a:endParaRPr>
          </a:p>
          <a:p>
            <a:pPr>
              <a:buFont typeface="Wingdings" pitchFamily="2" charset="2"/>
              <a:buNone/>
            </a:pPr>
            <a:r>
              <a:rPr lang="ru-RU" sz="1800" b="1">
                <a:latin typeface="Times New Roman" pitchFamily="18" charset="0"/>
              </a:rPr>
              <a:t>С цветами толпа детворы                                Внимание!</a:t>
            </a:r>
          </a:p>
          <a:p>
            <a:pPr>
              <a:buFont typeface="Wingdings" pitchFamily="2" charset="2"/>
              <a:buNone/>
            </a:pPr>
            <a:r>
              <a:rPr lang="ru-RU" sz="1800" b="1">
                <a:latin typeface="Times New Roman" pitchFamily="18" charset="0"/>
              </a:rPr>
              <a:t>По утренней мчится прохладе.                       Входит учитель –</a:t>
            </a:r>
          </a:p>
          <a:p>
            <a:pPr>
              <a:buFont typeface="Wingdings" pitchFamily="2" charset="2"/>
              <a:buNone/>
            </a:pPr>
            <a:r>
              <a:rPr lang="ru-RU" sz="1800" b="1">
                <a:latin typeface="Times New Roman" pitchFamily="18" charset="0"/>
              </a:rPr>
              <a:t>Пожалуйста, будьте бодры,                             Мечтатель,</a:t>
            </a:r>
          </a:p>
          <a:p>
            <a:pPr>
              <a:buFont typeface="Wingdings" pitchFamily="2" charset="2"/>
              <a:buNone/>
            </a:pPr>
            <a:r>
              <a:rPr lang="ru-RU" sz="1800" b="1">
                <a:latin typeface="Times New Roman" pitchFamily="18" charset="0"/>
              </a:rPr>
              <a:t>В портфель собирая тетради!                        А так же мыслитель.</a:t>
            </a:r>
          </a:p>
          <a:p>
            <a:pPr>
              <a:buFont typeface="Wingdings" pitchFamily="2" charset="2"/>
              <a:buNone/>
            </a:pPr>
            <a:r>
              <a:rPr lang="ru-RU" sz="1800" b="1">
                <a:latin typeface="Times New Roman" pitchFamily="18" charset="0"/>
              </a:rPr>
              <a:t>                                                                                Всем –   </a:t>
            </a:r>
          </a:p>
          <a:p>
            <a:pPr>
              <a:buFont typeface="Wingdings" pitchFamily="2" charset="2"/>
              <a:buNone/>
            </a:pPr>
            <a:r>
              <a:rPr lang="ru-RU" sz="1800" b="1">
                <a:latin typeface="Times New Roman" pitchFamily="18" charset="0"/>
              </a:rPr>
              <a:t>Ведь мы набарахтались в речке,                    Ушки держать на макушке!                    </a:t>
            </a:r>
          </a:p>
          <a:p>
            <a:pPr>
              <a:buFont typeface="Wingdings" pitchFamily="2" charset="2"/>
              <a:buNone/>
            </a:pPr>
            <a:r>
              <a:rPr lang="ru-RU" sz="1800" b="1">
                <a:latin typeface="Times New Roman" pitchFamily="18" charset="0"/>
              </a:rPr>
              <a:t>Нажарились в солнечной печке,                     Пожалуйста, будьте бодры!</a:t>
            </a:r>
          </a:p>
          <a:p>
            <a:pPr>
              <a:buFont typeface="Wingdings" pitchFamily="2" charset="2"/>
              <a:buNone/>
            </a:pPr>
            <a:r>
              <a:rPr lang="ru-RU" sz="1800" b="1">
                <a:latin typeface="Times New Roman" pitchFamily="18" charset="0"/>
              </a:rPr>
              <a:t>Пожалуйста будьте бодры</a:t>
            </a:r>
          </a:p>
          <a:p>
            <a:pPr>
              <a:buFont typeface="Wingdings" pitchFamily="2" charset="2"/>
              <a:buNone/>
            </a:pPr>
            <a:r>
              <a:rPr lang="ru-RU" sz="1800" b="1">
                <a:latin typeface="Times New Roman" pitchFamily="18" charset="0"/>
              </a:rPr>
              <a:t>В начале осенней поры!</a:t>
            </a:r>
          </a:p>
        </p:txBody>
      </p:sp>
      <p:sp>
        <p:nvSpPr>
          <p:cNvPr id="18437" name="Rectangle 5"/>
          <p:cNvSpPr>
            <a:spLocks noChangeArrowheads="1"/>
          </p:cNvSpPr>
          <p:nvPr/>
        </p:nvSpPr>
        <p:spPr bwMode="auto">
          <a:xfrm>
            <a:off x="1547813" y="260350"/>
            <a:ext cx="44196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Первое сентября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15DA85C0-9312-4B12-9BCC-7590DDB4BE03}" type="slidenum">
              <a:rPr lang="ru-RU"/>
              <a:pPr/>
              <a:t>12</a:t>
            </a:fld>
            <a:endParaRPr lang="ru-RU"/>
          </a:p>
        </p:txBody>
      </p:sp>
      <p:sp>
        <p:nvSpPr>
          <p:cNvPr id="3" name="Содержимое 2"/>
          <p:cNvSpPr>
            <a:spLocks noGrp="1"/>
          </p:cNvSpPr>
          <p:nvPr>
            <p:ph idx="4294967295"/>
          </p:nvPr>
        </p:nvSpPr>
        <p:spPr>
          <a:xfrm>
            <a:off x="0" y="1484313"/>
            <a:ext cx="8686800" cy="5373687"/>
          </a:xfrm>
        </p:spPr>
        <p:txBody>
          <a:bodyPr>
            <a:normAutofit/>
          </a:bodyPr>
          <a:lstStyle/>
          <a:p>
            <a:pPr>
              <a:lnSpc>
                <a:spcPct val="80000"/>
              </a:lnSpc>
            </a:pPr>
            <a:r>
              <a:rPr lang="ru-RU" sz="1800" b="1">
                <a:latin typeface="Times New Roman" pitchFamily="18" charset="0"/>
              </a:rPr>
              <a:t>Стоит в лесу тесовый дом,</a:t>
            </a:r>
            <a:br>
              <a:rPr lang="ru-RU" sz="1800" b="1">
                <a:latin typeface="Times New Roman" pitchFamily="18" charset="0"/>
              </a:rPr>
            </a:br>
            <a:r>
              <a:rPr lang="ru-RU" sz="1800" b="1">
                <a:latin typeface="Times New Roman" pitchFamily="18" charset="0"/>
              </a:rPr>
              <a:t>Дом гнома!</a:t>
            </a:r>
            <a:br>
              <a:rPr lang="ru-RU" sz="1800" b="1">
                <a:latin typeface="Times New Roman" pitchFamily="18" charset="0"/>
              </a:rPr>
            </a:br>
            <a:r>
              <a:rPr lang="ru-RU" sz="1800" b="1">
                <a:latin typeface="Times New Roman" pitchFamily="18" charset="0"/>
              </a:rPr>
              <a:t>А в нём живёт весёлый гном,</a:t>
            </a:r>
            <a:br>
              <a:rPr lang="ru-RU" sz="1800" b="1">
                <a:latin typeface="Times New Roman" pitchFamily="18" charset="0"/>
              </a:rPr>
            </a:br>
            <a:r>
              <a:rPr lang="ru-RU" sz="1800" b="1">
                <a:latin typeface="Times New Roman" pitchFamily="18" charset="0"/>
              </a:rPr>
              <a:t>Гном-дома!</a:t>
            </a:r>
            <a:br>
              <a:rPr lang="ru-RU" sz="1800" b="1">
                <a:latin typeface="Times New Roman" pitchFamily="18" charset="0"/>
              </a:rPr>
            </a:br>
            <a:endParaRPr lang="ru-RU" sz="1600" b="1">
              <a:latin typeface="Times New Roman" pitchFamily="18" charset="0"/>
            </a:endParaRPr>
          </a:p>
          <a:p>
            <a:pPr>
              <a:lnSpc>
                <a:spcPct val="80000"/>
              </a:lnSpc>
            </a:pPr>
            <a:r>
              <a:rPr lang="ru-RU" sz="1800" b="1">
                <a:latin typeface="Times New Roman" pitchFamily="18" charset="0"/>
              </a:rPr>
              <a:t>Он кормит белок шишками,</a:t>
            </a:r>
            <a:br>
              <a:rPr lang="ru-RU" sz="1800" b="1">
                <a:latin typeface="Times New Roman" pitchFamily="18" charset="0"/>
              </a:rPr>
            </a:br>
            <a:r>
              <a:rPr lang="ru-RU" sz="1800" b="1">
                <a:latin typeface="Times New Roman" pitchFamily="18" charset="0"/>
              </a:rPr>
              <a:t>За стол садится с мишками,</a:t>
            </a:r>
            <a:br>
              <a:rPr lang="ru-RU" sz="1800" b="1">
                <a:latin typeface="Times New Roman" pitchFamily="18" charset="0"/>
              </a:rPr>
            </a:br>
            <a:r>
              <a:rPr lang="ru-RU" sz="1800" b="1">
                <a:latin typeface="Times New Roman" pitchFamily="18" charset="0"/>
              </a:rPr>
              <a:t>С пушистыми зайчишками</a:t>
            </a:r>
            <a:br>
              <a:rPr lang="ru-RU" sz="1800" b="1">
                <a:latin typeface="Times New Roman" pitchFamily="18" charset="0"/>
              </a:rPr>
            </a:br>
            <a:r>
              <a:rPr lang="ru-RU" sz="1800" b="1">
                <a:latin typeface="Times New Roman" pitchFamily="18" charset="0"/>
              </a:rPr>
              <a:t>Да с мышками-норушками!</a:t>
            </a:r>
            <a:br>
              <a:rPr lang="ru-RU" sz="1800" b="1">
                <a:latin typeface="Times New Roman" pitchFamily="18" charset="0"/>
              </a:rPr>
            </a:br>
            <a:r>
              <a:rPr lang="ru-RU" sz="1800" b="1">
                <a:latin typeface="Times New Roman" pitchFamily="18" charset="0"/>
              </a:rPr>
              <a:t>Он делится игрушками</a:t>
            </a:r>
            <a:br>
              <a:rPr lang="ru-RU" sz="1800" b="1">
                <a:latin typeface="Times New Roman" pitchFamily="18" charset="0"/>
              </a:rPr>
            </a:br>
            <a:r>
              <a:rPr lang="ru-RU" sz="1800" b="1">
                <a:latin typeface="Times New Roman" pitchFamily="18" charset="0"/>
              </a:rPr>
              <a:t>С кукушками-болтушками,</a:t>
            </a:r>
            <a:br>
              <a:rPr lang="ru-RU" sz="1800" b="1">
                <a:latin typeface="Times New Roman" pitchFamily="18" charset="0"/>
              </a:rPr>
            </a:br>
            <a:r>
              <a:rPr lang="ru-RU" sz="1800" b="1">
                <a:latin typeface="Times New Roman" pitchFamily="18" charset="0"/>
              </a:rPr>
              <a:t>С енотами и с дятлами,</a:t>
            </a:r>
            <a:br>
              <a:rPr lang="ru-RU" sz="1800" b="1">
                <a:latin typeface="Times New Roman" pitchFamily="18" charset="0"/>
              </a:rPr>
            </a:br>
            <a:r>
              <a:rPr lang="ru-RU" sz="1800" b="1">
                <a:latin typeface="Times New Roman" pitchFamily="18" charset="0"/>
              </a:rPr>
              <a:t>С совой, обросшей патлами! </a:t>
            </a:r>
          </a:p>
          <a:p>
            <a:pPr>
              <a:lnSpc>
                <a:spcPct val="80000"/>
              </a:lnSpc>
            </a:pPr>
            <a:endParaRPr lang="ru-RU" sz="1600" b="1">
              <a:latin typeface="Times New Roman" pitchFamily="18" charset="0"/>
            </a:endParaRPr>
          </a:p>
          <a:p>
            <a:pPr>
              <a:lnSpc>
                <a:spcPct val="80000"/>
              </a:lnSpc>
            </a:pPr>
            <a:r>
              <a:rPr lang="ru-RU" sz="1800" b="1">
                <a:latin typeface="Times New Roman" pitchFamily="18" charset="0"/>
              </a:rPr>
              <a:t>Он делится орешками</a:t>
            </a:r>
            <a:br>
              <a:rPr lang="ru-RU" sz="1800" b="1">
                <a:latin typeface="Times New Roman" pitchFamily="18" charset="0"/>
              </a:rPr>
            </a:br>
            <a:r>
              <a:rPr lang="ru-RU" sz="1800" b="1">
                <a:latin typeface="Times New Roman" pitchFamily="18" charset="0"/>
              </a:rPr>
              <a:t>С косулями, с олешками,</a:t>
            </a:r>
            <a:br>
              <a:rPr lang="ru-RU" sz="1800" b="1">
                <a:latin typeface="Times New Roman" pitchFamily="18" charset="0"/>
              </a:rPr>
            </a:br>
            <a:r>
              <a:rPr lang="ru-RU" sz="1800" b="1">
                <a:latin typeface="Times New Roman" pitchFamily="18" charset="0"/>
              </a:rPr>
              <a:t>С кротами кропотливыми,</a:t>
            </a:r>
            <a:br>
              <a:rPr lang="ru-RU" sz="1800" b="1">
                <a:latin typeface="Times New Roman" pitchFamily="18" charset="0"/>
              </a:rPr>
            </a:br>
            <a:r>
              <a:rPr lang="ru-RU" sz="1800" b="1">
                <a:latin typeface="Times New Roman" pitchFamily="18" charset="0"/>
              </a:rPr>
              <a:t>С бобрятами смешливыми.</a:t>
            </a:r>
            <a:br>
              <a:rPr lang="ru-RU" sz="1800" b="1">
                <a:latin typeface="Times New Roman" pitchFamily="18" charset="0"/>
              </a:rPr>
            </a:br>
            <a:r>
              <a:rPr lang="ru-RU" sz="1800" b="1">
                <a:latin typeface="Times New Roman" pitchFamily="18" charset="0"/>
              </a:rPr>
              <a:t>Последним зимним яблоком</a:t>
            </a:r>
            <a:br>
              <a:rPr lang="ru-RU" sz="1800" b="1">
                <a:latin typeface="Times New Roman" pitchFamily="18" charset="0"/>
              </a:rPr>
            </a:br>
            <a:r>
              <a:rPr lang="ru-RU" sz="1800" b="1">
                <a:latin typeface="Times New Roman" pitchFamily="18" charset="0"/>
              </a:rPr>
              <a:t>Он поделился с маленьким,</a:t>
            </a:r>
            <a:br>
              <a:rPr lang="ru-RU" sz="1800" b="1">
                <a:latin typeface="Times New Roman" pitchFamily="18" charset="0"/>
              </a:rPr>
            </a:br>
            <a:r>
              <a:rPr lang="ru-RU" sz="1800" b="1">
                <a:latin typeface="Times New Roman" pitchFamily="18" charset="0"/>
              </a:rPr>
              <a:t>Совсем озябшим зябликом</a:t>
            </a:r>
            <a:r>
              <a:rPr lang="ru-RU" sz="1600">
                <a:latin typeface="Times New Roman" pitchFamily="18" charset="0"/>
              </a:rPr>
              <a:t>! </a:t>
            </a:r>
          </a:p>
          <a:p>
            <a:pPr>
              <a:lnSpc>
                <a:spcPct val="80000"/>
              </a:lnSpc>
            </a:pPr>
            <a:endParaRPr lang="ru-RU" sz="1600">
              <a:latin typeface="Times New Roman" pitchFamily="18" charset="0"/>
            </a:endParaRPr>
          </a:p>
        </p:txBody>
      </p:sp>
      <p:graphicFrame>
        <p:nvGraphicFramePr>
          <p:cNvPr id="19469" name="Group 13"/>
          <p:cNvGraphicFramePr>
            <a:graphicFrameLocks noGrp="1"/>
          </p:cNvGraphicFramePr>
          <p:nvPr/>
        </p:nvGraphicFramePr>
        <p:xfrm>
          <a:off x="4211638" y="1412875"/>
          <a:ext cx="4032250" cy="5472113"/>
        </p:xfrm>
        <a:graphic>
          <a:graphicData uri="http://schemas.openxmlformats.org/drawingml/2006/table">
            <a:tbl>
              <a:tblPr/>
              <a:tblGrid>
                <a:gridCol w="4032250"/>
              </a:tblGrid>
              <a:tr h="5472113">
                <a:tc>
                  <a:txBody>
                    <a:bodyPr/>
                    <a:lstStyle/>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Но сказками-побасками,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Книжками-раскрасками,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Длинными былинами,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Шутками-малютками,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Сладкими загадками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Он делится с детишками,</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С девчонками, с мальчишками! </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ru-RU" sz="16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Откройся, дом тесовый,</a:t>
                      </a:r>
                      <a:br>
                        <a:rPr kumimoji="0" lang="ru-RU" sz="1800" b="1" i="0" u="none" strike="noStrike" cap="none" normalizeH="0" baseline="0" smtClean="0">
                          <a:ln>
                            <a:noFill/>
                          </a:ln>
                          <a:solidFill>
                            <a:schemeClr val="tx1"/>
                          </a:solidFill>
                          <a:effectLst/>
                          <a:latin typeface="Times New Roman" pitchFamily="18" charset="0"/>
                        </a:rPr>
                      </a:br>
                      <a:r>
                        <a:rPr kumimoji="0" lang="ru-RU" sz="1800" b="1" i="0" u="none" strike="noStrike" cap="none" normalizeH="0" baseline="0" smtClean="0">
                          <a:ln>
                            <a:noFill/>
                          </a:ln>
                          <a:solidFill>
                            <a:schemeClr val="tx1"/>
                          </a:solidFill>
                          <a:effectLst/>
                          <a:latin typeface="Times New Roman" pitchFamily="18" charset="0"/>
                        </a:rPr>
                        <a:t>Пусть выйдет гном весёлый</a:t>
                      </a:r>
                      <a:r>
                        <a:rPr kumimoji="0" lang="ru-RU" sz="1300" b="0"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9470" name="Rectangle 14"/>
          <p:cNvSpPr>
            <a:spLocks noChangeArrowheads="1"/>
          </p:cNvSpPr>
          <p:nvPr/>
        </p:nvSpPr>
        <p:spPr bwMode="auto">
          <a:xfrm>
            <a:off x="1042988" y="260350"/>
            <a:ext cx="5980112"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Дом гнома, гном - дома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8D4E99ED-6C8E-40D2-AF42-8AA343F69135}" type="slidenum">
              <a:rPr lang="ru-RU"/>
              <a:pPr/>
              <a:t>13</a:t>
            </a:fld>
            <a:endParaRPr lang="ru-RU"/>
          </a:p>
        </p:txBody>
      </p:sp>
      <p:sp>
        <p:nvSpPr>
          <p:cNvPr id="3" name="Содержимое 2"/>
          <p:cNvSpPr>
            <a:spLocks noGrp="1"/>
          </p:cNvSpPr>
          <p:nvPr>
            <p:ph idx="4294967295"/>
          </p:nvPr>
        </p:nvSpPr>
        <p:spPr>
          <a:xfrm>
            <a:off x="1116013" y="1341438"/>
            <a:ext cx="4103687" cy="4824412"/>
          </a:xfrm>
        </p:spPr>
        <p:txBody>
          <a:bodyPr>
            <a:normAutofit lnSpcReduction="10000"/>
          </a:bodyPr>
          <a:lstStyle/>
          <a:p>
            <a:pPr>
              <a:lnSpc>
                <a:spcPct val="80000"/>
              </a:lnSpc>
              <a:buFont typeface="Wingdings" pitchFamily="2" charset="2"/>
              <a:buNone/>
            </a:pPr>
            <a:r>
              <a:rPr lang="ru-RU" sz="1800" b="1">
                <a:latin typeface="Times New Roman" pitchFamily="18" charset="0"/>
              </a:rPr>
              <a:t>Сказка по лесу идёт —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Сказку за руку ведёт,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Из реки выходит сказка,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Из трамвая! Из ворот!</a:t>
            </a:r>
            <a:endParaRPr lang="ru-RU" sz="800">
              <a:latin typeface="Times New Roman" pitchFamily="18" charset="0"/>
            </a:endParaRPr>
          </a:p>
          <a:p>
            <a:pPr>
              <a:lnSpc>
                <a:spcPct val="80000"/>
              </a:lnSpc>
              <a:buFont typeface="Wingdings" pitchFamily="2" charset="2"/>
              <a:buNone/>
            </a:pPr>
            <a:endParaRPr lang="ru-RU" sz="900">
              <a:latin typeface="Times New Roman" pitchFamily="18" charset="0"/>
            </a:endParaRPr>
          </a:p>
          <a:p>
            <a:pPr>
              <a:lnSpc>
                <a:spcPct val="80000"/>
              </a:lnSpc>
              <a:buFont typeface="Wingdings" pitchFamily="2" charset="2"/>
              <a:buNone/>
            </a:pPr>
            <a:r>
              <a:rPr lang="ru-RU" sz="1800" b="1">
                <a:latin typeface="Times New Roman" pitchFamily="18" charset="0"/>
              </a:rPr>
              <a:t>Это что за хоровод?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Это сказок  хоровод!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Сказка - умница и прелесть,</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С нами рядышком живёт,</a:t>
            </a:r>
            <a:endParaRPr lang="ru-RU" sz="800">
              <a:latin typeface="Times New Roman" pitchFamily="18" charset="0"/>
            </a:endParaRPr>
          </a:p>
          <a:p>
            <a:pPr>
              <a:lnSpc>
                <a:spcPct val="80000"/>
              </a:lnSpc>
              <a:buFont typeface="Wingdings" pitchFamily="2" charset="2"/>
              <a:buNone/>
            </a:pPr>
            <a:endParaRPr lang="ru-RU" sz="900">
              <a:latin typeface="Times New Roman" pitchFamily="18" charset="0"/>
            </a:endParaRPr>
          </a:p>
          <a:p>
            <a:pPr>
              <a:lnSpc>
                <a:spcPct val="80000"/>
              </a:lnSpc>
              <a:buFont typeface="Wingdings" pitchFamily="2" charset="2"/>
              <a:buNone/>
            </a:pPr>
            <a:r>
              <a:rPr lang="ru-RU" sz="1800" b="1">
                <a:latin typeface="Times New Roman" pitchFamily="18" charset="0"/>
              </a:rPr>
              <a:t>Чтобы,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Чтобы,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Чтобы снова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Добрый злого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Победил!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Чтобы добрый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Чтобы злого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Стать хорошим </a:t>
            </a:r>
            <a:endParaRPr lang="ru-RU" sz="1800">
              <a:latin typeface="Times New Roman" pitchFamily="18" charset="0"/>
            </a:endParaRPr>
          </a:p>
          <a:p>
            <a:pPr>
              <a:lnSpc>
                <a:spcPct val="80000"/>
              </a:lnSpc>
              <a:buFont typeface="Wingdings" pitchFamily="2" charset="2"/>
              <a:buNone/>
            </a:pPr>
            <a:r>
              <a:rPr lang="ru-RU" sz="1800" b="1">
                <a:latin typeface="Times New Roman" pitchFamily="18" charset="0"/>
              </a:rPr>
              <a:t>Убедил!</a:t>
            </a:r>
            <a:r>
              <a:rPr lang="ru-RU" sz="1300" b="1"/>
              <a:t> </a:t>
            </a:r>
            <a:endParaRPr lang="ru-RU" sz="1300"/>
          </a:p>
          <a:p>
            <a:pPr>
              <a:lnSpc>
                <a:spcPct val="80000"/>
              </a:lnSpc>
            </a:pPr>
            <a:endParaRPr lang="ru-RU" sz="1300"/>
          </a:p>
        </p:txBody>
      </p:sp>
      <p:graphicFrame>
        <p:nvGraphicFramePr>
          <p:cNvPr id="20492" name="Group 12"/>
          <p:cNvGraphicFramePr>
            <a:graphicFrameLocks noGrp="1"/>
          </p:cNvGraphicFramePr>
          <p:nvPr/>
        </p:nvGraphicFramePr>
        <p:xfrm>
          <a:off x="4859338" y="1412875"/>
          <a:ext cx="3313112" cy="5256213"/>
        </p:xfrm>
        <a:graphic>
          <a:graphicData uri="http://schemas.openxmlformats.org/drawingml/2006/table">
            <a:tbl>
              <a:tblPr/>
              <a:tblGrid>
                <a:gridCol w="3313112"/>
              </a:tblGrid>
              <a:tr h="5256213">
                <a:tc>
                  <a:txBody>
                    <a:bodyPr/>
                    <a:lstStyle/>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Ух, за мной и за тобой </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Сказки бегают гурьбой!</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 Обожаемые сказки — </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Слаще ягоды любой!</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endParaRPr kumimoji="0" lang="ru-RU" sz="9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В сказке солнышко горит,</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Справедливость в ней царит! </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Сказка - умница и прелесть! </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800" b="1" i="0" u="none" strike="noStrike" cap="none" normalizeH="0" baseline="0" smtClean="0">
                          <a:ln>
                            <a:noFill/>
                          </a:ln>
                          <a:solidFill>
                            <a:schemeClr val="tx1"/>
                          </a:solidFill>
                          <a:effectLst/>
                          <a:latin typeface="Times New Roman" pitchFamily="18" charset="0"/>
                        </a:rPr>
                        <a:t>Ей повсюду путь открыт.</a:t>
                      </a:r>
                      <a:endParaRPr kumimoji="0" lang="ru-RU"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0493" name="Rectangle 13"/>
          <p:cNvSpPr>
            <a:spLocks noChangeArrowheads="1"/>
          </p:cNvSpPr>
          <p:nvPr/>
        </p:nvSpPr>
        <p:spPr bwMode="auto">
          <a:xfrm>
            <a:off x="1547813" y="260350"/>
            <a:ext cx="51276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Песенка про сказку</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7502A5F5-DF17-43FE-BBFC-F30526161D7D}" type="slidenum">
              <a:rPr lang="ru-RU"/>
              <a:pPr/>
              <a:t>14</a:t>
            </a:fld>
            <a:endParaRPr lang="ru-RU"/>
          </a:p>
        </p:txBody>
      </p:sp>
      <p:pic>
        <p:nvPicPr>
          <p:cNvPr id="21510" name="Picture 2" descr="D:\ЛИЧНАЯ ПАПКА ЯНЫ\ШКОЛА\Юнна Мориц\morits.jpg"/>
          <p:cNvPicPr>
            <a:picLocks noGrp="1" noChangeAspect="1" noChangeArrowheads="1"/>
          </p:cNvPicPr>
          <p:nvPr>
            <p:ph sz="half" idx="4294967295"/>
          </p:nvPr>
        </p:nvPicPr>
        <p:blipFill>
          <a:blip r:embed="rId2" cstate="print"/>
          <a:srcRect/>
          <a:stretch>
            <a:fillRect/>
          </a:stretch>
        </p:blipFill>
        <p:spPr>
          <a:xfrm>
            <a:off x="588963" y="1341438"/>
            <a:ext cx="3395662" cy="4587875"/>
          </a:xfrm>
        </p:spPr>
      </p:pic>
      <p:graphicFrame>
        <p:nvGraphicFramePr>
          <p:cNvPr id="21535" name="Group 31"/>
          <p:cNvGraphicFramePr>
            <a:graphicFrameLocks noGrp="1"/>
          </p:cNvGraphicFramePr>
          <p:nvPr/>
        </p:nvGraphicFramePr>
        <p:xfrm>
          <a:off x="4140200" y="1341438"/>
          <a:ext cx="4679950" cy="5113338"/>
        </p:xfrm>
        <a:graphic>
          <a:graphicData uri="http://schemas.openxmlformats.org/drawingml/2006/table">
            <a:tbl>
              <a:tblPr/>
              <a:tblGrid>
                <a:gridCol w="4679950"/>
              </a:tblGrid>
              <a:tr h="5113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rPr>
                        <a:t>Юнна Петровна (Пинхусовна) Мориц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rPr>
                        <a:t>родилась </a:t>
                      </a:r>
                      <a:r>
                        <a:rPr kumimoji="0" lang="ru-RU" sz="1400" b="1" i="0" u="sng" strike="noStrike" cap="none" normalizeH="0" baseline="0" smtClean="0">
                          <a:ln>
                            <a:noFill/>
                          </a:ln>
                          <a:solidFill>
                            <a:schemeClr val="tx1"/>
                          </a:solidFill>
                          <a:effectLst/>
                          <a:latin typeface="Times New Roman" pitchFamily="18" charset="0"/>
                        </a:rPr>
                        <a:t>2 июня</a:t>
                      </a:r>
                      <a:r>
                        <a:rPr kumimoji="0" lang="ru-RU" sz="1400" b="1" i="0" u="none" strike="noStrike" cap="none" normalizeH="0" baseline="0" smtClean="0">
                          <a:ln>
                            <a:noFill/>
                          </a:ln>
                          <a:solidFill>
                            <a:schemeClr val="tx1"/>
                          </a:solidFill>
                          <a:effectLst/>
                          <a:latin typeface="Times New Roman" pitchFamily="18" charset="0"/>
                        </a:rPr>
                        <a:t> </a:t>
                      </a:r>
                      <a:r>
                        <a:rPr kumimoji="0" lang="ru-RU" sz="1400" b="1" i="0" u="none" strike="noStrike" cap="none" normalizeH="0" baseline="0" smtClean="0">
                          <a:ln>
                            <a:noFill/>
                          </a:ln>
                          <a:solidFill>
                            <a:schemeClr val="tx1"/>
                          </a:solidFill>
                          <a:effectLst/>
                          <a:latin typeface="Times New Roman" pitchFamily="18" charset="0"/>
                          <a:hlinkClick r:id="rId3" tooltip="1937 год"/>
                        </a:rPr>
                        <a:t>1937 года</a:t>
                      </a:r>
                      <a:r>
                        <a:rPr kumimoji="0" lang="ru-RU" sz="1400" b="1" i="0" u="none" strike="noStrike" cap="none" normalizeH="0" baseline="0" smtClean="0">
                          <a:ln>
                            <a:noFill/>
                          </a:ln>
                          <a:solidFill>
                            <a:schemeClr val="tx1"/>
                          </a:solidFill>
                          <a:effectLst/>
                          <a:latin typeface="Times New Roman" pitchFamily="18" charset="0"/>
                        </a:rPr>
                        <a:t> в </a:t>
                      </a:r>
                      <a:r>
                        <a:rPr kumimoji="0" lang="ru-RU" sz="1400" b="1" i="0" u="none" strike="noStrike" cap="none" normalizeH="0" baseline="0" smtClean="0">
                          <a:ln>
                            <a:noFill/>
                          </a:ln>
                          <a:solidFill>
                            <a:schemeClr val="tx1"/>
                          </a:solidFill>
                          <a:effectLst/>
                          <a:latin typeface="Times New Roman" pitchFamily="18" charset="0"/>
                          <a:hlinkClick r:id="rId4" tooltip="Киев"/>
                        </a:rPr>
                        <a:t>Киеве</a:t>
                      </a:r>
                      <a:r>
                        <a:rPr kumimoji="0" lang="ru-RU" sz="1400" b="1" i="0" u="none" strike="noStrike" cap="none" normalizeH="0" baseline="0" smtClean="0">
                          <a:ln>
                            <a:noFill/>
                          </a:ln>
                          <a:solidFill>
                            <a:schemeClr val="tx1"/>
                          </a:solidFill>
                          <a:effectLst/>
                          <a:latin typeface="Times New Roman" pitchFamily="18" charset="0"/>
                        </a:rPr>
                        <a:t>. В этом же году её отец был арестован, через несколько месяцев освобождён, но после перенесённых пыток стал быстро слепнуть. По словам поэтессы, слепота отца оказала чрезвычайное влияние на развитие её внутреннего зрения.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rPr>
                        <a:t>В </a:t>
                      </a:r>
                      <a:r>
                        <a:rPr kumimoji="0" lang="ru-RU" sz="1400" b="1" i="0" u="none" strike="noStrike" cap="none" normalizeH="0" baseline="0" smtClean="0">
                          <a:ln>
                            <a:noFill/>
                          </a:ln>
                          <a:solidFill>
                            <a:schemeClr val="tx1"/>
                          </a:solidFill>
                          <a:effectLst/>
                          <a:latin typeface="Times New Roman" pitchFamily="18" charset="0"/>
                          <a:hlinkClick r:id="rId5" tooltip="1954 год"/>
                        </a:rPr>
                        <a:t>1954 году</a:t>
                      </a:r>
                      <a:r>
                        <a:rPr kumimoji="0" lang="ru-RU" sz="1400" b="1" i="0" u="none" strike="noStrike" cap="none" normalizeH="0" baseline="0" smtClean="0">
                          <a:ln>
                            <a:noFill/>
                          </a:ln>
                          <a:solidFill>
                            <a:schemeClr val="tx1"/>
                          </a:solidFill>
                          <a:effectLst/>
                          <a:latin typeface="Times New Roman" pitchFamily="18" charset="0"/>
                        </a:rPr>
                        <a:t> окончила школу в Киеве, поступила на филологический факультет </a:t>
                      </a:r>
                      <a:r>
                        <a:rPr kumimoji="0" lang="ru-RU" sz="1400" b="1" i="0" u="none" strike="noStrike" cap="none" normalizeH="0" baseline="0" smtClean="0">
                          <a:ln>
                            <a:noFill/>
                          </a:ln>
                          <a:solidFill>
                            <a:schemeClr val="tx1"/>
                          </a:solidFill>
                          <a:effectLst/>
                          <a:latin typeface="Times New Roman" pitchFamily="18" charset="0"/>
                          <a:hlinkClick r:id="rId6" tooltip="Киевский университет"/>
                        </a:rPr>
                        <a:t>Киевского университета</a:t>
                      </a:r>
                      <a:r>
                        <a:rPr kumimoji="0" lang="ru-RU" sz="1400" b="1" i="0" u="none" strike="noStrike" cap="none" normalizeH="0" baseline="0" smtClean="0">
                          <a:ln>
                            <a:noFill/>
                          </a:ln>
                          <a:solidFill>
                            <a:schemeClr val="tx1"/>
                          </a:solidFill>
                          <a:effectLst/>
                          <a:latin typeface="Times New Roman" pitchFamily="18" charset="0"/>
                        </a:rPr>
                        <a:t>. К этому времени появились первые публикации в периодике.</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rPr>
                        <a:t>В </a:t>
                      </a:r>
                      <a:r>
                        <a:rPr kumimoji="0" lang="ru-RU" sz="1400" b="1" i="0" u="none" strike="noStrike" cap="none" normalizeH="0" baseline="0" smtClean="0">
                          <a:ln>
                            <a:noFill/>
                          </a:ln>
                          <a:solidFill>
                            <a:schemeClr val="tx1"/>
                          </a:solidFill>
                          <a:effectLst/>
                          <a:latin typeface="Times New Roman" pitchFamily="18" charset="0"/>
                          <a:hlinkClick r:id="rId7" tooltip="1955"/>
                        </a:rPr>
                        <a:t>1955</a:t>
                      </a:r>
                      <a:r>
                        <a:rPr kumimoji="0" lang="ru-RU" sz="1400" b="1" i="0" u="none" strike="noStrike" cap="none" normalizeH="0" baseline="0" smtClean="0">
                          <a:ln>
                            <a:noFill/>
                          </a:ln>
                          <a:solidFill>
                            <a:schemeClr val="tx1"/>
                          </a:solidFill>
                          <a:effectLst/>
                          <a:latin typeface="Times New Roman" pitchFamily="18" charset="0"/>
                        </a:rPr>
                        <a:t>-ом поступила на дневное отделение поэзии </a:t>
                      </a:r>
                      <a:r>
                        <a:rPr kumimoji="0" lang="ru-RU" sz="1400" b="1" i="0" u="none" strike="noStrike" cap="none" normalizeH="0" baseline="0" smtClean="0">
                          <a:ln>
                            <a:noFill/>
                          </a:ln>
                          <a:solidFill>
                            <a:schemeClr val="tx1"/>
                          </a:solidFill>
                          <a:effectLst/>
                          <a:latin typeface="Times New Roman" pitchFamily="18" charset="0"/>
                          <a:hlinkClick r:id="rId8" tooltip="Литературный институт им. А. М. Горького"/>
                        </a:rPr>
                        <a:t>Литинститута им. А. М. Горького</a:t>
                      </a:r>
                      <a:r>
                        <a:rPr kumimoji="0" lang="ru-RU" sz="1400" b="1" i="0" u="none" strike="noStrike" cap="none" normalizeH="0" baseline="0" smtClean="0">
                          <a:ln>
                            <a:noFill/>
                          </a:ln>
                          <a:solidFill>
                            <a:schemeClr val="tx1"/>
                          </a:solidFill>
                          <a:effectLst/>
                          <a:latin typeface="Times New Roman" pitchFamily="18" charset="0"/>
                        </a:rPr>
                        <a:t> в </a:t>
                      </a:r>
                      <a:r>
                        <a:rPr kumimoji="0" lang="ru-RU" sz="1400" b="1" i="0" u="none" strike="noStrike" cap="none" normalizeH="0" baseline="0" smtClean="0">
                          <a:ln>
                            <a:noFill/>
                          </a:ln>
                          <a:solidFill>
                            <a:schemeClr val="tx1"/>
                          </a:solidFill>
                          <a:effectLst/>
                          <a:latin typeface="Times New Roman" pitchFamily="18" charset="0"/>
                          <a:hlinkClick r:id="rId9" tooltip="Москва"/>
                        </a:rPr>
                        <a:t>Москве</a:t>
                      </a:r>
                      <a:r>
                        <a:rPr kumimoji="0" lang="ru-RU" sz="1400" b="1" i="0" u="none" strike="noStrike" cap="none" normalizeH="0" baseline="0" smtClean="0">
                          <a:ln>
                            <a:noFill/>
                          </a:ln>
                          <a:solidFill>
                            <a:schemeClr val="tx1"/>
                          </a:solidFill>
                          <a:effectLst/>
                          <a:latin typeface="Times New Roman" pitchFamily="18" charset="0"/>
                        </a:rPr>
                        <a:t> и окончила его в </a:t>
                      </a:r>
                      <a:r>
                        <a:rPr kumimoji="0" lang="ru-RU" sz="1400" b="1" i="0" u="none" strike="noStrike" cap="none" normalizeH="0" baseline="0" smtClean="0">
                          <a:ln>
                            <a:noFill/>
                          </a:ln>
                          <a:solidFill>
                            <a:schemeClr val="tx1"/>
                          </a:solidFill>
                          <a:effectLst/>
                          <a:latin typeface="Times New Roman" pitchFamily="18" charset="0"/>
                          <a:hlinkClick r:id="rId10" tooltip="1961 год"/>
                        </a:rPr>
                        <a:t>1961 году</a:t>
                      </a:r>
                      <a:r>
                        <a:rPr kumimoji="0" lang="ru-RU" sz="1400" b="1" i="0" u="none" strike="noStrike" cap="none" normalizeH="0" baseline="0" smtClean="0">
                          <a:ln>
                            <a:noFill/>
                          </a:ln>
                          <a:solidFill>
                            <a:schemeClr val="tx1"/>
                          </a:solidFill>
                          <a:effectLst/>
                          <a:latin typeface="Times New Roman" pitchFamily="18" charset="0"/>
                        </a:rPr>
                        <a:t>, несмотря на то, что в </a:t>
                      </a:r>
                      <a:r>
                        <a:rPr kumimoji="0" lang="ru-RU" sz="1400" b="1" i="0" u="none" strike="noStrike" cap="none" normalizeH="0" baseline="0" smtClean="0">
                          <a:ln>
                            <a:noFill/>
                          </a:ln>
                          <a:solidFill>
                            <a:schemeClr val="tx1"/>
                          </a:solidFill>
                          <a:effectLst/>
                          <a:latin typeface="Times New Roman" pitchFamily="18" charset="0"/>
                          <a:hlinkClick r:id="rId11" tooltip="1957"/>
                        </a:rPr>
                        <a:t>1957</a:t>
                      </a:r>
                      <a:r>
                        <a:rPr kumimoji="0" lang="ru-RU" sz="1400" b="1" i="0" u="none" strike="noStrike" cap="none" normalizeH="0" baseline="0" smtClean="0">
                          <a:ln>
                            <a:noFill/>
                          </a:ln>
                          <a:solidFill>
                            <a:schemeClr val="tx1"/>
                          </a:solidFill>
                          <a:effectLst/>
                          <a:latin typeface="Times New Roman" pitchFamily="18" charset="0"/>
                        </a:rPr>
                        <a:t> её исключили оттуда вместе с </a:t>
                      </a:r>
                      <a:r>
                        <a:rPr kumimoji="0" lang="ru-RU" sz="1400" b="1" i="0" u="none" strike="noStrike" cap="none" normalizeH="0" baseline="0" smtClean="0">
                          <a:ln>
                            <a:noFill/>
                          </a:ln>
                          <a:solidFill>
                            <a:schemeClr val="tx1"/>
                          </a:solidFill>
                          <a:effectLst/>
                          <a:latin typeface="Times New Roman" pitchFamily="18" charset="0"/>
                          <a:hlinkClick r:id="rId12" tooltip="Айги, Геннадий Николаевич"/>
                        </a:rPr>
                        <a:t>Геннадием Айги</a:t>
                      </a:r>
                      <a:r>
                        <a:rPr kumimoji="0" lang="ru-RU" sz="1400" b="1" i="0" u="none" strike="noStrike" cap="none" normalizeH="0" baseline="0" smtClean="0">
                          <a:ln>
                            <a:noFill/>
                          </a:ln>
                          <a:solidFill>
                            <a:schemeClr val="tx1"/>
                          </a:solidFill>
                          <a:effectLst/>
                          <a:latin typeface="Times New Roman" pitchFamily="18" charset="0"/>
                        </a:rPr>
                        <a:t> за «нездоровые настроения в творчестве». Это была серьёзная «репрессия» с выселением из Москвы, что в 1957 году было чревато не просто «опалой».</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rPr>
                        <a:t>В </a:t>
                      </a:r>
                      <a:r>
                        <a:rPr kumimoji="0" lang="ru-RU" sz="1400" b="1" i="0" u="none" strike="noStrike" cap="none" normalizeH="0" baseline="0" smtClean="0">
                          <a:ln>
                            <a:noFill/>
                          </a:ln>
                          <a:solidFill>
                            <a:schemeClr val="tx1"/>
                          </a:solidFill>
                          <a:effectLst/>
                          <a:latin typeface="Times New Roman" pitchFamily="18" charset="0"/>
                          <a:hlinkClick r:id="rId13" tooltip="1961"/>
                        </a:rPr>
                        <a:t>1961</a:t>
                      </a:r>
                      <a:r>
                        <a:rPr kumimoji="0" lang="ru-RU" sz="1400" b="1" i="0" u="none" strike="noStrike" cap="none" normalizeH="0" baseline="0" smtClean="0">
                          <a:ln>
                            <a:noFill/>
                          </a:ln>
                          <a:solidFill>
                            <a:schemeClr val="tx1"/>
                          </a:solidFill>
                          <a:effectLst/>
                          <a:latin typeface="Times New Roman" pitchFamily="18" charset="0"/>
                        </a:rPr>
                        <a:t> вышла первая книга поэтессы в Москве «Мыс Желания» (по названию мыса на </a:t>
                      </a:r>
                      <a:r>
                        <a:rPr kumimoji="0" lang="ru-RU" sz="1400" b="1" i="0" u="none" strike="noStrike" cap="none" normalizeH="0" baseline="0" smtClean="0">
                          <a:ln>
                            <a:noFill/>
                          </a:ln>
                          <a:solidFill>
                            <a:schemeClr val="tx1"/>
                          </a:solidFill>
                          <a:effectLst/>
                          <a:latin typeface="Times New Roman" pitchFamily="18" charset="0"/>
                          <a:hlinkClick r:id="rId14" tooltip="Новая Земля"/>
                        </a:rPr>
                        <a:t>Новой Земле</a:t>
                      </a:r>
                      <a:r>
                        <a:rPr kumimoji="0" lang="ru-RU" sz="1400" b="1" i="0" u="none" strike="noStrike" cap="none" normalizeH="0" baseline="0" smtClean="0">
                          <a:ln>
                            <a:noFill/>
                          </a:ln>
                          <a:solidFill>
                            <a:schemeClr val="tx1"/>
                          </a:solidFill>
                          <a:effectLst/>
                          <a:latin typeface="Times New Roman" pitchFamily="18" charset="0"/>
                        </a:rPr>
                        <a:t>), основанная на впечатлениях от путешествия по Арктике на ледоколе </a:t>
                      </a:r>
                      <a:r>
                        <a:rPr kumimoji="0" lang="ru-RU" sz="1400" b="1" i="0" u="none" strike="noStrike" cap="none" normalizeH="0" baseline="0" smtClean="0">
                          <a:ln>
                            <a:noFill/>
                          </a:ln>
                          <a:solidFill>
                            <a:schemeClr val="tx1"/>
                          </a:solidFill>
                          <a:effectLst/>
                          <a:latin typeface="Times New Roman" pitchFamily="18" charset="0"/>
                          <a:hlinkClick r:id="rId15" tooltip="Георгий Седов(ледокол) (страница отсутствует)"/>
                        </a:rPr>
                        <a:t>«Седов»</a:t>
                      </a:r>
                      <a:r>
                        <a:rPr kumimoji="0" lang="ru-RU" sz="1400" b="1" i="0" u="none" strike="noStrike" cap="none" normalizeH="0" baseline="0" smtClean="0">
                          <a:ln>
                            <a:noFill/>
                          </a:ln>
                          <a:solidFill>
                            <a:schemeClr val="tx1"/>
                          </a:solidFill>
                          <a:effectLst/>
                          <a:latin typeface="Times New Roman" pitchFamily="18" charset="0"/>
                        </a:rPr>
                        <a:t> летом </a:t>
                      </a:r>
                      <a:r>
                        <a:rPr kumimoji="0" lang="ru-RU" sz="1400" b="1" i="0" u="none" strike="noStrike" cap="none" normalizeH="0" baseline="0" smtClean="0">
                          <a:ln>
                            <a:noFill/>
                          </a:ln>
                          <a:solidFill>
                            <a:schemeClr val="tx1"/>
                          </a:solidFill>
                          <a:effectLst/>
                          <a:latin typeface="Times New Roman" pitchFamily="18" charset="0"/>
                          <a:hlinkClick r:id="rId16" tooltip="1956 год"/>
                        </a:rPr>
                        <a:t>1956 года</a:t>
                      </a:r>
                      <a:r>
                        <a:rPr kumimoji="0" lang="ru-RU" sz="1400" b="1" i="0" u="none" strike="noStrike" cap="none" normalizeH="0" baseline="0" smtClean="0">
                          <a:ln>
                            <a:noFill/>
                          </a:ln>
                          <a:solidFill>
                            <a:schemeClr val="tx1"/>
                          </a:solidFill>
                          <a:effectLst/>
                          <a:latin typeface="Times New Roman" pitchFamily="18" charset="0"/>
                        </a:rPr>
                        <a:t>.</a:t>
                      </a:r>
                      <a:endParaRPr kumimoji="0" lang="ru-RU"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1536" name="Rectangle 32"/>
          <p:cNvSpPr>
            <a:spLocks noChangeArrowheads="1"/>
          </p:cNvSpPr>
          <p:nvPr/>
        </p:nvSpPr>
        <p:spPr bwMode="auto">
          <a:xfrm>
            <a:off x="971550" y="260350"/>
            <a:ext cx="62039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Юнна Петровна Мориц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F3BF5E1-D4BA-47EC-9F4B-D1B1C7002A48}" type="slidenum">
              <a:rPr lang="ru-RU"/>
              <a:pPr/>
              <a:t>15</a:t>
            </a:fld>
            <a:endParaRPr lang="ru-RU"/>
          </a:p>
        </p:txBody>
      </p:sp>
      <p:sp>
        <p:nvSpPr>
          <p:cNvPr id="22531" name="Содержимое 2"/>
          <p:cNvSpPr>
            <a:spLocks noGrp="1"/>
          </p:cNvSpPr>
          <p:nvPr>
            <p:ph idx="4294967295"/>
          </p:nvPr>
        </p:nvSpPr>
        <p:spPr/>
        <p:txBody>
          <a:bodyPr/>
          <a:lstStyle/>
          <a:p>
            <a:pPr>
              <a:buFont typeface="Wingdings" pitchFamily="2" charset="2"/>
              <a:buNone/>
            </a:pPr>
            <a:r>
              <a:rPr lang="ru-RU" sz="2600"/>
              <a:t>Я ДОЛГО ДУМАЛ, ОТКУДА НА УЛИЦЕ ВЗЯЛСЯ ТИГР.</a:t>
            </a:r>
          </a:p>
          <a:p>
            <a:pPr>
              <a:buFont typeface="Wingdings" pitchFamily="2" charset="2"/>
              <a:buNone/>
            </a:pPr>
            <a:r>
              <a:rPr lang="ru-RU" sz="2600"/>
              <a:t>                        ДУМАЛ – ДУМАЛ,</a:t>
            </a:r>
          </a:p>
          <a:p>
            <a:pPr>
              <a:buFont typeface="Wingdings" pitchFamily="2" charset="2"/>
              <a:buNone/>
            </a:pPr>
            <a:r>
              <a:rPr lang="ru-RU" sz="2600"/>
              <a:t>                        ДУМАЛ – ДУМАЛ,</a:t>
            </a:r>
          </a:p>
          <a:p>
            <a:pPr>
              <a:buFont typeface="Wingdings" pitchFamily="2" charset="2"/>
              <a:buNone/>
            </a:pPr>
            <a:r>
              <a:rPr lang="ru-RU" sz="2600"/>
              <a:t>                        ДУМАЛ – ДУМАЛ,</a:t>
            </a:r>
          </a:p>
          <a:p>
            <a:pPr>
              <a:buFont typeface="Wingdings" pitchFamily="2" charset="2"/>
              <a:buNone/>
            </a:pPr>
            <a:r>
              <a:rPr lang="ru-RU" sz="2600"/>
              <a:t>                        ДУМАЛ – ДУМАЛ,</a:t>
            </a:r>
          </a:p>
          <a:p>
            <a:pPr>
              <a:buFont typeface="Wingdings" pitchFamily="2" charset="2"/>
              <a:buNone/>
            </a:pPr>
            <a:r>
              <a:rPr lang="ru-RU" sz="2600"/>
              <a:t>В ЭТО ВРЕМЯ ВЕТЕР ДУНУЛ,</a:t>
            </a:r>
          </a:p>
          <a:p>
            <a:pPr>
              <a:buFont typeface="Wingdings" pitchFamily="2" charset="2"/>
              <a:buNone/>
            </a:pPr>
            <a:r>
              <a:rPr lang="ru-RU" sz="2600"/>
              <a:t>И Я ЗАБЫЛ, О ЧЁМ Я ДУМАЛ.</a:t>
            </a:r>
          </a:p>
          <a:p>
            <a:pPr>
              <a:buFont typeface="Wingdings" pitchFamily="2" charset="2"/>
              <a:buNone/>
            </a:pPr>
            <a:r>
              <a:rPr lang="ru-RU" sz="2600"/>
              <a:t>ТАК Я И НЕ ЗНАЮ, ОТКУДА НА УЛИЦЕ ВЗЯЛСЯ ТИГР. </a:t>
            </a:r>
          </a:p>
        </p:txBody>
      </p:sp>
      <p:sp>
        <p:nvSpPr>
          <p:cNvPr id="22533" name="Rectangle 5"/>
          <p:cNvSpPr>
            <a:spLocks noChangeArrowheads="1"/>
          </p:cNvSpPr>
          <p:nvPr/>
        </p:nvSpPr>
        <p:spPr bwMode="auto">
          <a:xfrm>
            <a:off x="1403350" y="333375"/>
            <a:ext cx="37846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Тигр на улице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E967D559-FDF2-44E6-B2C4-0D469860955D}" type="slidenum">
              <a:rPr lang="ru-RU"/>
              <a:pPr/>
              <a:t>16</a:t>
            </a:fld>
            <a:endParaRPr lang="ru-RU"/>
          </a:p>
        </p:txBody>
      </p:sp>
      <p:sp>
        <p:nvSpPr>
          <p:cNvPr id="23555" name="Содержимое 2"/>
          <p:cNvSpPr>
            <a:spLocks noGrp="1"/>
          </p:cNvSpPr>
          <p:nvPr>
            <p:ph idx="4294967295"/>
          </p:nvPr>
        </p:nvSpPr>
        <p:spPr>
          <a:xfrm>
            <a:off x="611188" y="1412875"/>
            <a:ext cx="7924800" cy="4608513"/>
          </a:xfrm>
        </p:spPr>
        <p:txBody>
          <a:bodyPr/>
          <a:lstStyle/>
          <a:p>
            <a:pPr>
              <a:buFont typeface="Wingdings" pitchFamily="2" charset="2"/>
              <a:buNone/>
            </a:pPr>
            <a:r>
              <a:rPr lang="ru-RU"/>
              <a:t>ПО РЕКЕ ПЛЫВЁТ КОРАБЛИК.</a:t>
            </a:r>
          </a:p>
          <a:p>
            <a:pPr>
              <a:buFont typeface="Wingdings" pitchFamily="2" charset="2"/>
              <a:buNone/>
            </a:pPr>
            <a:r>
              <a:rPr lang="ru-RU"/>
              <a:t>ОН ПЛЫВЁТ ИЗ ДАЛЕКА.</a:t>
            </a:r>
          </a:p>
          <a:p>
            <a:pPr>
              <a:buFont typeface="Wingdings" pitchFamily="2" charset="2"/>
              <a:buNone/>
            </a:pPr>
            <a:r>
              <a:rPr lang="ru-RU"/>
              <a:t>НА КОРАБЛИКЕ ЧЕТЫРЕ</a:t>
            </a:r>
          </a:p>
          <a:p>
            <a:pPr>
              <a:buFont typeface="Wingdings" pitchFamily="2" charset="2"/>
              <a:buNone/>
            </a:pPr>
            <a:r>
              <a:rPr lang="ru-RU"/>
              <a:t>ОЧЕНЬ ХРАБРЫХ МОРЯКА.</a:t>
            </a:r>
          </a:p>
          <a:p>
            <a:pPr>
              <a:buFont typeface="Wingdings" pitchFamily="2" charset="2"/>
              <a:buNone/>
            </a:pPr>
            <a:r>
              <a:rPr lang="ru-RU"/>
              <a:t>У НИХ УШКИ НА МАКУШКЕ,</a:t>
            </a:r>
          </a:p>
          <a:p>
            <a:pPr>
              <a:buFont typeface="Wingdings" pitchFamily="2" charset="2"/>
              <a:buNone/>
            </a:pPr>
            <a:r>
              <a:rPr lang="ru-RU"/>
              <a:t>У НИХ ДЛИННЫЕ ХВОСТЫ,</a:t>
            </a:r>
          </a:p>
          <a:p>
            <a:pPr>
              <a:buFont typeface="Wingdings" pitchFamily="2" charset="2"/>
              <a:buNone/>
            </a:pPr>
            <a:r>
              <a:rPr lang="ru-RU"/>
              <a:t>И СТРАШНЫ ИМ ТОЛЬКО КОШКИ,</a:t>
            </a:r>
          </a:p>
          <a:p>
            <a:pPr>
              <a:buFont typeface="Wingdings" pitchFamily="2" charset="2"/>
              <a:buNone/>
            </a:pPr>
            <a:r>
              <a:rPr lang="ru-RU"/>
              <a:t>ТОЛЬКО КОШКИ ДА КОТЫ!</a:t>
            </a:r>
          </a:p>
        </p:txBody>
      </p:sp>
      <p:sp>
        <p:nvSpPr>
          <p:cNvPr id="23557" name="Rectangle 5"/>
          <p:cNvSpPr>
            <a:spLocks noChangeArrowheads="1"/>
          </p:cNvSpPr>
          <p:nvPr/>
        </p:nvSpPr>
        <p:spPr bwMode="auto">
          <a:xfrm>
            <a:off x="2268538" y="333375"/>
            <a:ext cx="26955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Кораблик</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E6CAEC0C-9D17-4E4E-83FA-6DAA9A389794}" type="slidenum">
              <a:rPr lang="ru-RU"/>
              <a:pPr/>
              <a:t>17</a:t>
            </a:fld>
            <a:endParaRPr lang="ru-RU"/>
          </a:p>
        </p:txBody>
      </p:sp>
      <p:sp>
        <p:nvSpPr>
          <p:cNvPr id="24579" name="Содержимое 2"/>
          <p:cNvSpPr>
            <a:spLocks noGrp="1"/>
          </p:cNvSpPr>
          <p:nvPr>
            <p:ph idx="4294967295"/>
          </p:nvPr>
        </p:nvSpPr>
        <p:spPr>
          <a:xfrm>
            <a:off x="1908175" y="1484313"/>
            <a:ext cx="4970463" cy="4419600"/>
          </a:xfrm>
        </p:spPr>
        <p:txBody>
          <a:bodyPr/>
          <a:lstStyle/>
          <a:p>
            <a:pPr>
              <a:buFont typeface="Wingdings" pitchFamily="2" charset="2"/>
              <a:buNone/>
            </a:pPr>
            <a:r>
              <a:rPr lang="ru-RU" b="1"/>
              <a:t>Речку переплыли </a:t>
            </a:r>
            <a:endParaRPr lang="ru-RU"/>
          </a:p>
          <a:p>
            <a:pPr>
              <a:buFont typeface="Wingdings" pitchFamily="2" charset="2"/>
              <a:buNone/>
            </a:pPr>
            <a:r>
              <a:rPr lang="ru-RU" b="1"/>
              <a:t>Ровно в полминутки:</a:t>
            </a:r>
            <a:endParaRPr lang="ru-RU"/>
          </a:p>
          <a:p>
            <a:pPr>
              <a:buFont typeface="Wingdings" pitchFamily="2" charset="2"/>
              <a:buNone/>
            </a:pPr>
            <a:r>
              <a:rPr lang="ru-RU" b="1"/>
              <a:t>Цыплёнок на утёнке, </a:t>
            </a:r>
            <a:endParaRPr lang="ru-RU"/>
          </a:p>
          <a:p>
            <a:pPr>
              <a:buFont typeface="Wingdings" pitchFamily="2" charset="2"/>
              <a:buNone/>
            </a:pPr>
            <a:r>
              <a:rPr lang="ru-RU" b="1"/>
              <a:t>Цыплёнок на утёнке,</a:t>
            </a:r>
            <a:endParaRPr lang="ru-RU"/>
          </a:p>
          <a:p>
            <a:pPr>
              <a:buFont typeface="Wingdings" pitchFamily="2" charset="2"/>
              <a:buNone/>
            </a:pPr>
            <a:r>
              <a:rPr lang="ru-RU" b="1"/>
              <a:t>Цыплёнок на утёнке, </a:t>
            </a:r>
            <a:endParaRPr lang="ru-RU"/>
          </a:p>
          <a:p>
            <a:pPr>
              <a:buFont typeface="Wingdings" pitchFamily="2" charset="2"/>
              <a:buNone/>
            </a:pPr>
            <a:r>
              <a:rPr lang="ru-RU" b="1"/>
              <a:t>А курица на утке.</a:t>
            </a:r>
            <a:endParaRPr lang="ru-RU"/>
          </a:p>
          <a:p>
            <a:endParaRPr lang="ru-RU"/>
          </a:p>
        </p:txBody>
      </p:sp>
      <p:sp>
        <p:nvSpPr>
          <p:cNvPr id="24581" name="Rectangle 5"/>
          <p:cNvSpPr>
            <a:spLocks noChangeArrowheads="1"/>
          </p:cNvSpPr>
          <p:nvPr/>
        </p:nvSpPr>
        <p:spPr bwMode="auto">
          <a:xfrm>
            <a:off x="2124075" y="333375"/>
            <a:ext cx="33020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Добрая утка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3631E44F-775A-4EBA-B66C-2A87FF0FF4E8}" type="slidenum">
              <a:rPr lang="ru-RU"/>
              <a:pPr/>
              <a:t>18</a:t>
            </a:fld>
            <a:endParaRPr lang="ru-RU"/>
          </a:p>
        </p:txBody>
      </p:sp>
      <p:pic>
        <p:nvPicPr>
          <p:cNvPr id="25606" name="Picture 2" descr="D:\ЛИЧНАЯ ПАПКА ЯНЫ\4 Декабрь 2009 г..jpg"/>
          <p:cNvPicPr>
            <a:picLocks noGrp="1" noChangeAspect="1" noChangeArrowheads="1"/>
          </p:cNvPicPr>
          <p:nvPr>
            <p:ph sz="half" idx="4294967295"/>
          </p:nvPr>
        </p:nvPicPr>
        <p:blipFill>
          <a:blip r:embed="rId2" cstate="print"/>
          <a:srcRect/>
          <a:stretch>
            <a:fillRect/>
          </a:stretch>
        </p:blipFill>
        <p:spPr>
          <a:xfrm>
            <a:off x="593725" y="1484313"/>
            <a:ext cx="3997325" cy="4608512"/>
          </a:xfrm>
        </p:spPr>
      </p:pic>
      <p:graphicFrame>
        <p:nvGraphicFramePr>
          <p:cNvPr id="25621" name="Group 21"/>
          <p:cNvGraphicFramePr>
            <a:graphicFrameLocks noGrp="1"/>
          </p:cNvGraphicFramePr>
          <p:nvPr/>
        </p:nvGraphicFramePr>
        <p:xfrm>
          <a:off x="5076825" y="1557338"/>
          <a:ext cx="3671888" cy="4517136"/>
        </p:xfrm>
        <a:graphic>
          <a:graphicData uri="http://schemas.openxmlformats.org/drawingml/2006/table">
            <a:tbl>
              <a:tblPr/>
              <a:tblGrid>
                <a:gridCol w="3671888"/>
              </a:tblGrid>
              <a:tr h="43926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Даниил Иванович Ювачёв</a:t>
                      </a:r>
                      <a:r>
                        <a:rPr kumimoji="0" lang="ru-RU" sz="1200" b="0" i="0" u="none" strike="noStrike" cap="none" normalizeH="0" baseline="0" smtClean="0">
                          <a:ln>
                            <a:noFill/>
                          </a:ln>
                          <a:solidFill>
                            <a:schemeClr val="tx1"/>
                          </a:solidFill>
                          <a:effectLst/>
                          <a:latin typeface="Arial" charset="0"/>
                        </a:rPr>
                        <a:t> </a:t>
                      </a:r>
                      <a:r>
                        <a:rPr kumimoji="0" lang="ru-RU" sz="1400" b="1" i="0" u="none" strike="noStrike" cap="none" normalizeH="0" baseline="0" smtClean="0">
                          <a:ln>
                            <a:noFill/>
                          </a:ln>
                          <a:solidFill>
                            <a:schemeClr val="tx1"/>
                          </a:solidFill>
                          <a:effectLst/>
                          <a:latin typeface="Arial" charset="0"/>
                        </a:rPr>
                        <a:t>(настоящая фамилия) родился 12 января в Петербурге в семье журналиста-народовольца и воспитательницы женской колонии. Окончил немецкое училище св. Петра в Петербурге, знал английский и немецкий языки, любил рисовать, выступать на сцене.</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Arial" charset="0"/>
                        </a:rPr>
                        <a:t>В детскую литературу был привлечён С. Маршаком, сотрудничал в журналах «Чиж» (Чрезвычайно Интересный Журнал) и «Ёж» (Ежемесячный Журнал). В 1928 г. на страницах журналов появились весёлые стихотворения.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ru-RU" sz="1400" b="1" i="0" u="none" strike="noStrike" cap="none" normalizeH="0" baseline="0" smtClean="0">
                          <a:ln>
                            <a:noFill/>
                          </a:ln>
                          <a:solidFill>
                            <a:schemeClr val="tx1"/>
                          </a:solidFill>
                          <a:effectLst/>
                          <a:latin typeface="Arial" charset="0"/>
                        </a:rPr>
                        <a:t>Долгое время книги Д. Хармса не издавались, так как он считался «врагом народа».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5622" name="Rectangle 22"/>
          <p:cNvSpPr>
            <a:spLocks noChangeArrowheads="1"/>
          </p:cNvSpPr>
          <p:nvPr/>
        </p:nvSpPr>
        <p:spPr bwMode="auto">
          <a:xfrm>
            <a:off x="323850" y="260350"/>
            <a:ext cx="668813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Даниил Иванович</a:t>
            </a:r>
            <a:r>
              <a:rPr lang="ru-RU" sz="4400">
                <a:solidFill>
                  <a:schemeClr val="bg1"/>
                </a:solidFill>
                <a:latin typeface="ParkAvenue BT" pitchFamily="66" charset="0"/>
              </a:rPr>
              <a:t>  </a:t>
            </a:r>
            <a:r>
              <a:rPr lang="ru-RU" sz="4400" b="1">
                <a:solidFill>
                  <a:schemeClr val="bg1"/>
                </a:solidFill>
                <a:latin typeface="ParkAvenue BT" pitchFamily="66" charset="0"/>
              </a:rPr>
              <a:t>Хармс</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FB8B6F9F-C9E2-4A8C-8109-51BC9C540C76}" type="slidenum">
              <a:rPr lang="ru-RU"/>
              <a:pPr/>
              <a:t>19</a:t>
            </a:fld>
            <a:endParaRPr lang="ru-RU"/>
          </a:p>
        </p:txBody>
      </p:sp>
      <p:sp>
        <p:nvSpPr>
          <p:cNvPr id="6" name="Содержимое 5"/>
          <p:cNvSpPr>
            <a:spLocks noGrp="1"/>
          </p:cNvSpPr>
          <p:nvPr>
            <p:ph idx="4294967295"/>
          </p:nvPr>
        </p:nvSpPr>
        <p:spPr>
          <a:xfrm>
            <a:off x="250825" y="1412875"/>
            <a:ext cx="8472488" cy="5143500"/>
          </a:xfrm>
        </p:spPr>
        <p:txBody>
          <a:bodyPr>
            <a:normAutofit/>
          </a:bodyPr>
          <a:lstStyle/>
          <a:p>
            <a:pPr>
              <a:lnSpc>
                <a:spcPct val="80000"/>
              </a:lnSpc>
              <a:buFont typeface="Wingdings" pitchFamily="2" charset="2"/>
              <a:buNone/>
            </a:pPr>
            <a:r>
              <a:rPr lang="ru-RU" sz="2000" b="1">
                <a:latin typeface="Times New Roman" pitchFamily="18" charset="0"/>
              </a:rPr>
              <a:t>Однажды не поладили буквы — гласные и согласные — и разошлись в разные стороны. Сбились согласные в кучку, хотели поговорить — и никак. Кашлянули, потом чихнули:</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-Кх! Пчх!</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Зачем-то позвали кошку: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Кс, кс, кс!</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заскучали... Вдруг: «Тсс!» Показалось им, кто-то где-то рыдает. Прислушались.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Л-а-а! О-о-о! — кричали гласные. Они плакали, как малые дети, и аукались: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Уа! Уа! Ау! Ау!..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согласные крикнули им (вернее, хотели крикнуть, но у них получилось лишь невнятное бормотание): «БДМ ВСГД ВМСТ!»</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услышали радостное, но тоже непонятное: «УЕ, ЕА, ЕЕ!»</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Заключили буквы мир, снова встали рядом, внятно сказали: «БУДЕМ ВСЕГДА ВМЕСТЕ!»</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с тех пор никогда больше не разлучались.</a:t>
            </a:r>
            <a:r>
              <a:rPr lang="ru-RU" sz="2000"/>
              <a:t> </a:t>
            </a:r>
          </a:p>
          <a:p>
            <a:pPr>
              <a:lnSpc>
                <a:spcPct val="80000"/>
              </a:lnSpc>
            </a:pPr>
            <a:endParaRPr lang="ru-RU" sz="2000"/>
          </a:p>
        </p:txBody>
      </p:sp>
      <p:sp>
        <p:nvSpPr>
          <p:cNvPr id="26630" name="Rectangle 6"/>
          <p:cNvSpPr>
            <a:spLocks noChangeArrowheads="1"/>
          </p:cNvSpPr>
          <p:nvPr/>
        </p:nvSpPr>
        <p:spPr bwMode="auto">
          <a:xfrm>
            <a:off x="2268538" y="333375"/>
            <a:ext cx="36957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Всегда вместе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2B6DDD63-84D8-4991-AA34-6489A7E29F78}" type="slidenum">
              <a:rPr lang="ru-RU"/>
              <a:pPr/>
              <a:t>2</a:t>
            </a:fld>
            <a:endParaRPr lang="ru-RU"/>
          </a:p>
        </p:txBody>
      </p:sp>
      <p:sp>
        <p:nvSpPr>
          <p:cNvPr id="9218" name="Содержимое 2"/>
          <p:cNvSpPr>
            <a:spLocks noGrp="1"/>
          </p:cNvSpPr>
          <p:nvPr>
            <p:ph idx="4294967295"/>
          </p:nvPr>
        </p:nvSpPr>
        <p:spPr>
          <a:xfrm>
            <a:off x="428485" y="1342152"/>
            <a:ext cx="7861295" cy="5250135"/>
          </a:xfrm>
          <a:noFill/>
        </p:spPr>
        <p:txBody>
          <a:bodyPr>
            <a:normAutofit fontScale="92500"/>
          </a:bodyPr>
          <a:lstStyle/>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АВТОРЫ ПРОЕКТА: </a:t>
            </a:r>
            <a:r>
              <a:rPr lang="ru-RU"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Т</a:t>
            </a:r>
            <a:r>
              <a:rPr lang="ru-RU" sz="28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АВЕНДИНА </a:t>
            </a:r>
            <a:r>
              <a:rPr lang="ru-RU"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Я</a:t>
            </a:r>
            <a:r>
              <a:rPr lang="ru-RU" sz="28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НА</a:t>
            </a:r>
            <a:endPar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endParaRP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a:t>
            </a:r>
            <a:r>
              <a:rPr lang="ru-RU"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К</a:t>
            </a:r>
            <a:r>
              <a:rPr lang="ru-RU" sz="28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РАМЧИНСКАЯ</a:t>
            </a: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А</a:t>
            </a:r>
            <a:r>
              <a:rPr lang="ru-RU" sz="28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НАСТАСИЯ</a:t>
            </a:r>
            <a:endPar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endParaRP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a:t>
            </a: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УЧЕНИЦЫ 4 А КЛАССА</a:t>
            </a: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МОУСОШ № 13</a:t>
            </a: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ГОРОДА НОЯБРЬСКА</a:t>
            </a:r>
          </a:p>
          <a:p>
            <a:pPr marL="448056" indent="-384048" fontAlgn="auto">
              <a:spcAft>
                <a:spcPts val="0"/>
              </a:spcAft>
              <a:buClr>
                <a:schemeClr val="accent1"/>
              </a:buClr>
              <a:buFont typeface="Wingdings 2" pitchFamily="18" charset="2"/>
              <a:buNone/>
              <a:defRPr/>
            </a:pPr>
            <a:endPar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endParaRPr>
          </a:p>
          <a:p>
            <a:pPr marL="448056" indent="-384048" fontAlgn="auto">
              <a:spcAft>
                <a:spcPts val="0"/>
              </a:spcAft>
              <a:buClr>
                <a:schemeClr val="accent1"/>
              </a:buClr>
              <a:buFont typeface="Wingdings 2" pitchFamily="18" charset="2"/>
              <a:buNone/>
              <a:defRPr/>
            </a:pP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    </a:t>
            </a:r>
            <a:r>
              <a:rPr lang="ru-RU" sz="3000" b="1" kern="12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РУКОВОДИТЕЛЬ ПРОЕКТА: </a:t>
            </a: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НИЯНИНА НАТАЛИЯ </a:t>
            </a:r>
            <a:r>
              <a:rPr lang="ru-RU" sz="3000" b="1" kern="12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ВАЛЕНТИНОВНА, </a:t>
            </a:r>
            <a:r>
              <a:rPr lang="ru-RU" sz="3000" b="1" kern="1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mn-lt"/>
                <a:ea typeface="+mn-ea"/>
                <a:cs typeface="+mn-cs"/>
              </a:rPr>
              <a:t>УЧИТЕЛЬ НАЧАЛЬНЫХ КЛАССОВ</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5B63B15-0D4D-4303-94A0-93BC5478F671}" type="slidenum">
              <a:rPr lang="ru-RU"/>
              <a:pPr/>
              <a:t>20</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000">
                <a:latin typeface="Times New Roman" pitchFamily="18" charset="0"/>
              </a:rPr>
              <a:t>Один </a:t>
            </a:r>
            <a:r>
              <a:rPr lang="ru-RU" sz="2000" b="1">
                <a:latin typeface="Times New Roman" pitchFamily="18" charset="0"/>
              </a:rPr>
              <a:t>мальчик </a:t>
            </a:r>
            <a:r>
              <a:rPr lang="ru-RU" sz="2000">
                <a:latin typeface="Times New Roman" pitchFamily="18" charset="0"/>
              </a:rPr>
              <a:t>нарисовал лесного </a:t>
            </a:r>
            <a:r>
              <a:rPr lang="ru-RU" sz="2000" b="1">
                <a:latin typeface="Times New Roman" pitchFamily="18" charset="0"/>
              </a:rPr>
              <a:t>зверька </a:t>
            </a:r>
            <a:r>
              <a:rPr lang="ru-RU" sz="2000">
                <a:latin typeface="Times New Roman" pitchFamily="18" charset="0"/>
              </a:rPr>
              <a:t>- с длин­ными ушами, с </a:t>
            </a:r>
            <a:r>
              <a:rPr lang="ru-RU" sz="2000" b="1">
                <a:latin typeface="Times New Roman" pitchFamily="18" charset="0"/>
              </a:rPr>
              <a:t>большими </a:t>
            </a:r>
            <a:r>
              <a:rPr lang="ru-RU" sz="2000">
                <a:latin typeface="Times New Roman" pitchFamily="18" charset="0"/>
              </a:rPr>
              <a:t>задними ногами и </a:t>
            </a:r>
            <a:r>
              <a:rPr lang="ru-RU" sz="2000" b="1">
                <a:latin typeface="Times New Roman" pitchFamily="18" charset="0"/>
              </a:rPr>
              <a:t>ма-а-аленьким-маленьким </a:t>
            </a:r>
            <a:r>
              <a:rPr lang="ru-RU" sz="2000">
                <a:latin typeface="Times New Roman" pitchFamily="18" charset="0"/>
              </a:rPr>
              <a:t>хвостиком. И написал, как зовут </a:t>
            </a:r>
            <a:r>
              <a:rPr lang="ru-RU" sz="2000" b="1">
                <a:latin typeface="Times New Roman" pitchFamily="18" charset="0"/>
              </a:rPr>
              <a:t>зверька, чтобы </a:t>
            </a:r>
            <a:r>
              <a:rPr lang="ru-RU" sz="2000">
                <a:latin typeface="Times New Roman" pitchFamily="18" charset="0"/>
              </a:rPr>
              <a:t>никто не сомневался. Вот тут-то и </a:t>
            </a:r>
            <a:r>
              <a:rPr lang="ru-RU" sz="2000" b="1">
                <a:latin typeface="Times New Roman" pitchFamily="18" charset="0"/>
              </a:rPr>
              <a:t>на­чались чудеса... </a:t>
            </a:r>
            <a:r>
              <a:rPr lang="ru-RU" sz="2000">
                <a:latin typeface="Times New Roman" pitchFamily="18" charset="0"/>
              </a:rPr>
              <a:t>Зверёк вдруг заговорил!</a:t>
            </a:r>
          </a:p>
          <a:p>
            <a:pPr>
              <a:lnSpc>
                <a:spcPct val="80000"/>
              </a:lnSpc>
              <a:buFont typeface="Wingdings" pitchFamily="2" charset="2"/>
              <a:buNone/>
            </a:pPr>
            <a:r>
              <a:rPr lang="ru-RU" sz="2000">
                <a:latin typeface="Times New Roman" pitchFamily="18" charset="0"/>
              </a:rPr>
              <a:t>- Бе-бе-безобразие! - сказал он.</a:t>
            </a: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Почему </a:t>
            </a:r>
            <a:r>
              <a:rPr lang="ru-RU" sz="2000">
                <a:latin typeface="Times New Roman" pitchFamily="18" charset="0"/>
              </a:rPr>
              <a:t>- безобразие?</a:t>
            </a: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Му-му-мучитель </a:t>
            </a:r>
            <a:r>
              <a:rPr lang="ru-RU" sz="2000">
                <a:latin typeface="Times New Roman" pitchFamily="18" charset="0"/>
              </a:rPr>
              <a:t>ты, вот кто! - </a:t>
            </a:r>
            <a:r>
              <a:rPr lang="ru-RU" sz="2000" b="1">
                <a:latin typeface="Times New Roman" pitchFamily="18" charset="0"/>
              </a:rPr>
              <a:t>замычал </a:t>
            </a:r>
            <a:r>
              <a:rPr lang="ru-RU" sz="2000">
                <a:latin typeface="Times New Roman" pitchFamily="18" charset="0"/>
              </a:rPr>
              <a:t>зверёк. -</a:t>
            </a:r>
            <a:r>
              <a:rPr lang="ru-RU" sz="2000" b="1">
                <a:latin typeface="Times New Roman" pitchFamily="18" charset="0"/>
              </a:rPr>
              <a:t>Что </a:t>
            </a:r>
            <a:r>
              <a:rPr lang="ru-RU" sz="2000">
                <a:latin typeface="Times New Roman" pitchFamily="18" charset="0"/>
              </a:rPr>
              <a:t>ты со мной сделал?</a:t>
            </a: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Ничего. </a:t>
            </a:r>
            <a:r>
              <a:rPr lang="ru-RU" sz="2000">
                <a:latin typeface="Times New Roman" pitchFamily="18" charset="0"/>
              </a:rPr>
              <a:t>Разве я плохо тебя нарисовал?</a:t>
            </a:r>
          </a:p>
          <a:p>
            <a:pPr>
              <a:lnSpc>
                <a:spcPct val="80000"/>
              </a:lnSpc>
              <a:buFont typeface="Wingdings" pitchFamily="2" charset="2"/>
              <a:buNone/>
            </a:pPr>
            <a:r>
              <a:rPr lang="ru-RU" sz="2000">
                <a:latin typeface="Times New Roman" pitchFamily="18" charset="0"/>
              </a:rPr>
              <a:t>- Нет, </a:t>
            </a:r>
            <a:r>
              <a:rPr lang="ru-RU" sz="2000" b="1">
                <a:latin typeface="Times New Roman" pitchFamily="18" charset="0"/>
              </a:rPr>
              <a:t>узнать </a:t>
            </a:r>
            <a:r>
              <a:rPr lang="ru-RU" sz="2000">
                <a:latin typeface="Times New Roman" pitchFamily="18" charset="0"/>
              </a:rPr>
              <a:t>можно.</a:t>
            </a:r>
          </a:p>
          <a:p>
            <a:pPr>
              <a:lnSpc>
                <a:spcPct val="80000"/>
              </a:lnSpc>
              <a:buFont typeface="Wingdings" pitchFamily="2" charset="2"/>
              <a:buNone/>
            </a:pPr>
            <a:r>
              <a:rPr lang="ru-RU" sz="2000">
                <a:latin typeface="Times New Roman" pitchFamily="18" charset="0"/>
              </a:rPr>
              <a:t>- Так в </a:t>
            </a:r>
            <a:r>
              <a:rPr lang="ru-RU" sz="2000" b="1">
                <a:latin typeface="Times New Roman" pitchFamily="18" charset="0"/>
              </a:rPr>
              <a:t>чём </a:t>
            </a:r>
            <a:r>
              <a:rPr lang="ru-RU" sz="2000">
                <a:latin typeface="Times New Roman" pitchFamily="18" charset="0"/>
              </a:rPr>
              <a:t>же дело?</a:t>
            </a: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3-зачем </a:t>
            </a:r>
            <a:r>
              <a:rPr lang="ru-RU" sz="2000">
                <a:latin typeface="Times New Roman" pitchFamily="18" charset="0"/>
              </a:rPr>
              <a:t>меня за-за-заикой сделал? Я не заика, я — зайка!</a:t>
            </a:r>
          </a:p>
          <a:p>
            <a:pPr>
              <a:lnSpc>
                <a:spcPct val="80000"/>
              </a:lnSpc>
              <a:buFont typeface="Wingdings" pitchFamily="2" charset="2"/>
              <a:buNone/>
            </a:pPr>
            <a:r>
              <a:rPr lang="ru-RU" sz="2000">
                <a:latin typeface="Times New Roman" pitchFamily="18" charset="0"/>
              </a:rPr>
              <a:t>Спохватился </a:t>
            </a:r>
            <a:r>
              <a:rPr lang="ru-RU" sz="2000" b="1">
                <a:latin typeface="Times New Roman" pitchFamily="18" charset="0"/>
              </a:rPr>
              <a:t>мальчик </a:t>
            </a:r>
            <a:r>
              <a:rPr lang="ru-RU" sz="2000">
                <a:latin typeface="Times New Roman" pitchFamily="18" charset="0"/>
              </a:rPr>
              <a:t>и </a:t>
            </a:r>
            <a:r>
              <a:rPr lang="ru-RU" sz="2000" b="1">
                <a:latin typeface="Times New Roman" pitchFamily="18" charset="0"/>
              </a:rPr>
              <a:t>ещё </a:t>
            </a:r>
            <a:r>
              <a:rPr lang="ru-RU" sz="2000">
                <a:latin typeface="Times New Roman" pitchFamily="18" charset="0"/>
              </a:rPr>
              <a:t>один хвостик пририсо­вал, но уже к букве «И». И зверёк перестал </a:t>
            </a:r>
            <a:r>
              <a:rPr lang="ru-RU" sz="2000" b="1">
                <a:latin typeface="Times New Roman" pitchFamily="18" charset="0"/>
              </a:rPr>
              <a:t>заикаться.</a:t>
            </a:r>
            <a:endParaRPr lang="ru-RU" sz="2000">
              <a:latin typeface="Times New Roman" pitchFamily="18" charset="0"/>
            </a:endParaRPr>
          </a:p>
          <a:p>
            <a:pPr>
              <a:lnSpc>
                <a:spcPct val="80000"/>
              </a:lnSpc>
              <a:buFont typeface="Wingdings" pitchFamily="2" charset="2"/>
              <a:buNone/>
            </a:pPr>
            <a:r>
              <a:rPr lang="ru-RU" sz="2000">
                <a:latin typeface="Times New Roman" pitchFamily="18" charset="0"/>
              </a:rPr>
              <a:t>-  Спасибо, — сказал он. — </a:t>
            </a:r>
            <a:r>
              <a:rPr lang="ru-RU" sz="2000" b="1">
                <a:latin typeface="Times New Roman" pitchFamily="18" charset="0"/>
              </a:rPr>
              <a:t>Теперь </a:t>
            </a:r>
            <a:r>
              <a:rPr lang="ru-RU" sz="2000">
                <a:latin typeface="Times New Roman" pitchFamily="18" charset="0"/>
              </a:rPr>
              <a:t>каждый скажет, что я — зайка</a:t>
            </a:r>
            <a:r>
              <a:rPr lang="ru-RU" sz="1800"/>
              <a:t>!</a:t>
            </a:r>
          </a:p>
          <a:p>
            <a:pPr>
              <a:lnSpc>
                <a:spcPct val="80000"/>
              </a:lnSpc>
              <a:buFont typeface="Wingdings" pitchFamily="2" charset="2"/>
              <a:buNone/>
            </a:pPr>
            <a:r>
              <a:rPr lang="ru-RU" sz="1800"/>
              <a:t> </a:t>
            </a:r>
          </a:p>
          <a:p>
            <a:pPr>
              <a:lnSpc>
                <a:spcPct val="80000"/>
              </a:lnSpc>
            </a:pPr>
            <a:endParaRPr lang="ru-RU" sz="1800"/>
          </a:p>
        </p:txBody>
      </p:sp>
      <p:sp>
        <p:nvSpPr>
          <p:cNvPr id="27653" name="Rectangle 5"/>
          <p:cNvSpPr>
            <a:spLocks noChangeArrowheads="1"/>
          </p:cNvSpPr>
          <p:nvPr/>
        </p:nvSpPr>
        <p:spPr bwMode="auto">
          <a:xfrm>
            <a:off x="2124075" y="260350"/>
            <a:ext cx="35829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Два хвостика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F8BDC0EA-C034-4630-8181-7DF331F70833}" type="slidenum">
              <a:rPr lang="ru-RU"/>
              <a:pPr/>
              <a:t>21</a:t>
            </a:fld>
            <a:endParaRPr lang="ru-RU"/>
          </a:p>
        </p:txBody>
      </p:sp>
      <p:pic>
        <p:nvPicPr>
          <p:cNvPr id="28677" name="Picture 5" descr="Шибаев АА"/>
          <p:cNvPicPr>
            <a:picLocks noChangeAspect="1" noChangeArrowheads="1"/>
          </p:cNvPicPr>
          <p:nvPr/>
        </p:nvPicPr>
        <p:blipFill>
          <a:blip r:embed="rId2" cstate="print"/>
          <a:srcRect/>
          <a:stretch>
            <a:fillRect/>
          </a:stretch>
        </p:blipFill>
        <p:spPr bwMode="auto">
          <a:xfrm>
            <a:off x="539750" y="1412875"/>
            <a:ext cx="3294063" cy="4392613"/>
          </a:xfrm>
          <a:prstGeom prst="rect">
            <a:avLst/>
          </a:prstGeom>
          <a:noFill/>
        </p:spPr>
      </p:pic>
      <p:sp>
        <p:nvSpPr>
          <p:cNvPr id="28678" name="Rectangle 6"/>
          <p:cNvSpPr>
            <a:spLocks noChangeArrowheads="1"/>
          </p:cNvSpPr>
          <p:nvPr/>
        </p:nvSpPr>
        <p:spPr bwMode="auto">
          <a:xfrm>
            <a:off x="3924300" y="1412875"/>
            <a:ext cx="4679950" cy="4346575"/>
          </a:xfrm>
          <a:prstGeom prst="rect">
            <a:avLst/>
          </a:prstGeom>
          <a:noFill/>
          <a:ln w="9525">
            <a:noFill/>
            <a:miter lim="800000"/>
            <a:headEnd/>
            <a:tailEnd/>
          </a:ln>
          <a:effectLst/>
        </p:spPr>
        <p:txBody>
          <a:bodyPr anchor="ctr">
            <a:spAutoFit/>
          </a:bodyPr>
          <a:lstStyle/>
          <a:p>
            <a:r>
              <a:rPr lang="ru-RU" sz="1400" b="1">
                <a:latin typeface="Times New Roman" pitchFamily="18" charset="0"/>
              </a:rPr>
              <a:t>Александр Александрович Шибаев</a:t>
            </a:r>
            <a:r>
              <a:rPr lang="ru-RU" sz="1200">
                <a:latin typeface="Times New Roman" pitchFamily="18" charset="0"/>
              </a:rPr>
              <a:t> </a:t>
            </a:r>
            <a:r>
              <a:rPr lang="ru-RU" sz="1400">
                <a:latin typeface="Times New Roman" pitchFamily="18" charset="0"/>
              </a:rPr>
              <a:t>(1923 – 1979), </a:t>
            </a:r>
            <a:r>
              <a:rPr lang="ru-RU" sz="1400" b="1">
                <a:latin typeface="Times New Roman" pitchFamily="18" charset="0"/>
              </a:rPr>
              <a:t>уроженец Волхова, –разделил судьбу своего поколения: он воевал на ленинградском фронте, был тяжело ранен, долгие годы боролся с болезнями… И сочинял веселые, радостные детские стихи. Две его «толстые» книги – «Взялись за руки, друзья» (1977) и «Язык родной, дружи со мной»(1981) – по своему значению и художественной ценности перевесят многочисленные переиздания некоторых нынешних растиражированных стихотворцев. Две эти книги оказались «томов премногих тяжелей», как говорил один великий русский поэт XIX века про другого. Были еще и тонкие книжки, публикации в периодике, в различных сборниках и хрестоматиях, так что стихи Шибаева дошли до адресата, то есть до детей, и это главное. Человек редкостной скромности и деликатности, по свидетельству хорошо знавших его людей, поэт не стремился быть на виду, просто очень хорошо делал любимое дело, не изменяя своему таланту.</a:t>
            </a:r>
          </a:p>
        </p:txBody>
      </p:sp>
      <p:sp>
        <p:nvSpPr>
          <p:cNvPr id="28679" name="Rectangle 7"/>
          <p:cNvSpPr>
            <a:spLocks noChangeArrowheads="1"/>
          </p:cNvSpPr>
          <p:nvPr/>
        </p:nvSpPr>
        <p:spPr bwMode="auto">
          <a:xfrm>
            <a:off x="-142908" y="357166"/>
            <a:ext cx="9667911" cy="707886"/>
          </a:xfrm>
          <a:prstGeom prst="rect">
            <a:avLst/>
          </a:prstGeom>
          <a:noFill/>
          <a:ln w="9525">
            <a:noFill/>
            <a:miter lim="800000"/>
            <a:headEnd/>
            <a:tailEnd/>
          </a:ln>
          <a:effectLst/>
        </p:spPr>
        <p:txBody>
          <a:bodyPr wrap="square">
            <a:spAutoFit/>
          </a:bodyPr>
          <a:lstStyle/>
          <a:p>
            <a:r>
              <a:rPr lang="ru-RU" sz="4000" b="1" dirty="0">
                <a:solidFill>
                  <a:schemeClr val="bg1"/>
                </a:solidFill>
                <a:latin typeface="ParkAvenue BT" pitchFamily="66" charset="0"/>
              </a:rPr>
              <a:t>Александр Александрович</a:t>
            </a:r>
            <a:r>
              <a:rPr lang="ru-RU" sz="4000" dirty="0">
                <a:solidFill>
                  <a:schemeClr val="bg1"/>
                </a:solidFill>
                <a:latin typeface="ParkAvenue BT" pitchFamily="66" charset="0"/>
              </a:rPr>
              <a:t> </a:t>
            </a:r>
            <a:r>
              <a:rPr lang="ru-RU" sz="4000" b="1" dirty="0" smtClean="0">
                <a:solidFill>
                  <a:schemeClr val="bg1"/>
                </a:solidFill>
                <a:latin typeface="ParkAvenue BT" pitchFamily="66" charset="0"/>
              </a:rPr>
              <a:t>Шибаев</a:t>
            </a:r>
            <a:endParaRPr lang="ru-RU" sz="4000" b="1" dirty="0">
              <a:solidFill>
                <a:schemeClr val="bg1"/>
              </a:solidFill>
              <a:latin typeface="ParkAvenue BT"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7CDFBAD-9AC5-4427-BB6D-27847615A132}" type="slidenum">
              <a:rPr lang="ru-RU"/>
              <a:pPr/>
              <a:t>22</a:t>
            </a:fld>
            <a:endParaRPr lang="ru-RU"/>
          </a:p>
        </p:txBody>
      </p:sp>
      <p:sp>
        <p:nvSpPr>
          <p:cNvPr id="29699" name="Содержимое 2"/>
          <p:cNvSpPr>
            <a:spLocks noGrp="1"/>
          </p:cNvSpPr>
          <p:nvPr>
            <p:ph idx="4294967295"/>
          </p:nvPr>
        </p:nvSpPr>
        <p:spPr/>
        <p:txBody>
          <a:bodyPr/>
          <a:lstStyle/>
          <a:p>
            <a:pPr>
              <a:buFont typeface="Wingdings" pitchFamily="2" charset="2"/>
              <a:buNone/>
            </a:pPr>
            <a:r>
              <a:rPr lang="ru-RU" b="1">
                <a:latin typeface="Times New Roman" pitchFamily="18" charset="0"/>
              </a:rPr>
              <a:t>Паучок висел на паутинке... Вдруг она оборвалась, и паучок стал падать. «Вот это да...» — подумал паучок. Упав   на   землю,   он   тут   же   встал,   потёр Пленный бок и побежал к дереву. Забравшись на ветку, паучок теперь выпустил зу две паутинки... и стал качаться на качелях.</a:t>
            </a:r>
            <a:endParaRPr lang="ru-RU">
              <a:latin typeface="Times New Roman" pitchFamily="18" charset="0"/>
            </a:endParaRPr>
          </a:p>
          <a:p>
            <a:pPr>
              <a:buFont typeface="Wingdings" pitchFamily="2" charset="2"/>
              <a:buNone/>
            </a:pPr>
            <a:endParaRPr lang="ru-RU">
              <a:latin typeface="Times New Roman" pitchFamily="18" charset="0"/>
            </a:endParaRPr>
          </a:p>
          <a:p>
            <a:endParaRPr lang="ru-RU"/>
          </a:p>
        </p:txBody>
      </p:sp>
      <p:sp>
        <p:nvSpPr>
          <p:cNvPr id="29701" name="Rectangle 5"/>
          <p:cNvSpPr>
            <a:spLocks noChangeArrowheads="1"/>
          </p:cNvSpPr>
          <p:nvPr/>
        </p:nvSpPr>
        <p:spPr bwMode="auto">
          <a:xfrm>
            <a:off x="611188" y="333375"/>
            <a:ext cx="66992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Сообразительный паучок</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D5FF9A2-F479-402C-A8BA-27334D835018}" type="slidenum">
              <a:rPr lang="ru-RU"/>
              <a:pPr/>
              <a:t>23</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400" b="1">
                <a:latin typeface="Times New Roman" pitchFamily="18" charset="0"/>
              </a:rPr>
              <a:t>«Всем не угодишь» — решила тропинка. И побежала куда глаза глядят.</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По дороге она встретила бабочку и долго петляла вслед за ней среди деревьев и кустов. Так что у того, кто по этой тропинке пойдёт, голова обязательно закружится.</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Налетавшись, бабочка села на василёк, а тропинка, довольная тем, что догнала бабочку, остановилась полюбоваться на неё и передохнуть.</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Она, видно, забыла, что, остановившись, тропинки не умеют бежать дальше.</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А когда вспомнила, было уже поздно...</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«Ну что ж, — решила тропинка, — и василёк может быть целью пути».</a:t>
            </a:r>
            <a:endParaRPr lang="ru-RU" sz="2400">
              <a:latin typeface="Times New Roman" pitchFamily="18" charset="0"/>
            </a:endParaRPr>
          </a:p>
          <a:p>
            <a:pPr>
              <a:lnSpc>
                <a:spcPct val="80000"/>
              </a:lnSpc>
              <a:buFont typeface="Wingdings" pitchFamily="2" charset="2"/>
              <a:buNone/>
            </a:pPr>
            <a:r>
              <a:rPr lang="ru-RU" sz="2400"/>
              <a:t> </a:t>
            </a:r>
          </a:p>
          <a:p>
            <a:pPr>
              <a:lnSpc>
                <a:spcPct val="80000"/>
              </a:lnSpc>
            </a:pPr>
            <a:endParaRPr lang="ru-RU" sz="2400"/>
          </a:p>
        </p:txBody>
      </p:sp>
      <p:sp>
        <p:nvSpPr>
          <p:cNvPr id="30725" name="Rectangle 5"/>
          <p:cNvSpPr>
            <a:spLocks noChangeArrowheads="1"/>
          </p:cNvSpPr>
          <p:nvPr/>
        </p:nvSpPr>
        <p:spPr bwMode="auto">
          <a:xfrm>
            <a:off x="1331913" y="333375"/>
            <a:ext cx="52387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Странная тропинка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56C12E4-C249-4E0D-9513-2D9D9208189B}" type="slidenum">
              <a:rPr lang="ru-RU"/>
              <a:pPr/>
              <a:t>24</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600">
                <a:latin typeface="Times New Roman" pitchFamily="18" charset="0"/>
              </a:rPr>
              <a:t>Над трубой появился белый дымок. Осмотревшись, он быстро помчался вверх.</a:t>
            </a:r>
          </a:p>
          <a:p>
            <a:pPr>
              <a:lnSpc>
                <a:spcPct val="80000"/>
              </a:lnSpc>
              <a:buFont typeface="Wingdings" pitchFamily="2" charset="2"/>
              <a:buNone/>
            </a:pPr>
            <a:r>
              <a:rPr lang="ru-RU" sz="2600">
                <a:latin typeface="Times New Roman" pitchFamily="18" charset="0"/>
              </a:rPr>
              <a:t>— Постой, не спеши, — стала учить труба.</a:t>
            </a:r>
          </a:p>
          <a:p>
            <a:pPr>
              <a:lnSpc>
                <a:spcPct val="80000"/>
              </a:lnSpc>
              <a:buFont typeface="Wingdings" pitchFamily="2" charset="2"/>
              <a:buNone/>
            </a:pPr>
            <a:r>
              <a:rPr lang="ru-RU" sz="2600">
                <a:latin typeface="Times New Roman" pitchFamily="18" charset="0"/>
              </a:rPr>
              <a:t>—  Некогда мне, — запыхтел дымок. — Я хочу всё увидеть!</a:t>
            </a:r>
          </a:p>
          <a:p>
            <a:pPr>
              <a:lnSpc>
                <a:spcPct val="80000"/>
              </a:lnSpc>
              <a:buFont typeface="Wingdings" pitchFamily="2" charset="2"/>
              <a:buNone/>
            </a:pPr>
            <a:r>
              <a:rPr lang="ru-RU" sz="2600">
                <a:latin typeface="Times New Roman" pitchFamily="18" charset="0"/>
              </a:rPr>
              <a:t>—  Мир велик, — возразила труба. — Вряд ли тебе что удастся.</a:t>
            </a:r>
          </a:p>
          <a:p>
            <a:pPr>
              <a:lnSpc>
                <a:spcPct val="80000"/>
              </a:lnSpc>
              <a:buFont typeface="Wingdings" pitchFamily="2" charset="2"/>
              <a:buNone/>
            </a:pPr>
            <a:r>
              <a:rPr lang="ru-RU" sz="2600">
                <a:latin typeface="Times New Roman" pitchFamily="18" charset="0"/>
              </a:rPr>
              <a:t>—  А я сразу на все четыре стороны полечу, — выпалил    дымок.     И...     не    успела    труба    его предупредить, как дымок растаял.</a:t>
            </a:r>
          </a:p>
          <a:p>
            <a:pPr>
              <a:lnSpc>
                <a:spcPct val="80000"/>
              </a:lnSpc>
              <a:buFont typeface="Wingdings" pitchFamily="2" charset="2"/>
              <a:buNone/>
            </a:pPr>
            <a:r>
              <a:rPr lang="ru-RU" sz="2600">
                <a:latin typeface="Times New Roman" pitchFamily="18" charset="0"/>
              </a:rPr>
              <a:t>—   Слишком он у меня горячий, — огорчённо вздохнула труба и посмотрела вверх: там, в голубом небе, плыли чьи-то послушные дети.</a:t>
            </a:r>
          </a:p>
          <a:p>
            <a:pPr>
              <a:lnSpc>
                <a:spcPct val="80000"/>
              </a:lnSpc>
            </a:pPr>
            <a:endParaRPr lang="ru-RU" sz="2600">
              <a:latin typeface="Times New Roman" pitchFamily="18" charset="0"/>
            </a:endParaRPr>
          </a:p>
        </p:txBody>
      </p:sp>
      <p:sp>
        <p:nvSpPr>
          <p:cNvPr id="31749" name="Rectangle 5"/>
          <p:cNvSpPr>
            <a:spLocks noChangeArrowheads="1"/>
          </p:cNvSpPr>
          <p:nvPr/>
        </p:nvSpPr>
        <p:spPr bwMode="auto">
          <a:xfrm>
            <a:off x="2987675" y="333375"/>
            <a:ext cx="19875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Дымок</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E91A0551-EBAF-4BB2-B9D9-FF4AEDC5BFF1}" type="slidenum">
              <a:rPr lang="ru-RU"/>
              <a:pPr/>
              <a:t>25</a:t>
            </a:fld>
            <a:endParaRPr lang="ru-RU"/>
          </a:p>
        </p:txBody>
      </p:sp>
      <p:pic>
        <p:nvPicPr>
          <p:cNvPr id="32773" name="Picture 5" descr="Хмельницкий В"/>
          <p:cNvPicPr>
            <a:picLocks noChangeAspect="1" noChangeArrowheads="1"/>
          </p:cNvPicPr>
          <p:nvPr/>
        </p:nvPicPr>
        <p:blipFill>
          <a:blip r:embed="rId2" cstate="print"/>
          <a:srcRect/>
          <a:stretch>
            <a:fillRect/>
          </a:stretch>
        </p:blipFill>
        <p:spPr bwMode="auto">
          <a:xfrm>
            <a:off x="357158" y="1428736"/>
            <a:ext cx="3174993" cy="1997804"/>
          </a:xfrm>
          <a:prstGeom prst="rect">
            <a:avLst/>
          </a:prstGeom>
          <a:noFill/>
        </p:spPr>
      </p:pic>
      <p:sp>
        <p:nvSpPr>
          <p:cNvPr id="32774" name="Rectangle 6"/>
          <p:cNvSpPr>
            <a:spLocks noChangeArrowheads="1"/>
          </p:cNvSpPr>
          <p:nvPr/>
        </p:nvSpPr>
        <p:spPr bwMode="auto">
          <a:xfrm>
            <a:off x="3563938" y="1412875"/>
            <a:ext cx="5256212" cy="5289550"/>
          </a:xfrm>
          <a:prstGeom prst="rect">
            <a:avLst/>
          </a:prstGeom>
          <a:noFill/>
          <a:ln w="9525">
            <a:noFill/>
            <a:miter lim="800000"/>
            <a:headEnd/>
            <a:tailEnd/>
          </a:ln>
          <a:effectLst/>
        </p:spPr>
        <p:txBody>
          <a:bodyPr anchor="ctr">
            <a:spAutoFit/>
          </a:bodyPr>
          <a:lstStyle/>
          <a:p>
            <a:r>
              <a:rPr lang="ru-RU" sz="1400" b="1">
                <a:latin typeface="Times New Roman" pitchFamily="18" charset="0"/>
              </a:rPr>
              <a:t>Родился я в 1950 году в самое сказочное время - под Новый Год. (Поэтому, скорее всего, и пишу сказки). Очень многим в своём творческом становлении обязан учителю математики - Михаилу Давыдовичу Ямпольскому, поэту и педагогу - Вадиму Александровичу Левину и великому и прекрасному - Борису Владимировичу Заходеру, который даже написал однажды предисловие к моей книжке: </a:t>
            </a:r>
          </a:p>
          <a:p>
            <a:endParaRPr lang="ru-RU" sz="600" b="1" i="1">
              <a:latin typeface="Times New Roman" pitchFamily="18" charset="0"/>
            </a:endParaRPr>
          </a:p>
          <a:p>
            <a:r>
              <a:rPr lang="ru-RU" sz="1400" b="1" i="1">
                <a:latin typeface="Times New Roman" pitchFamily="18" charset="0"/>
              </a:rPr>
              <a:t>Дорогой читатель! Ты наверное любишь сказки. Длинные интересные сказки, где с героем происходит много приключений, где творят чудеса добрые волшебники, побеждая злых. Я тоже их люблю. Но бывают и другие сказки. Их я тоже очень люблю. В этих сказках как будто бы ничего особенного не происходит (кстати, обычно они коротенькие - приключения там и не поместились бы). Но хорошо знакомые нам, привычные вещи - листик на дереве, солнечный луч, камешек у моря - в этих сказках озаряются каким-то волшебным светом и становятся близкими и понятными, как будто они живые и родные нам. Такие сказки и собраны в этой книжке. Прочитай их, уважаемый читатель, когда ты вдоволь набегаешься и напрыгаешься и тебе вдруг захочется подумать и помечтать... Я уверен, что они тебе тоже понравятся!</a:t>
            </a:r>
            <a:br>
              <a:rPr lang="ru-RU" sz="1400" b="1" i="1">
                <a:latin typeface="Times New Roman" pitchFamily="18" charset="0"/>
              </a:rPr>
            </a:br>
            <a:endParaRPr lang="ru-RU" sz="1400" b="1" i="1">
              <a:latin typeface="Times New Roman" pitchFamily="18" charset="0"/>
            </a:endParaRPr>
          </a:p>
          <a:p>
            <a:pPr algn="r"/>
            <a:endParaRPr lang="ru-RU" sz="1400">
              <a:latin typeface="Times New Roman" pitchFamily="18" charset="0"/>
            </a:endParaRPr>
          </a:p>
        </p:txBody>
      </p:sp>
      <p:sp>
        <p:nvSpPr>
          <p:cNvPr id="32775" name="Rectangle 7"/>
          <p:cNvSpPr>
            <a:spLocks noChangeArrowheads="1"/>
          </p:cNvSpPr>
          <p:nvPr/>
        </p:nvSpPr>
        <p:spPr bwMode="auto">
          <a:xfrm>
            <a:off x="468313" y="260350"/>
            <a:ext cx="5767387"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Виктор Хмельницкий</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5867CBC6-B80A-4A51-A8B4-922A90653BDD}" type="slidenum">
              <a:rPr lang="ru-RU"/>
              <a:pPr/>
              <a:t>26</a:t>
            </a:fld>
            <a:endParaRPr lang="ru-RU"/>
          </a:p>
        </p:txBody>
      </p:sp>
      <p:sp>
        <p:nvSpPr>
          <p:cNvPr id="6" name="Содержимое 5"/>
          <p:cNvSpPr>
            <a:spLocks noGrp="1"/>
          </p:cNvSpPr>
          <p:nvPr>
            <p:ph idx="4294967295"/>
          </p:nvPr>
        </p:nvSpPr>
        <p:spPr>
          <a:xfrm>
            <a:off x="468313" y="1341438"/>
            <a:ext cx="8229600" cy="4608512"/>
          </a:xfrm>
        </p:spPr>
        <p:txBody>
          <a:bodyPr>
            <a:normAutofit/>
          </a:bodyPr>
          <a:lstStyle/>
          <a:p>
            <a:pPr>
              <a:lnSpc>
                <a:spcPct val="90000"/>
              </a:lnSpc>
              <a:buFont typeface="Wingdings" pitchFamily="2" charset="2"/>
              <a:buNone/>
            </a:pPr>
            <a:r>
              <a:rPr lang="ru-RU" sz="1600" b="1" i="1">
                <a:latin typeface="Times New Roman" pitchFamily="18" charset="0"/>
              </a:rPr>
              <a:t>           </a:t>
            </a:r>
            <a:r>
              <a:rPr lang="ru-RU" sz="1600">
                <a:latin typeface="Times New Roman" pitchFamily="18" charset="0"/>
              </a:rPr>
              <a:t>ЛЕТОМ АНДРЮША ЖИЛ НА ДАЧЕ. АНДРЮШЕ ПОДАРИЛИ БЕЛОГО КОТЁНКА. ОН БЫЛ ТАКОЙ ЗАБАВНЫЙ, УМЫВАЛСЯ ЯЗЫЧКОМ, БЕГАЛ ЗА АНДРЮШЕЙ, КАК СОБАЧКА, И ВСЁ ЛЕТО ЖИЛ НА ДАЧЕ.</a:t>
            </a:r>
          </a:p>
          <a:p>
            <a:pPr>
              <a:lnSpc>
                <a:spcPct val="90000"/>
              </a:lnSpc>
              <a:buFont typeface="Wingdings" pitchFamily="2" charset="2"/>
              <a:buNone/>
            </a:pPr>
            <a:r>
              <a:rPr lang="ru-RU" sz="1600">
                <a:latin typeface="Times New Roman" pitchFamily="18" charset="0"/>
              </a:rPr>
              <a:t>           А ПОТОМ ПРИШЛА ОСЕНЬ.</a:t>
            </a:r>
          </a:p>
          <a:p>
            <a:pPr>
              <a:lnSpc>
                <a:spcPct val="90000"/>
              </a:lnSpc>
              <a:buFont typeface="Wingdings" pitchFamily="2" charset="2"/>
              <a:buNone/>
            </a:pPr>
            <a:r>
              <a:rPr lang="ru-RU" sz="1600">
                <a:latin typeface="Times New Roman" pitchFamily="18" charset="0"/>
              </a:rPr>
              <a:t>           ВСЕ УЕХАЛИ В ГОРОД. А КОТЁНОК ОСТАЛСЯ НА ДАЧЕ.</a:t>
            </a:r>
          </a:p>
          <a:p>
            <a:pPr>
              <a:lnSpc>
                <a:spcPct val="90000"/>
              </a:lnSpc>
              <a:buFont typeface="Wingdings" pitchFamily="2" charset="2"/>
              <a:buNone/>
            </a:pPr>
            <a:r>
              <a:rPr lang="ru-RU" sz="1600">
                <a:latin typeface="Times New Roman" pitchFamily="18" charset="0"/>
              </a:rPr>
              <a:t>         «ОТ КОШЕК В КВАРТИРЕ ОДНА ШЕРСТЬ И БЕСПОРЯДОК», – СКАЗАЛА МАМА.</a:t>
            </a:r>
          </a:p>
          <a:p>
            <a:pPr>
              <a:lnSpc>
                <a:spcPct val="90000"/>
              </a:lnSpc>
              <a:buFont typeface="Wingdings" pitchFamily="2" charset="2"/>
              <a:buNone/>
            </a:pPr>
            <a:r>
              <a:rPr lang="ru-RU" sz="1600">
                <a:latin typeface="Times New Roman" pitchFamily="18" charset="0"/>
              </a:rPr>
              <a:t>          ЗИМОЙ АНДРЮША УВИДЕЛ НА ДВОРЕ БЕЛОГО КОТЁНКА. «ОН ПРИШЁЛ В ГОРОД И НАШЁЛ МЕНЯ», - ПОДУМАЛ АНДРЮША. И ПРИНЁС КОТЁНКА ДОМОЙ.</a:t>
            </a:r>
          </a:p>
          <a:p>
            <a:pPr>
              <a:lnSpc>
                <a:spcPct val="90000"/>
              </a:lnSpc>
              <a:buFont typeface="Wingdings" pitchFamily="2" charset="2"/>
              <a:buNone/>
            </a:pPr>
            <a:r>
              <a:rPr lang="ru-RU" sz="1600">
                <a:latin typeface="Times New Roman" pitchFamily="18" charset="0"/>
              </a:rPr>
              <a:t>         «ЭТО НАШ КОТЁНОК», - СКАЗАЛ ОН.</a:t>
            </a:r>
          </a:p>
          <a:p>
            <a:pPr>
              <a:lnSpc>
                <a:spcPct val="90000"/>
              </a:lnSpc>
              <a:buFont typeface="Wingdings" pitchFamily="2" charset="2"/>
              <a:buNone/>
            </a:pPr>
            <a:r>
              <a:rPr lang="ru-RU" sz="1600">
                <a:latin typeface="Times New Roman" pitchFamily="18" charset="0"/>
              </a:rPr>
              <a:t>         «НАШ КОТЁНОК УЖЕ ВЫРОС. ТЕПЕРЬ ОН – БОЛЬШОЙ БЕЛЫЙ КОТ», - СКАЗАЛ ПАПА.</a:t>
            </a:r>
          </a:p>
          <a:p>
            <a:pPr>
              <a:lnSpc>
                <a:spcPct val="90000"/>
              </a:lnSpc>
              <a:buFont typeface="Wingdings" pitchFamily="2" charset="2"/>
              <a:buNone/>
            </a:pPr>
            <a:r>
              <a:rPr lang="ru-RU" sz="1600">
                <a:latin typeface="Times New Roman" pitchFamily="18" charset="0"/>
              </a:rPr>
              <a:t>         «НЕТ», - УПРЯМО СКАЗАЛ АНДРЮША. «ЭТО НАШ КОТЁНОК. ОН НАРОЧНО НЕ РОС»</a:t>
            </a:r>
          </a:p>
          <a:p>
            <a:pPr>
              <a:lnSpc>
                <a:spcPct val="90000"/>
              </a:lnSpc>
              <a:buFont typeface="Wingdings" pitchFamily="2" charset="2"/>
              <a:buNone/>
            </a:pPr>
            <a:r>
              <a:rPr lang="ru-RU" sz="1600">
                <a:latin typeface="Times New Roman" pitchFamily="18" charset="0"/>
              </a:rPr>
              <a:t>         «ПОЧЕМУ» – УДИВИЛАСЬ МАМА.</a:t>
            </a:r>
          </a:p>
          <a:p>
            <a:pPr>
              <a:lnSpc>
                <a:spcPct val="90000"/>
              </a:lnSpc>
              <a:buFont typeface="Wingdings" pitchFamily="2" charset="2"/>
              <a:buNone/>
            </a:pPr>
            <a:r>
              <a:rPr lang="ru-RU" sz="1600">
                <a:latin typeface="Times New Roman" pitchFamily="18" charset="0"/>
              </a:rPr>
              <a:t>         «ЧТОБЫ В КВАРТИРЕ БЫЛО МЕНЬШЕ ШЕРСТИ И БЕСПОРЯДКА», - СКАЗАЛ АНДРЮША.</a:t>
            </a:r>
          </a:p>
          <a:p>
            <a:pPr>
              <a:lnSpc>
                <a:spcPct val="90000"/>
              </a:lnSpc>
              <a:buFont typeface="Wingdings" pitchFamily="2" charset="2"/>
              <a:buNone/>
            </a:pPr>
            <a:r>
              <a:rPr lang="ru-RU" sz="1600">
                <a:latin typeface="Times New Roman" pitchFamily="18" charset="0"/>
              </a:rPr>
              <a:t>       И КОТЁНКА ОСТАВИЛИ ДОМА.</a:t>
            </a:r>
          </a:p>
        </p:txBody>
      </p:sp>
      <p:sp>
        <p:nvSpPr>
          <p:cNvPr id="33797" name="Rectangle 5"/>
          <p:cNvSpPr>
            <a:spLocks noChangeArrowheads="1"/>
          </p:cNvSpPr>
          <p:nvPr/>
        </p:nvSpPr>
        <p:spPr bwMode="auto">
          <a:xfrm>
            <a:off x="2987675" y="333375"/>
            <a:ext cx="26812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Андрюша</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4816ED70-84E3-47E1-8171-5AFCA4B7988C}" type="slidenum">
              <a:rPr lang="ru-RU"/>
              <a:pPr/>
              <a:t>27</a:t>
            </a:fld>
            <a:endParaRPr lang="ru-RU"/>
          </a:p>
        </p:txBody>
      </p:sp>
      <p:sp>
        <p:nvSpPr>
          <p:cNvPr id="3" name="Содержимое 2"/>
          <p:cNvSpPr>
            <a:spLocks noGrp="1"/>
          </p:cNvSpPr>
          <p:nvPr>
            <p:ph idx="4294967295"/>
          </p:nvPr>
        </p:nvSpPr>
        <p:spPr/>
        <p:txBody>
          <a:bodyPr>
            <a:normAutofit/>
          </a:bodyPr>
          <a:lstStyle/>
          <a:p>
            <a:pPr>
              <a:lnSpc>
                <a:spcPct val="80000"/>
              </a:lnSpc>
              <a:buFont typeface="Wingdings" pitchFamily="2" charset="2"/>
              <a:buNone/>
            </a:pPr>
            <a:r>
              <a:rPr lang="ru-RU" sz="2400" b="1">
                <a:latin typeface="Times New Roman" pitchFamily="18" charset="0"/>
              </a:rPr>
              <a:t>Я думаю, во всём есть своя </a:t>
            </a:r>
            <a:r>
              <a:rPr lang="ru-RU" sz="2400">
                <a:latin typeface="Times New Roman" pitchFamily="18" charset="0"/>
              </a:rPr>
              <a:t>душа. </a:t>
            </a:r>
            <a:r>
              <a:rPr lang="ru-RU" sz="2400" b="1">
                <a:latin typeface="Times New Roman" pitchFamily="18" charset="0"/>
              </a:rPr>
              <a:t>И в деревьях, и в облаках, </a:t>
            </a:r>
            <a:r>
              <a:rPr lang="ru-RU" sz="2400">
                <a:latin typeface="Times New Roman" pitchFamily="18" charset="0"/>
              </a:rPr>
              <a:t>и в ветре. Когда </a:t>
            </a:r>
            <a:r>
              <a:rPr lang="ru-RU" sz="2400" b="1">
                <a:latin typeface="Times New Roman" pitchFamily="18" charset="0"/>
              </a:rPr>
              <a:t>я гуляю </a:t>
            </a:r>
            <a:r>
              <a:rPr lang="ru-RU" sz="2400">
                <a:latin typeface="Times New Roman" pitchFamily="18" charset="0"/>
              </a:rPr>
              <a:t>по лугу или в лесу, </a:t>
            </a:r>
            <a:r>
              <a:rPr lang="ru-RU" sz="2400" b="1">
                <a:latin typeface="Times New Roman" pitchFamily="18" charset="0"/>
              </a:rPr>
              <a:t>я вижу, </a:t>
            </a:r>
            <a:r>
              <a:rPr lang="ru-RU" sz="2400">
                <a:latin typeface="Times New Roman" pitchFamily="18" charset="0"/>
              </a:rPr>
              <a:t>как </a:t>
            </a:r>
            <a:r>
              <a:rPr lang="ru-RU" sz="2400" b="1">
                <a:latin typeface="Times New Roman" pitchFamily="18" charset="0"/>
              </a:rPr>
              <a:t>распускаются цветы. </a:t>
            </a:r>
            <a:r>
              <a:rPr lang="ru-RU" sz="2400">
                <a:latin typeface="Times New Roman" pitchFamily="18" charset="0"/>
              </a:rPr>
              <a:t>Мне </a:t>
            </a:r>
            <a:r>
              <a:rPr lang="ru-RU" sz="2400" b="1">
                <a:latin typeface="Times New Roman" pitchFamily="18" charset="0"/>
              </a:rPr>
              <a:t>кажется, это у них </a:t>
            </a:r>
            <a:r>
              <a:rPr lang="ru-RU" sz="2400">
                <a:latin typeface="Times New Roman" pitchFamily="18" charset="0"/>
              </a:rPr>
              <a:t>душа </a:t>
            </a:r>
            <a:r>
              <a:rPr lang="ru-RU" sz="2400" b="1">
                <a:latin typeface="Times New Roman" pitchFamily="18" charset="0"/>
              </a:rPr>
              <a:t>такая.</a:t>
            </a:r>
            <a:endParaRPr lang="ru-RU" sz="2400">
              <a:latin typeface="Times New Roman" pitchFamily="18" charset="0"/>
            </a:endParaRPr>
          </a:p>
          <a:p>
            <a:pPr>
              <a:lnSpc>
                <a:spcPct val="80000"/>
              </a:lnSpc>
              <a:buFont typeface="Wingdings" pitchFamily="2" charset="2"/>
              <a:buNone/>
            </a:pPr>
            <a:r>
              <a:rPr lang="ru-RU" sz="2400">
                <a:latin typeface="Times New Roman" pitchFamily="18" charset="0"/>
              </a:rPr>
              <a:t>У ромашки душа </a:t>
            </a:r>
            <a:r>
              <a:rPr lang="ru-RU" sz="2400" b="1">
                <a:latin typeface="Times New Roman" pitchFamily="18" charset="0"/>
              </a:rPr>
              <a:t>весёлая, </a:t>
            </a:r>
            <a:r>
              <a:rPr lang="ru-RU" sz="2400">
                <a:latin typeface="Times New Roman" pitchFamily="18" charset="0"/>
              </a:rPr>
              <a:t>как солнышко.</a:t>
            </a:r>
          </a:p>
          <a:p>
            <a:pPr>
              <a:lnSpc>
                <a:spcPct val="80000"/>
              </a:lnSpc>
              <a:buFont typeface="Wingdings" pitchFamily="2" charset="2"/>
              <a:buNone/>
            </a:pPr>
            <a:r>
              <a:rPr lang="ru-RU" sz="2400" b="1">
                <a:latin typeface="Times New Roman" pitchFamily="18" charset="0"/>
              </a:rPr>
              <a:t>У колокольчиков </a:t>
            </a:r>
            <a:r>
              <a:rPr lang="ru-RU" sz="2400">
                <a:latin typeface="Times New Roman" pitchFamily="18" charset="0"/>
              </a:rPr>
              <a:t>душа </a:t>
            </a:r>
            <a:r>
              <a:rPr lang="ru-RU" sz="2400" b="1">
                <a:latin typeface="Times New Roman" pitchFamily="18" charset="0"/>
              </a:rPr>
              <a:t>лёгкая.</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У иван-да-марьи </a:t>
            </a:r>
            <a:r>
              <a:rPr lang="ru-RU" sz="2400">
                <a:latin typeface="Times New Roman" pitchFamily="18" charset="0"/>
              </a:rPr>
              <a:t>две души, один </a:t>
            </a:r>
            <a:r>
              <a:rPr lang="ru-RU" sz="2400" b="1">
                <a:latin typeface="Times New Roman" pitchFamily="18" charset="0"/>
              </a:rPr>
              <a:t>цветок.</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У анютиных глазок </a:t>
            </a:r>
            <a:r>
              <a:rPr lang="ru-RU" sz="2400">
                <a:latin typeface="Times New Roman" pitchFamily="18" charset="0"/>
              </a:rPr>
              <a:t>душа ласково </a:t>
            </a:r>
            <a:r>
              <a:rPr lang="ru-RU" sz="2400" b="1">
                <a:latin typeface="Times New Roman" pitchFamily="18" charset="0"/>
              </a:rPr>
              <a:t>глядит.</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У розового и белого </a:t>
            </a:r>
            <a:r>
              <a:rPr lang="ru-RU" sz="2400">
                <a:latin typeface="Times New Roman" pitchFamily="18" charset="0"/>
              </a:rPr>
              <a:t>клевера душа </a:t>
            </a:r>
            <a:r>
              <a:rPr lang="ru-RU" sz="2400" b="1">
                <a:latin typeface="Times New Roman" pitchFamily="18" charset="0"/>
              </a:rPr>
              <a:t>простая и добрая.</a:t>
            </a:r>
            <a:endParaRPr lang="ru-RU" sz="2400">
              <a:latin typeface="Times New Roman" pitchFamily="18" charset="0"/>
            </a:endParaRPr>
          </a:p>
          <a:p>
            <a:pPr>
              <a:lnSpc>
                <a:spcPct val="80000"/>
              </a:lnSpc>
              <a:buFont typeface="Wingdings" pitchFamily="2" charset="2"/>
              <a:buNone/>
            </a:pPr>
            <a:r>
              <a:rPr lang="ru-RU" sz="2400">
                <a:latin typeface="Times New Roman" pitchFamily="18" charset="0"/>
              </a:rPr>
              <a:t>Шиповник </a:t>
            </a:r>
            <a:r>
              <a:rPr lang="ru-RU" sz="2400" b="1">
                <a:latin typeface="Times New Roman" pitchFamily="18" charset="0"/>
              </a:rPr>
              <a:t>тоже розовый и белый. </a:t>
            </a:r>
            <a:r>
              <a:rPr lang="ru-RU" sz="2400">
                <a:latin typeface="Times New Roman" pitchFamily="18" charset="0"/>
              </a:rPr>
              <a:t>Про него </a:t>
            </a:r>
            <a:r>
              <a:rPr lang="ru-RU" sz="2400" b="1">
                <a:latin typeface="Times New Roman" pitchFamily="18" charset="0"/>
              </a:rPr>
              <a:t>можно сказать, что </a:t>
            </a:r>
            <a:r>
              <a:rPr lang="ru-RU" sz="2400">
                <a:latin typeface="Times New Roman" pitchFamily="18" charset="0"/>
              </a:rPr>
              <a:t>он </a:t>
            </a:r>
            <a:r>
              <a:rPr lang="ru-RU" sz="2400" b="1">
                <a:latin typeface="Times New Roman" pitchFamily="18" charset="0"/>
              </a:rPr>
              <a:t>задумчиво радуется.</a:t>
            </a:r>
            <a:endParaRPr lang="ru-RU" sz="2400">
              <a:latin typeface="Times New Roman" pitchFamily="18" charset="0"/>
            </a:endParaRPr>
          </a:p>
          <a:p>
            <a:pPr>
              <a:lnSpc>
                <a:spcPct val="80000"/>
              </a:lnSpc>
              <a:buFont typeface="Wingdings" pitchFamily="2" charset="2"/>
              <a:buNone/>
            </a:pPr>
            <a:r>
              <a:rPr lang="ru-RU" sz="2400" b="1">
                <a:latin typeface="Times New Roman" pitchFamily="18" charset="0"/>
              </a:rPr>
              <a:t>А у репейника </a:t>
            </a:r>
            <a:r>
              <a:rPr lang="ru-RU" sz="2400">
                <a:latin typeface="Times New Roman" pitchFamily="18" charset="0"/>
              </a:rPr>
              <a:t>душа </a:t>
            </a:r>
            <a:r>
              <a:rPr lang="ru-RU" sz="2400" b="1">
                <a:latin typeface="Times New Roman" pitchFamily="18" charset="0"/>
              </a:rPr>
              <a:t>дикая, непокорная. </a:t>
            </a:r>
            <a:r>
              <a:rPr lang="ru-RU" sz="2400">
                <a:latin typeface="Times New Roman" pitchFamily="18" charset="0"/>
              </a:rPr>
              <a:t>Высоко </a:t>
            </a:r>
            <a:r>
              <a:rPr lang="ru-RU" sz="2400" b="1">
                <a:latin typeface="Times New Roman" pitchFamily="18" charset="0"/>
              </a:rPr>
              <a:t>растёт, </a:t>
            </a:r>
            <a:r>
              <a:rPr lang="ru-RU" sz="2400">
                <a:latin typeface="Times New Roman" pitchFamily="18" charset="0"/>
              </a:rPr>
              <a:t>головы не клонит.</a:t>
            </a:r>
          </a:p>
          <a:p>
            <a:pPr>
              <a:lnSpc>
                <a:spcPct val="80000"/>
              </a:lnSpc>
            </a:pPr>
            <a:endParaRPr lang="ru-RU" sz="2400">
              <a:latin typeface="Times New Roman" pitchFamily="18" charset="0"/>
            </a:endParaRPr>
          </a:p>
        </p:txBody>
      </p:sp>
      <p:sp>
        <p:nvSpPr>
          <p:cNvPr id="34821" name="Rectangle 5"/>
          <p:cNvSpPr>
            <a:spLocks noChangeArrowheads="1"/>
          </p:cNvSpPr>
          <p:nvPr/>
        </p:nvSpPr>
        <p:spPr bwMode="auto">
          <a:xfrm>
            <a:off x="1547813" y="260350"/>
            <a:ext cx="39909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Душа природы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1CB170FC-1E39-4373-8689-2CBBE7C7BCCB}" type="slidenum">
              <a:rPr lang="ru-RU"/>
              <a:pPr/>
              <a:t>28</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2800" b="1">
                <a:latin typeface="Times New Roman" pitchFamily="18" charset="0"/>
              </a:rPr>
              <a:t>С давних </a:t>
            </a:r>
            <a:r>
              <a:rPr lang="ru-RU" sz="2800">
                <a:latin typeface="Times New Roman" pitchFamily="18" charset="0"/>
              </a:rPr>
              <a:t>пор на Руси дети </a:t>
            </a:r>
            <a:r>
              <a:rPr lang="ru-RU" sz="2800" b="1">
                <a:latin typeface="Times New Roman" pitchFamily="18" charset="0"/>
              </a:rPr>
              <a:t>учились </a:t>
            </a:r>
            <a:r>
              <a:rPr lang="ru-RU" sz="2800">
                <a:latin typeface="Times New Roman" pitchFamily="18" charset="0"/>
              </a:rPr>
              <a:t>грамоте </a:t>
            </a:r>
            <a:r>
              <a:rPr lang="ru-RU" sz="2800" b="1">
                <a:latin typeface="Times New Roman" pitchFamily="18" charset="0"/>
              </a:rPr>
              <a:t>по Букварю. Старая </a:t>
            </a:r>
            <a:r>
              <a:rPr lang="ru-RU" sz="2800">
                <a:latin typeface="Times New Roman" pitchFamily="18" charset="0"/>
              </a:rPr>
              <a:t>азбука была не </a:t>
            </a:r>
            <a:r>
              <a:rPr lang="ru-RU" sz="2800" b="1">
                <a:latin typeface="Times New Roman" pitchFamily="18" charset="0"/>
              </a:rPr>
              <a:t>современная рус­ская, а древняя церковнославянская. </a:t>
            </a:r>
            <a:r>
              <a:rPr lang="ru-RU" sz="2800">
                <a:latin typeface="Times New Roman" pitchFamily="18" charset="0"/>
              </a:rPr>
              <a:t>Например, </a:t>
            </a:r>
            <a:r>
              <a:rPr lang="ru-RU" sz="2800" b="1">
                <a:latin typeface="Times New Roman" pitchFamily="18" charset="0"/>
              </a:rPr>
              <a:t>А, Б, В, Г, Д, Е </a:t>
            </a:r>
            <a:r>
              <a:rPr lang="ru-RU" sz="2800">
                <a:latin typeface="Times New Roman" pitchFamily="18" charset="0"/>
              </a:rPr>
              <a:t>- </a:t>
            </a:r>
            <a:r>
              <a:rPr lang="ru-RU" sz="2800" b="1">
                <a:latin typeface="Times New Roman" pitchFamily="18" charset="0"/>
              </a:rPr>
              <a:t>каждая </a:t>
            </a:r>
            <a:r>
              <a:rPr lang="ru-RU" sz="2800">
                <a:latin typeface="Times New Roman" pitchFamily="18" charset="0"/>
              </a:rPr>
              <a:t>буква была </a:t>
            </a:r>
            <a:r>
              <a:rPr lang="ru-RU" sz="2800" b="1">
                <a:latin typeface="Times New Roman" pitchFamily="18" charset="0"/>
              </a:rPr>
              <a:t>обозначена </a:t>
            </a:r>
            <a:r>
              <a:rPr lang="ru-RU" sz="2800">
                <a:latin typeface="Times New Roman" pitchFamily="18" charset="0"/>
              </a:rPr>
              <a:t>словом, </a:t>
            </a:r>
            <a:r>
              <a:rPr lang="ru-RU" sz="2800" b="1">
                <a:latin typeface="Times New Roman" pitchFamily="18" charset="0"/>
              </a:rPr>
              <a:t>чтобы легче запомнить. И </a:t>
            </a:r>
            <a:r>
              <a:rPr lang="ru-RU" sz="2800">
                <a:latin typeface="Times New Roman" pitchFamily="18" charset="0"/>
              </a:rPr>
              <a:t>вот </a:t>
            </a:r>
            <a:r>
              <a:rPr lang="ru-RU" sz="2800" b="1">
                <a:latin typeface="Times New Roman" pitchFamily="18" charset="0"/>
              </a:rPr>
              <a:t>что получалось: </a:t>
            </a:r>
            <a:r>
              <a:rPr lang="ru-RU" sz="2800">
                <a:latin typeface="Times New Roman" pitchFamily="18" charset="0"/>
              </a:rPr>
              <a:t>Аз Буки Веди </a:t>
            </a:r>
            <a:r>
              <a:rPr lang="ru-RU" sz="2800" b="1">
                <a:latin typeface="Times New Roman" pitchFamily="18" charset="0"/>
              </a:rPr>
              <a:t>Глаголь </a:t>
            </a:r>
            <a:r>
              <a:rPr lang="ru-RU" sz="2800">
                <a:latin typeface="Times New Roman" pitchFamily="18" charset="0"/>
              </a:rPr>
              <a:t>Добро </a:t>
            </a:r>
            <a:r>
              <a:rPr lang="ru-RU" sz="2800" b="1">
                <a:latin typeface="Times New Roman" pitchFamily="18" charset="0"/>
              </a:rPr>
              <a:t>Есть. </a:t>
            </a:r>
            <a:r>
              <a:rPr lang="ru-RU" sz="2800">
                <a:latin typeface="Times New Roman" pitchFamily="18" charset="0"/>
              </a:rPr>
              <a:t>В переводе </a:t>
            </a:r>
            <a:r>
              <a:rPr lang="ru-RU" sz="2800" b="1">
                <a:latin typeface="Times New Roman" pitchFamily="18" charset="0"/>
              </a:rPr>
              <a:t>на рус­ский это значит: </a:t>
            </a:r>
            <a:r>
              <a:rPr lang="ru-RU" sz="2800">
                <a:latin typeface="Times New Roman" pitchFamily="18" charset="0"/>
              </a:rPr>
              <a:t>«Я буквы </a:t>
            </a:r>
            <a:r>
              <a:rPr lang="ru-RU" sz="2800" b="1">
                <a:latin typeface="Times New Roman" pitchFamily="18" charset="0"/>
              </a:rPr>
              <a:t>знаю, </a:t>
            </a:r>
            <a:r>
              <a:rPr lang="ru-RU" sz="2800">
                <a:latin typeface="Times New Roman" pitchFamily="18" charset="0"/>
              </a:rPr>
              <a:t>говори добро есть». </a:t>
            </a:r>
            <a:r>
              <a:rPr lang="ru-RU" sz="2800" b="1">
                <a:latin typeface="Times New Roman" pitchFamily="18" charset="0"/>
              </a:rPr>
              <a:t>Видишь, </a:t>
            </a:r>
            <a:r>
              <a:rPr lang="ru-RU" sz="2800">
                <a:latin typeface="Times New Roman" pitchFamily="18" charset="0"/>
              </a:rPr>
              <a:t>добру </a:t>
            </a:r>
            <a:r>
              <a:rPr lang="ru-RU" sz="2800" b="1">
                <a:latin typeface="Times New Roman" pitchFamily="18" charset="0"/>
              </a:rPr>
              <a:t>учили </a:t>
            </a:r>
            <a:r>
              <a:rPr lang="ru-RU" sz="2800">
                <a:latin typeface="Times New Roman" pitchFamily="18" charset="0"/>
              </a:rPr>
              <a:t>всегда.</a:t>
            </a:r>
          </a:p>
          <a:p>
            <a:pPr>
              <a:lnSpc>
                <a:spcPct val="80000"/>
              </a:lnSpc>
            </a:pPr>
            <a:r>
              <a:rPr lang="ru-RU" sz="2800">
                <a:latin typeface="Times New Roman" pitchFamily="18" charset="0"/>
              </a:rPr>
              <a:t>Потом </a:t>
            </a:r>
            <a:r>
              <a:rPr lang="ru-RU" sz="2800" b="1">
                <a:latin typeface="Times New Roman" pitchFamily="18" charset="0"/>
              </a:rPr>
              <a:t>появились </a:t>
            </a:r>
            <a:r>
              <a:rPr lang="ru-RU" sz="2800">
                <a:latin typeface="Times New Roman" pitchFamily="18" charset="0"/>
              </a:rPr>
              <a:t>Буквари на русском </a:t>
            </a:r>
            <a:r>
              <a:rPr lang="ru-RU" sz="2800" b="1">
                <a:latin typeface="Times New Roman" pitchFamily="18" charset="0"/>
              </a:rPr>
              <a:t>языке. </a:t>
            </a:r>
            <a:r>
              <a:rPr lang="ru-RU" sz="2800">
                <a:latin typeface="Times New Roman" pitchFamily="18" charset="0"/>
              </a:rPr>
              <a:t>Вот </a:t>
            </a:r>
            <a:r>
              <a:rPr lang="ru-RU" sz="2800" b="1">
                <a:latin typeface="Times New Roman" pitchFamily="18" charset="0"/>
              </a:rPr>
              <a:t>маленький </a:t>
            </a:r>
            <a:r>
              <a:rPr lang="ru-RU" sz="2800">
                <a:latin typeface="Times New Roman" pitchFamily="18" charset="0"/>
              </a:rPr>
              <a:t>рассказ из одного старого </a:t>
            </a:r>
            <a:r>
              <a:rPr lang="ru-RU" sz="2800" b="1">
                <a:latin typeface="Times New Roman" pitchFamily="18" charset="0"/>
              </a:rPr>
              <a:t>Букваря.</a:t>
            </a:r>
            <a:endParaRPr lang="ru-RU" sz="2800">
              <a:latin typeface="Times New Roman" pitchFamily="18" charset="0"/>
            </a:endParaRPr>
          </a:p>
          <a:p>
            <a:pPr>
              <a:lnSpc>
                <a:spcPct val="80000"/>
              </a:lnSpc>
            </a:pPr>
            <a:endParaRPr lang="ru-RU" sz="2800">
              <a:latin typeface="Times New Roman" pitchFamily="18" charset="0"/>
            </a:endParaRPr>
          </a:p>
        </p:txBody>
      </p:sp>
      <p:sp>
        <p:nvSpPr>
          <p:cNvPr id="35845" name="Rectangle 5"/>
          <p:cNvSpPr>
            <a:spLocks noChangeArrowheads="1"/>
          </p:cNvSpPr>
          <p:nvPr/>
        </p:nvSpPr>
        <p:spPr bwMode="auto">
          <a:xfrm>
            <a:off x="1403350" y="260350"/>
            <a:ext cx="50561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О старых букварях</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CF34A06-32F5-45BF-96C8-3C3C4A686706}" type="slidenum">
              <a:rPr lang="ru-RU"/>
              <a:pPr/>
              <a:t>29</a:t>
            </a:fld>
            <a:endParaRPr lang="ru-RU"/>
          </a:p>
        </p:txBody>
      </p:sp>
      <p:sp>
        <p:nvSpPr>
          <p:cNvPr id="36867" name="Содержимое 2"/>
          <p:cNvSpPr>
            <a:spLocks noGrp="1"/>
          </p:cNvSpPr>
          <p:nvPr>
            <p:ph idx="4294967295"/>
          </p:nvPr>
        </p:nvSpPr>
        <p:spPr/>
        <p:txBody>
          <a:bodyPr/>
          <a:lstStyle/>
          <a:p>
            <a:pPr>
              <a:buFont typeface="Wingdings" pitchFamily="2" charset="2"/>
              <a:buNone/>
            </a:pPr>
            <a:r>
              <a:rPr lang="ru-RU" b="1"/>
              <a:t>Поймали мальчика в горохе </a:t>
            </a:r>
            <a:r>
              <a:rPr lang="ru-RU"/>
              <a:t>и стали </a:t>
            </a:r>
            <a:r>
              <a:rPr lang="ru-RU" b="1"/>
              <a:t>бранить. </a:t>
            </a:r>
            <a:r>
              <a:rPr lang="ru-RU"/>
              <a:t>А он и говорит:</a:t>
            </a:r>
          </a:p>
          <a:p>
            <a:pPr>
              <a:buFont typeface="Wingdings" pitchFamily="2" charset="2"/>
              <a:buNone/>
            </a:pPr>
            <a:r>
              <a:rPr lang="ru-RU"/>
              <a:t>- Да </a:t>
            </a:r>
            <a:r>
              <a:rPr lang="ru-RU" b="1"/>
              <a:t>ведь я </a:t>
            </a:r>
            <a:r>
              <a:rPr lang="ru-RU"/>
              <a:t>вам </a:t>
            </a:r>
            <a:r>
              <a:rPr lang="ru-RU" b="1"/>
              <a:t>родня.</a:t>
            </a:r>
            <a:endParaRPr lang="ru-RU"/>
          </a:p>
          <a:p>
            <a:pPr>
              <a:buFont typeface="Wingdings" pitchFamily="2" charset="2"/>
              <a:buNone/>
            </a:pPr>
            <a:r>
              <a:rPr lang="ru-RU"/>
              <a:t>- Ты-то нам </a:t>
            </a:r>
            <a:r>
              <a:rPr lang="ru-RU" b="1"/>
              <a:t>родня, </a:t>
            </a:r>
            <a:r>
              <a:rPr lang="ru-RU"/>
              <a:t>- сказали </a:t>
            </a:r>
            <a:r>
              <a:rPr lang="ru-RU" b="1"/>
              <a:t>мальчику, - </a:t>
            </a:r>
            <a:r>
              <a:rPr lang="ru-RU"/>
              <a:t>да </a:t>
            </a:r>
            <a:r>
              <a:rPr lang="ru-RU" b="1"/>
              <a:t>го­рох </a:t>
            </a:r>
            <a:r>
              <a:rPr lang="ru-RU"/>
              <a:t>тебе </a:t>
            </a:r>
            <a:r>
              <a:rPr lang="ru-RU" b="1"/>
              <a:t>чужой.</a:t>
            </a:r>
            <a:endParaRPr lang="ru-RU"/>
          </a:p>
          <a:p>
            <a:pPr>
              <a:buFont typeface="Wingdings" pitchFamily="2" charset="2"/>
              <a:buNone/>
            </a:pPr>
            <a:r>
              <a:rPr lang="ru-RU"/>
              <a:t> </a:t>
            </a:r>
          </a:p>
          <a:p>
            <a:pPr>
              <a:buFont typeface="Wingdings" pitchFamily="2" charset="2"/>
              <a:buNone/>
            </a:pPr>
            <a:endParaRPr lang="ru-RU"/>
          </a:p>
        </p:txBody>
      </p:sp>
      <p:sp>
        <p:nvSpPr>
          <p:cNvPr id="36869" name="Rectangle 5"/>
          <p:cNvSpPr>
            <a:spLocks noChangeArrowheads="1"/>
          </p:cNvSpPr>
          <p:nvPr/>
        </p:nvSpPr>
        <p:spPr bwMode="auto">
          <a:xfrm>
            <a:off x="2124075" y="333375"/>
            <a:ext cx="36464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Своё и чужое</a:t>
            </a:r>
            <a:r>
              <a:rPr lang="ru-RU" sz="4400" b="1">
                <a:solidFill>
                  <a:srgbClr val="FF0066"/>
                </a:solidFill>
                <a:latin typeface="ParkAvenue BT" pitchFamily="66"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F27565B-87D7-4D11-BDF1-271BAE982CB2}" type="slidenum">
              <a:rPr lang="ru-RU"/>
              <a:pPr/>
              <a:t>3</a:t>
            </a:fld>
            <a:endParaRPr lang="ru-RU"/>
          </a:p>
        </p:txBody>
      </p:sp>
      <p:sp>
        <p:nvSpPr>
          <p:cNvPr id="3" name="Содержимое 2"/>
          <p:cNvSpPr>
            <a:spLocks noGrp="1"/>
          </p:cNvSpPr>
          <p:nvPr>
            <p:ph idx="4294967295"/>
          </p:nvPr>
        </p:nvSpPr>
        <p:spPr>
          <a:xfrm>
            <a:off x="185738" y="1464049"/>
            <a:ext cx="8229600" cy="5951490"/>
          </a:xfrm>
          <a:noFill/>
        </p:spPr>
        <p:txBody>
          <a:bodyPr>
            <a:normAutofit/>
          </a:bodyPr>
          <a:lstStyle/>
          <a:p>
            <a:pPr marL="448056" indent="-384048" fontAlgn="auto">
              <a:spcAft>
                <a:spcPts val="0"/>
              </a:spcAft>
              <a:buClr>
                <a:schemeClr val="accent1"/>
              </a:buClr>
              <a:buFont typeface="Wingdings 2"/>
              <a:buNone/>
              <a:defRPr/>
            </a:pPr>
            <a:r>
              <a:rPr lang="ru-RU" sz="3000" kern="1200" dirty="0">
                <a:latin typeface="+mn-lt"/>
                <a:ea typeface="+mn-ea"/>
                <a:cs typeface="+mn-cs"/>
              </a:rPr>
              <a:t>    </a:t>
            </a:r>
            <a:r>
              <a:rPr lang="ru-RU" sz="4400" b="1" kern="12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ea typeface="+mn-ea"/>
                <a:cs typeface="+mn-cs"/>
              </a:rPr>
              <a:t>Цель проекта: создание пособия в помощь учителю начальных классов при подготовке к занятиям.</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p:cNvSpPr>
            <a:spLocks noGrp="1"/>
          </p:cNvSpPr>
          <p:nvPr>
            <p:ph type="sldNum" sz="quarter" idx="12"/>
          </p:nvPr>
        </p:nvSpPr>
        <p:spPr/>
        <p:txBody>
          <a:bodyPr/>
          <a:lstStyle/>
          <a:p>
            <a:fld id="{C5D7F4A1-4BA6-4A39-80FB-B0C4D7CA1C0A}" type="slidenum">
              <a:rPr lang="ru-RU"/>
              <a:pPr/>
              <a:t>30</a:t>
            </a:fld>
            <a:endParaRPr lang="ru-RU"/>
          </a:p>
        </p:txBody>
      </p:sp>
      <p:pic>
        <p:nvPicPr>
          <p:cNvPr id="37894" name="Picture 2" descr="D:\ЛИЧНАЯ ПАПКА ЯНЫ\ШКОЛА\Генрих Сапгир\330px-Genrikh_Sapgir_by_Dmitri_Savitski.jpg"/>
          <p:cNvPicPr>
            <a:picLocks noGrp="1" noChangeAspect="1" noChangeArrowheads="1"/>
          </p:cNvPicPr>
          <p:nvPr>
            <p:ph sz="half" idx="4294967295"/>
          </p:nvPr>
        </p:nvPicPr>
        <p:blipFill>
          <a:blip r:embed="rId2" cstate="print"/>
          <a:srcRect/>
          <a:stretch>
            <a:fillRect/>
          </a:stretch>
        </p:blipFill>
        <p:spPr>
          <a:xfrm>
            <a:off x="4932363" y="1341438"/>
            <a:ext cx="3876675" cy="4032250"/>
          </a:xfrm>
        </p:spPr>
      </p:pic>
      <p:graphicFrame>
        <p:nvGraphicFramePr>
          <p:cNvPr id="37923" name="Group 35"/>
          <p:cNvGraphicFramePr>
            <a:graphicFrameLocks noGrp="1"/>
          </p:cNvGraphicFramePr>
          <p:nvPr/>
        </p:nvGraphicFramePr>
        <p:xfrm>
          <a:off x="323850" y="1341438"/>
          <a:ext cx="4752975" cy="4846320"/>
        </p:xfrm>
        <a:graphic>
          <a:graphicData uri="http://schemas.openxmlformats.org/drawingml/2006/table">
            <a:tbl>
              <a:tblPr/>
              <a:tblGrid>
                <a:gridCol w="4752975"/>
              </a:tblGrid>
              <a:tr h="4824413">
                <a:tc>
                  <a:txBody>
                    <a:bodyPr/>
                    <a:lstStyle/>
                    <a:p>
                      <a:pPr marL="0" marR="0" lvl="0" indent="0" algn="l" defTabSz="914400" rtl="0" eaLnBrk="1" fontAlgn="base" latinLnBrk="0" hangingPunct="1">
                        <a:lnSpc>
                          <a:spcPct val="80000"/>
                        </a:lnSpc>
                        <a:spcBef>
                          <a:spcPct val="0"/>
                        </a:spcBef>
                        <a:spcAft>
                          <a:spcPct val="0"/>
                        </a:spcAft>
                        <a:buClr>
                          <a:schemeClr val="accent1"/>
                        </a:buClr>
                        <a:buSzPct val="80000"/>
                        <a:buFont typeface="Wingdings 2" pitchFamily="18" charset="2"/>
                        <a:buNone/>
                        <a:tabLst/>
                      </a:pPr>
                      <a:r>
                        <a:rPr kumimoji="0" lang="ru-RU" sz="1300" b="1" i="0" u="none" strike="noStrike" cap="none" normalizeH="0" baseline="0" smtClean="0">
                          <a:ln>
                            <a:noFill/>
                          </a:ln>
                          <a:solidFill>
                            <a:schemeClr val="tx1"/>
                          </a:solidFill>
                          <a:effectLst/>
                          <a:latin typeface="Times New Roman" pitchFamily="18" charset="0"/>
                        </a:rPr>
                        <a:t>Родился в </a:t>
                      </a:r>
                      <a:r>
                        <a:rPr kumimoji="0" lang="ru-RU" sz="1300" b="1" i="0" u="none" strike="noStrike" cap="none" normalizeH="0" baseline="0" smtClean="0">
                          <a:ln>
                            <a:noFill/>
                          </a:ln>
                          <a:solidFill>
                            <a:schemeClr val="tx1"/>
                          </a:solidFill>
                          <a:effectLst/>
                          <a:latin typeface="Times New Roman" pitchFamily="18" charset="0"/>
                          <a:hlinkClick r:id="rId3" tooltip="Бийск"/>
                        </a:rPr>
                        <a:t>Бийске</a:t>
                      </a:r>
                      <a:r>
                        <a:rPr kumimoji="0" lang="ru-RU" sz="1300" b="1" i="0" u="none" strike="noStrike" cap="none" normalizeH="0" baseline="0" smtClean="0">
                          <a:ln>
                            <a:noFill/>
                          </a:ln>
                          <a:solidFill>
                            <a:schemeClr val="tx1"/>
                          </a:solidFill>
                          <a:effectLst/>
                          <a:latin typeface="Times New Roman" pitchFamily="18" charset="0"/>
                        </a:rPr>
                        <a:t> Алтайского края, сын московского инженера, бывшего на Алтае в командировке и вскоре возвратившегося с семьей в </a:t>
                      </a:r>
                      <a:r>
                        <a:rPr kumimoji="0" lang="ru-RU" sz="1300" b="1" i="0" u="none" strike="noStrike" cap="none" normalizeH="0" baseline="0" smtClean="0">
                          <a:ln>
                            <a:noFill/>
                          </a:ln>
                          <a:solidFill>
                            <a:schemeClr val="tx1"/>
                          </a:solidFill>
                          <a:effectLst/>
                          <a:latin typeface="Times New Roman" pitchFamily="18" charset="0"/>
                          <a:hlinkClick r:id="rId4" tooltip="Москва"/>
                        </a:rPr>
                        <a:t>Москву</a:t>
                      </a:r>
                      <a:r>
                        <a:rPr kumimoji="0" lang="ru-RU" sz="1300" b="1" i="0" u="none" strike="noStrike" cap="none" normalizeH="0" baseline="0" smtClean="0">
                          <a:ln>
                            <a:noFill/>
                          </a:ln>
                          <a:solidFill>
                            <a:schemeClr val="tx1"/>
                          </a:solidFill>
                          <a:effectLst/>
                          <a:latin typeface="Times New Roman" pitchFamily="18" charset="0"/>
                        </a:rPr>
                        <a:t>. С </a:t>
                      </a:r>
                      <a:r>
                        <a:rPr kumimoji="0" lang="ru-RU" sz="1300" b="1" i="0" u="none" strike="noStrike" cap="none" normalizeH="0" baseline="0" smtClean="0">
                          <a:ln>
                            <a:noFill/>
                          </a:ln>
                          <a:solidFill>
                            <a:schemeClr val="tx1"/>
                          </a:solidFill>
                          <a:effectLst/>
                          <a:latin typeface="Times New Roman" pitchFamily="18" charset="0"/>
                          <a:hlinkClick r:id="rId5" tooltip="1944"/>
                        </a:rPr>
                        <a:t>1944</a:t>
                      </a:r>
                      <a:r>
                        <a:rPr kumimoji="0" lang="ru-RU" sz="1300" b="1" i="0" u="none" strike="noStrike" cap="none" normalizeH="0" baseline="0" smtClean="0">
                          <a:ln>
                            <a:noFill/>
                          </a:ln>
                          <a:solidFill>
                            <a:schemeClr val="tx1"/>
                          </a:solidFill>
                          <a:effectLst/>
                          <a:latin typeface="Times New Roman" pitchFamily="18" charset="0"/>
                        </a:rPr>
                        <a:t> участник литературной студии поэта и художника </a:t>
                      </a:r>
                      <a:r>
                        <a:rPr kumimoji="0" lang="ru-RU" sz="1300" b="1" i="0" u="none" strike="noStrike" cap="none" normalizeH="0" baseline="0" smtClean="0">
                          <a:ln>
                            <a:noFill/>
                          </a:ln>
                          <a:solidFill>
                            <a:schemeClr val="tx1"/>
                          </a:solidFill>
                          <a:effectLst/>
                          <a:latin typeface="Times New Roman" pitchFamily="18" charset="0"/>
                          <a:hlinkClick r:id="rId6" tooltip="Кропивницкий, Евгений Леонидович"/>
                        </a:rPr>
                        <a:t>Евгения Кропивницкого</a:t>
                      </a:r>
                      <a:r>
                        <a:rPr kumimoji="0" lang="ru-RU" sz="1300" b="1" i="0" u="none" strike="noStrike" cap="none" normalizeH="0" baseline="0" smtClean="0">
                          <a:ln>
                            <a:noFill/>
                          </a:ln>
                          <a:solidFill>
                            <a:schemeClr val="tx1"/>
                          </a:solidFill>
                          <a:effectLst/>
                          <a:latin typeface="Times New Roman" pitchFamily="18" charset="0"/>
                        </a:rPr>
                        <a:t> при одном из московских домов пионеров. С конца 50-х вокруг Кропивницкого и его ученика художника </a:t>
                      </a:r>
                      <a:r>
                        <a:rPr kumimoji="0" lang="ru-RU" sz="1300" b="1" i="0" u="none" strike="noStrike" cap="none" normalizeH="0" baseline="0" smtClean="0">
                          <a:ln>
                            <a:noFill/>
                          </a:ln>
                          <a:solidFill>
                            <a:schemeClr val="tx1"/>
                          </a:solidFill>
                          <a:effectLst/>
                          <a:latin typeface="Times New Roman" pitchFamily="18" charset="0"/>
                          <a:hlinkClick r:id="rId7" tooltip="Рабин, Оскар Яковлевич"/>
                        </a:rPr>
                        <a:t>Оскара Рабина</a:t>
                      </a:r>
                      <a:r>
                        <a:rPr kumimoji="0" lang="ru-RU" sz="1300" b="1" i="0" u="none" strike="noStrike" cap="none" normalizeH="0" baseline="0" smtClean="0">
                          <a:ln>
                            <a:noFill/>
                          </a:ln>
                          <a:solidFill>
                            <a:schemeClr val="tx1"/>
                          </a:solidFill>
                          <a:effectLst/>
                          <a:latin typeface="Times New Roman" pitchFamily="18" charset="0"/>
                        </a:rPr>
                        <a:t> сформировался тесный круг эстетически близких поэтов и художников, получивший впоследствии название </a:t>
                      </a:r>
                      <a:r>
                        <a:rPr kumimoji="0" lang="ru-RU" sz="1300" b="1" i="0" u="none" strike="noStrike" cap="none" normalizeH="0" baseline="0" smtClean="0">
                          <a:ln>
                            <a:noFill/>
                          </a:ln>
                          <a:solidFill>
                            <a:schemeClr val="tx1"/>
                          </a:solidFill>
                          <a:effectLst/>
                          <a:latin typeface="Times New Roman" pitchFamily="18" charset="0"/>
                          <a:hlinkClick r:id="rId8" tooltip="Лианозовская школа"/>
                        </a:rPr>
                        <a:t>«лианозовской школы»</a:t>
                      </a:r>
                      <a:r>
                        <a:rPr kumimoji="0" lang="ru-RU" sz="1300" b="1" i="0" u="none" strike="noStrike" cap="none" normalizeH="0" baseline="0" smtClean="0">
                          <a:ln>
                            <a:noFill/>
                          </a:ln>
                          <a:solidFill>
                            <a:schemeClr val="tx1"/>
                          </a:solidFill>
                          <a:effectLst/>
                          <a:latin typeface="Times New Roman" pitchFamily="18" charset="0"/>
                        </a:rPr>
                        <a:t> (неподалеку от подмосковной станции Лианозово жил Рабин). В советские годы Сапгир много публиковался как детский писатель (ему принадлежат сценарии классических мультфильмов «Лошарик», «Паровозик из Ромашкова», слова песни «Зеленая карета» (перевод с идиш, стихи </a:t>
                      </a:r>
                      <a:r>
                        <a:rPr kumimoji="0" lang="ru-RU" sz="1300" b="1" i="0" u="none" strike="noStrike" cap="none" normalizeH="0" baseline="0" smtClean="0">
                          <a:ln>
                            <a:noFill/>
                          </a:ln>
                          <a:solidFill>
                            <a:schemeClr val="tx1"/>
                          </a:solidFill>
                          <a:effectLst/>
                          <a:latin typeface="Times New Roman" pitchFamily="18" charset="0"/>
                          <a:hlinkClick r:id="rId9" tooltip="Дриз, Овсей Овсеевич"/>
                        </a:rPr>
                        <a:t>Дриз, Овсей Овсеевич</a:t>
                      </a:r>
                      <a:r>
                        <a:rPr kumimoji="0" lang="ru-RU" sz="1300" b="1" i="0" u="none" strike="noStrike" cap="none" normalizeH="0" baseline="0" smtClean="0">
                          <a:ln>
                            <a:noFill/>
                          </a:ln>
                          <a:solidFill>
                            <a:schemeClr val="tx1"/>
                          </a:solidFill>
                          <a:effectLst/>
                          <a:latin typeface="Times New Roman" pitchFamily="18" charset="0"/>
                        </a:rPr>
                        <a:t>) и др.). В 1979 г. участвовал в альманахе «</a:t>
                      </a:r>
                      <a:r>
                        <a:rPr kumimoji="0" lang="ru-RU" sz="1300" b="1" i="0" u="none" strike="noStrike" cap="none" normalizeH="0" baseline="0" smtClean="0">
                          <a:ln>
                            <a:noFill/>
                          </a:ln>
                          <a:solidFill>
                            <a:schemeClr val="tx1"/>
                          </a:solidFill>
                          <a:effectLst/>
                          <a:latin typeface="Times New Roman" pitchFamily="18" charset="0"/>
                          <a:hlinkClick r:id="rId10" tooltip="Метрополь (альманах)"/>
                        </a:rPr>
                        <a:t>Метрополь</a:t>
                      </a:r>
                      <a:r>
                        <a:rPr kumimoji="0" lang="ru-RU" sz="1300" b="1" i="0" u="none" strike="noStrike" cap="none" normalizeH="0" baseline="0" smtClean="0">
                          <a:ln>
                            <a:noFill/>
                          </a:ln>
                          <a:solidFill>
                            <a:schemeClr val="tx1"/>
                          </a:solidFill>
                          <a:effectLst/>
                          <a:latin typeface="Times New Roman" pitchFamily="18" charset="0"/>
                        </a:rPr>
                        <a:t>». Первая публикация «взрослых» стихов Сапгира за границей — в </a:t>
                      </a:r>
                      <a:r>
                        <a:rPr kumimoji="0" lang="ru-RU" sz="1300" b="1" i="0" u="none" strike="noStrike" cap="none" normalizeH="0" baseline="0" smtClean="0">
                          <a:ln>
                            <a:noFill/>
                          </a:ln>
                          <a:solidFill>
                            <a:schemeClr val="tx1"/>
                          </a:solidFill>
                          <a:effectLst/>
                          <a:latin typeface="Times New Roman" pitchFamily="18" charset="0"/>
                          <a:hlinkClick r:id="rId11" tooltip="1968"/>
                        </a:rPr>
                        <a:t>1968</a:t>
                      </a:r>
                      <a:r>
                        <a:rPr kumimoji="0" lang="ru-RU" sz="1300" b="1" i="0" u="none" strike="noStrike" cap="none" normalizeH="0" baseline="0" smtClean="0">
                          <a:ln>
                            <a:noFill/>
                          </a:ln>
                          <a:solidFill>
                            <a:schemeClr val="tx1"/>
                          </a:solidFill>
                          <a:effectLst/>
                          <a:latin typeface="Times New Roman" pitchFamily="18" charset="0"/>
                        </a:rPr>
                        <a:t>, в СССР — в </a:t>
                      </a:r>
                      <a:r>
                        <a:rPr kumimoji="0" lang="ru-RU" sz="1300" b="1" i="0" u="none" strike="noStrike" cap="none" normalizeH="0" baseline="0" smtClean="0">
                          <a:ln>
                            <a:noFill/>
                          </a:ln>
                          <a:solidFill>
                            <a:schemeClr val="tx1"/>
                          </a:solidFill>
                          <a:effectLst/>
                          <a:latin typeface="Times New Roman" pitchFamily="18" charset="0"/>
                          <a:hlinkClick r:id="rId12" tooltip="1989"/>
                        </a:rPr>
                        <a:t>1989</a:t>
                      </a:r>
                      <a:r>
                        <a:rPr kumimoji="0" lang="ru-RU" sz="1300" b="1" i="0" u="none" strike="noStrike" cap="none" normalizeH="0" baseline="0" smtClean="0">
                          <a:ln>
                            <a:noFill/>
                          </a:ln>
                          <a:solidFill>
                            <a:schemeClr val="tx1"/>
                          </a:solidFill>
                          <a:effectLst/>
                          <a:latin typeface="Times New Roman" pitchFamily="18" charset="0"/>
                        </a:rPr>
                        <a:t>. Выступал также как переводчик (прежде всего, выдающегося еврейского поэта </a:t>
                      </a:r>
                      <a:r>
                        <a:rPr kumimoji="0" lang="ru-RU" sz="1300" b="1" i="0" u="none" strike="noStrike" cap="none" normalizeH="0" baseline="0" smtClean="0">
                          <a:ln>
                            <a:noFill/>
                          </a:ln>
                          <a:solidFill>
                            <a:schemeClr val="tx1"/>
                          </a:solidFill>
                          <a:effectLst/>
                          <a:latin typeface="Times New Roman" pitchFamily="18" charset="0"/>
                          <a:hlinkClick r:id="rId9" tooltip="Дриз, Овсей Овсеевич"/>
                        </a:rPr>
                        <a:t>Овсея Дриза</a:t>
                      </a:r>
                      <a:r>
                        <a:rPr kumimoji="0" lang="ru-RU" sz="1300" b="1" i="0" u="none" strike="noStrike" cap="none" normalizeH="0" baseline="0" smtClean="0">
                          <a:ln>
                            <a:noFill/>
                          </a:ln>
                          <a:solidFill>
                            <a:schemeClr val="tx1"/>
                          </a:solidFill>
                          <a:effectLst/>
                          <a:latin typeface="Times New Roman" pitchFamily="18" charset="0"/>
                        </a:rPr>
                        <a:t>, немецкой </a:t>
                      </a:r>
                      <a:r>
                        <a:rPr kumimoji="0" lang="ru-RU" sz="1300" b="1" i="0" u="none" strike="noStrike" cap="none" normalizeH="0" baseline="0" smtClean="0">
                          <a:ln>
                            <a:noFill/>
                          </a:ln>
                          <a:solidFill>
                            <a:schemeClr val="tx1"/>
                          </a:solidFill>
                          <a:effectLst/>
                          <a:latin typeface="Times New Roman" pitchFamily="18" charset="0"/>
                          <a:hlinkClick r:id="rId13" tooltip="Конкретная поэзия (страница отсутствует)"/>
                        </a:rPr>
                        <a:t>конкретной поэзии</a:t>
                      </a:r>
                      <a:r>
                        <a:rPr kumimoji="0" lang="ru-RU" sz="1300" b="1" i="0" u="none" strike="noStrike" cap="none" normalizeH="0" baseline="0" smtClean="0">
                          <a:ln>
                            <a:noFill/>
                          </a:ln>
                          <a:solidFill>
                            <a:schemeClr val="tx1"/>
                          </a:solidFill>
                          <a:effectLst/>
                          <a:latin typeface="Times New Roman" pitchFamily="18" charset="0"/>
                        </a:rPr>
                        <a:t> и американского поэта Джима Кэйтса). Составитель поэтического раздела антологии «Самиздат века» (</a:t>
                      </a:r>
                      <a:r>
                        <a:rPr kumimoji="0" lang="ru-RU" sz="1300" b="1" i="0" u="none" strike="noStrike" cap="none" normalizeH="0" baseline="0" smtClean="0">
                          <a:ln>
                            <a:noFill/>
                          </a:ln>
                          <a:solidFill>
                            <a:schemeClr val="tx1"/>
                          </a:solidFill>
                          <a:effectLst/>
                          <a:latin typeface="Times New Roman" pitchFamily="18" charset="0"/>
                          <a:hlinkClick r:id="rId14" tooltip="1998"/>
                        </a:rPr>
                        <a:t>1998</a:t>
                      </a:r>
                      <a:r>
                        <a:rPr kumimoji="0" lang="ru-RU" sz="1300" b="1" i="0" u="none" strike="noStrike" cap="none" normalizeH="0" baseline="0" smtClean="0">
                          <a:ln>
                            <a:noFill/>
                          </a:ln>
                          <a:solidFill>
                            <a:schemeClr val="tx1"/>
                          </a:solidFill>
                          <a:effectLst/>
                          <a:latin typeface="Times New Roman" pitchFamily="18" charset="0"/>
                        </a:rPr>
                        <a:t>), на основе которого создан Интернет-проект </a:t>
                      </a:r>
                      <a:r>
                        <a:rPr kumimoji="0" lang="ru-RU" sz="1300" b="1" i="0" u="none" strike="noStrike" cap="none" normalizeH="0" baseline="0" smtClean="0">
                          <a:ln>
                            <a:noFill/>
                          </a:ln>
                          <a:solidFill>
                            <a:schemeClr val="tx1"/>
                          </a:solidFill>
                          <a:effectLst/>
                          <a:latin typeface="Times New Roman" pitchFamily="18" charset="0"/>
                          <a:hlinkClick r:id="rId15"/>
                        </a:rPr>
                        <a:t>«Неофициальная поэзия»</a:t>
                      </a:r>
                      <a:r>
                        <a:rPr kumimoji="0" lang="ru-RU" sz="1300" b="1" i="0" u="none" strike="noStrike" cap="none" normalizeH="0" baseline="0" smtClean="0">
                          <a:ln>
                            <a:noFill/>
                          </a:ln>
                          <a:solidFill>
                            <a:schemeClr val="tx1"/>
                          </a:solidFill>
                          <a:effectLst/>
                          <a:latin typeface="Times New Roman" pitchFamily="18" charset="0"/>
                        </a:rPr>
                        <a:t>. Лауреат Пушкинской премии Российской Федерации, премий журналов «Знамя» (</a:t>
                      </a:r>
                      <a:r>
                        <a:rPr kumimoji="0" lang="ru-RU" sz="1300" b="1" i="0" u="none" strike="noStrike" cap="none" normalizeH="0" baseline="0" smtClean="0">
                          <a:ln>
                            <a:noFill/>
                          </a:ln>
                          <a:solidFill>
                            <a:schemeClr val="tx1"/>
                          </a:solidFill>
                          <a:effectLst/>
                          <a:latin typeface="Times New Roman" pitchFamily="18" charset="0"/>
                          <a:hlinkClick r:id="rId16" tooltip="1993"/>
                        </a:rPr>
                        <a:t>1993</a:t>
                      </a:r>
                      <a:r>
                        <a:rPr kumimoji="0" lang="ru-RU" sz="1300" b="1" i="0" u="none" strike="noStrike" cap="none" normalizeH="0" baseline="0" smtClean="0">
                          <a:ln>
                            <a:noFill/>
                          </a:ln>
                          <a:solidFill>
                            <a:schemeClr val="tx1"/>
                          </a:solidFill>
                          <a:effectLst/>
                          <a:latin typeface="Times New Roman" pitchFamily="18" charset="0"/>
                        </a:rPr>
                        <a:t>) и «Стрелец» (</a:t>
                      </a:r>
                      <a:r>
                        <a:rPr kumimoji="0" lang="ru-RU" sz="1300" b="1" i="0" u="none" strike="noStrike" cap="none" normalizeH="0" baseline="0" smtClean="0">
                          <a:ln>
                            <a:noFill/>
                          </a:ln>
                          <a:solidFill>
                            <a:schemeClr val="tx1"/>
                          </a:solidFill>
                          <a:effectLst/>
                          <a:latin typeface="Times New Roman" pitchFamily="18" charset="0"/>
                          <a:hlinkClick r:id="rId17" tooltip="1995"/>
                        </a:rPr>
                        <a:t>1995</a:t>
                      </a:r>
                      <a:r>
                        <a:rPr kumimoji="0" lang="ru-RU" sz="1300" b="1" i="0" u="none" strike="noStrike" cap="none" normalizeH="0" baseline="0" smtClean="0">
                          <a:ln>
                            <a:noFill/>
                          </a:ln>
                          <a:solidFill>
                            <a:schemeClr val="tx1"/>
                          </a:solidFill>
                          <a:effectLst/>
                          <a:latin typeface="Times New Roman" pitchFamily="18" charset="0"/>
                        </a:rPr>
                        <a:t>, </a:t>
                      </a:r>
                      <a:r>
                        <a:rPr kumimoji="0" lang="ru-RU" sz="1300" b="1" i="0" u="none" strike="noStrike" cap="none" normalizeH="0" baseline="0" smtClean="0">
                          <a:ln>
                            <a:noFill/>
                          </a:ln>
                          <a:solidFill>
                            <a:schemeClr val="tx1"/>
                          </a:solidFill>
                          <a:effectLst/>
                          <a:latin typeface="Times New Roman" pitchFamily="18" charset="0"/>
                          <a:hlinkClick r:id="rId18" tooltip="1996"/>
                        </a:rPr>
                        <a:t>1996</a:t>
                      </a:r>
                      <a:r>
                        <a:rPr kumimoji="0" lang="ru-RU" sz="1300" b="1" i="0" u="none" strike="noStrike" cap="none" normalizeH="0" baseline="0" smtClean="0">
                          <a:ln>
                            <a:noFill/>
                          </a:ln>
                          <a:solidFill>
                            <a:schemeClr val="tx1"/>
                          </a:solidFill>
                          <a:effectLst/>
                          <a:latin typeface="Times New Roman" pitchFamily="18" charset="0"/>
                        </a:rPr>
                        <a:t>), премии «За особые заслуги» </a:t>
                      </a:r>
                      <a:r>
                        <a:rPr kumimoji="0" lang="ru-RU" sz="1300" b="1" i="0" u="none" strike="noStrike" cap="none" normalizeH="0" baseline="0" smtClean="0">
                          <a:ln>
                            <a:noFill/>
                          </a:ln>
                          <a:solidFill>
                            <a:schemeClr val="tx1"/>
                          </a:solidFill>
                          <a:effectLst/>
                          <a:latin typeface="Times New Roman" pitchFamily="18" charset="0"/>
                          <a:hlinkClick r:id="rId19" tooltip="Тургенев, Иван Сергеевич"/>
                        </a:rPr>
                        <a:t>Тургеневского</a:t>
                      </a:r>
                      <a:r>
                        <a:rPr kumimoji="0" lang="ru-RU" sz="1300" b="1" i="0" u="none" strike="noStrike" cap="none" normalizeH="0" baseline="0" smtClean="0">
                          <a:ln>
                            <a:noFill/>
                          </a:ln>
                          <a:solidFill>
                            <a:schemeClr val="tx1"/>
                          </a:solidFill>
                          <a:effectLst/>
                          <a:latin typeface="Times New Roman" pitchFamily="18" charset="0"/>
                        </a:rPr>
                        <a:t> фестиваля малой прозы (1998). В годы перестройки стал членом Союза Писателей Москвы (с </a:t>
                      </a:r>
                      <a:r>
                        <a:rPr kumimoji="0" lang="ru-RU" sz="1300" b="1" i="0" u="none" strike="noStrike" cap="none" normalizeH="0" baseline="0" smtClean="0">
                          <a:ln>
                            <a:noFill/>
                          </a:ln>
                          <a:solidFill>
                            <a:schemeClr val="tx1"/>
                          </a:solidFill>
                          <a:effectLst/>
                          <a:latin typeface="Times New Roman" pitchFamily="18" charset="0"/>
                          <a:hlinkClick r:id="rId20" tooltip="1988"/>
                        </a:rPr>
                        <a:t>1988</a:t>
                      </a:r>
                      <a:r>
                        <a:rPr kumimoji="0" lang="ru-RU" sz="1300" b="1" i="0" u="none" strike="noStrike" cap="none" normalizeH="0" baseline="0" smtClean="0">
                          <a:ln>
                            <a:noFill/>
                          </a:ln>
                          <a:solidFill>
                            <a:schemeClr val="tx1"/>
                          </a:solidFill>
                          <a:effectLst/>
                          <a:latin typeface="Times New Roman" pitchFamily="18" charset="0"/>
                        </a:rPr>
                        <a:t>), хотя к идее Союза Писателей относился отрицательно. Был членом </a:t>
                      </a:r>
                      <a:r>
                        <a:rPr kumimoji="0" lang="ru-RU" sz="1300" b="1" i="0" u="none" strike="noStrike" cap="none" normalizeH="0" baseline="0" smtClean="0">
                          <a:ln>
                            <a:noFill/>
                          </a:ln>
                          <a:solidFill>
                            <a:schemeClr val="tx1"/>
                          </a:solidFill>
                          <a:effectLst/>
                          <a:latin typeface="Times New Roman" pitchFamily="18" charset="0"/>
                          <a:hlinkClick r:id="rId21" tooltip="ПЕН-клуб"/>
                        </a:rPr>
                        <a:t>ПЕН-клуба</a:t>
                      </a:r>
                      <a:r>
                        <a:rPr kumimoji="0" lang="ru-RU" sz="1300" b="1" i="0" u="none" strike="noStrike" cap="none" normalizeH="0" baseline="0" smtClean="0">
                          <a:ln>
                            <a:noFill/>
                          </a:ln>
                          <a:solidFill>
                            <a:schemeClr val="tx1"/>
                          </a:solidFill>
                          <a:effectLst/>
                          <a:latin typeface="Times New Roman" pitchFamily="18" charset="0"/>
                        </a:rPr>
                        <a:t> с </a:t>
                      </a:r>
                      <a:r>
                        <a:rPr kumimoji="0" lang="ru-RU" sz="1300" b="1" i="0" u="none" strike="noStrike" cap="none" normalizeH="0" baseline="0" smtClean="0">
                          <a:ln>
                            <a:noFill/>
                          </a:ln>
                          <a:solidFill>
                            <a:schemeClr val="tx1"/>
                          </a:solidFill>
                          <a:effectLst/>
                          <a:latin typeface="Times New Roman" pitchFamily="18" charset="0"/>
                          <a:hlinkClick r:id="rId17" tooltip="1995"/>
                        </a:rPr>
                        <a:t>1995</a:t>
                      </a:r>
                      <a:r>
                        <a:rPr kumimoji="0" lang="ru-RU" sz="1300" b="1" i="0" u="none" strike="noStrike" cap="none" normalizeH="0" baseline="0" smtClean="0">
                          <a:ln>
                            <a:noFill/>
                          </a:ln>
                          <a:solidFill>
                            <a:schemeClr val="tx1"/>
                          </a:solidFill>
                          <a:effectLst/>
                          <a:latin typeface="Times New Roman" pitchFamily="18" charset="0"/>
                        </a:rPr>
                        <a:t>; перед самой смертью вступил в группу </a:t>
                      </a:r>
                      <a:r>
                        <a:rPr kumimoji="0" lang="ru-RU" sz="1300" b="1" i="0" u="none" strike="noStrike" cap="none" normalizeH="0" baseline="0" smtClean="0">
                          <a:ln>
                            <a:noFill/>
                          </a:ln>
                          <a:solidFill>
                            <a:schemeClr val="tx1"/>
                          </a:solidFill>
                          <a:effectLst/>
                          <a:latin typeface="Times New Roman" pitchFamily="18" charset="0"/>
                          <a:hlinkClick r:id="rId22" tooltip="ДООС (страница отсутствует)"/>
                        </a:rPr>
                        <a:t>ДООС</a:t>
                      </a:r>
                      <a:r>
                        <a:rPr kumimoji="0" lang="ru-RU" sz="1300" b="1" i="0" u="none" strike="noStrike" cap="none" normalizeH="0" baseline="0" smtClean="0">
                          <a:ln>
                            <a:noFill/>
                          </a:ln>
                          <a:solidFill>
                            <a:schemeClr val="tx1"/>
                          </a:solidFill>
                          <a:effectLst/>
                          <a:latin typeface="Times New Roman" pitchFamily="18" charset="0"/>
                        </a:rPr>
                        <a:t> (в </a:t>
                      </a:r>
                      <a:r>
                        <a:rPr kumimoji="0" lang="ru-RU" sz="1300" b="1" i="0" u="none" strike="noStrike" cap="none" normalizeH="0" baseline="0" smtClean="0">
                          <a:ln>
                            <a:noFill/>
                          </a:ln>
                          <a:solidFill>
                            <a:schemeClr val="tx1"/>
                          </a:solidFill>
                          <a:effectLst/>
                          <a:latin typeface="Times New Roman" pitchFamily="18" charset="0"/>
                          <a:hlinkClick r:id="rId23" tooltip="1999"/>
                        </a:rPr>
                        <a:t>1999</a:t>
                      </a:r>
                      <a:r>
                        <a:rPr kumimoji="0" lang="ru-RU" sz="1300" b="1" i="0" u="none" strike="noStrike" cap="none" normalizeH="0" baseline="0" smtClean="0">
                          <a:ln>
                            <a:noFill/>
                          </a:ln>
                          <a:solidFill>
                            <a:schemeClr val="tx1"/>
                          </a:solidFill>
                          <a:effectLst/>
                          <a:latin typeface="Times New Roman" pitchFamily="18" charset="0"/>
                        </a:rPr>
                        <a:t> г.). </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37922" name="Rectangle 34"/>
          <p:cNvSpPr>
            <a:spLocks noChangeArrowheads="1"/>
          </p:cNvSpPr>
          <p:nvPr/>
        </p:nvSpPr>
        <p:spPr bwMode="auto">
          <a:xfrm>
            <a:off x="900113" y="333375"/>
            <a:ext cx="40417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Генрих Сапгир</a:t>
            </a:r>
          </a:p>
        </p:txBody>
      </p:sp>
      <p:graphicFrame>
        <p:nvGraphicFramePr>
          <p:cNvPr id="37934" name="Group 46"/>
          <p:cNvGraphicFramePr>
            <a:graphicFrameLocks noGrp="1"/>
          </p:cNvGraphicFramePr>
          <p:nvPr/>
        </p:nvGraphicFramePr>
        <p:xfrm>
          <a:off x="4932363" y="5445125"/>
          <a:ext cx="3600450" cy="725424"/>
        </p:xfrm>
        <a:graphic>
          <a:graphicData uri="http://schemas.openxmlformats.org/drawingml/2006/table">
            <a:tbl>
              <a:tblPr/>
              <a:tblGrid>
                <a:gridCol w="3600450"/>
              </a:tblGrid>
              <a:tr h="647700">
                <a:tc>
                  <a:txBody>
                    <a:bodyPr/>
                    <a:lstStyle/>
                    <a:p>
                      <a:pPr marL="0" marR="0" lvl="0" indent="0" algn="l" defTabSz="914400" rtl="0" eaLnBrk="1" fontAlgn="base" latinLnBrk="0" hangingPunct="1">
                        <a:lnSpc>
                          <a:spcPct val="80000"/>
                        </a:lnSpc>
                        <a:spcBef>
                          <a:spcPct val="0"/>
                        </a:spcBef>
                        <a:spcAft>
                          <a:spcPct val="0"/>
                        </a:spcAft>
                        <a:buClr>
                          <a:schemeClr val="accent1"/>
                        </a:buClr>
                        <a:buSzPct val="80000"/>
                        <a:buFont typeface="Wingdings 2" pitchFamily="18" charset="2"/>
                        <a:buNone/>
                        <a:tabLst/>
                      </a:pPr>
                      <a:r>
                        <a:rPr kumimoji="0" lang="ru-RU" sz="1300" b="1" i="0" u="none" strike="noStrike" cap="none" normalizeH="0" baseline="0" smtClean="0">
                          <a:ln>
                            <a:noFill/>
                          </a:ln>
                          <a:solidFill>
                            <a:schemeClr val="tx1"/>
                          </a:solidFill>
                          <a:effectLst/>
                          <a:latin typeface="Times New Roman" pitchFamily="18" charset="0"/>
                        </a:rPr>
                        <a:t>Умер от сердечного приступа в московском троллейбусе по дороге на презентацию антологии "Поэзия безмолвия", где он должен был выступать.</a:t>
                      </a:r>
                      <a:endParaRPr kumimoji="0" lang="ru-RU" sz="2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B588F0F-FF00-4F01-A993-4D37114E58B2}" type="slidenum">
              <a:rPr lang="ru-RU"/>
              <a:pPr/>
              <a:t>31</a:t>
            </a:fld>
            <a:endParaRPr lang="ru-RU"/>
          </a:p>
        </p:txBody>
      </p:sp>
      <p:sp>
        <p:nvSpPr>
          <p:cNvPr id="38915" name="Содержимое 5"/>
          <p:cNvSpPr>
            <a:spLocks noGrp="1"/>
          </p:cNvSpPr>
          <p:nvPr>
            <p:ph idx="4294967295"/>
          </p:nvPr>
        </p:nvSpPr>
        <p:spPr>
          <a:xfrm>
            <a:off x="539750" y="1412875"/>
            <a:ext cx="7924800" cy="4419600"/>
          </a:xfrm>
        </p:spPr>
        <p:txBody>
          <a:bodyPr/>
          <a:lstStyle/>
          <a:p>
            <a:pPr>
              <a:buFont typeface="Wingdings" pitchFamily="2" charset="2"/>
              <a:buNone/>
            </a:pPr>
            <a:r>
              <a:rPr lang="ru-RU" sz="2200"/>
              <a:t>       </a:t>
            </a:r>
            <a:r>
              <a:rPr lang="ru-RU" sz="2400">
                <a:latin typeface="Times New Roman" pitchFamily="18" charset="0"/>
              </a:rPr>
              <a:t>Кто-то построил из брёвен хатку на берегу. Щели, как и положено, мхом заткнул, глиной замазал. Хороша получилась хатка, только без окон и без дверей. Любопытно, кто в такой странной хате живёт?</a:t>
            </a:r>
          </a:p>
          <a:p>
            <a:pPr>
              <a:buFont typeface="Wingdings" pitchFamily="2" charset="2"/>
              <a:buNone/>
            </a:pPr>
            <a:r>
              <a:rPr lang="ru-RU" sz="2400">
                <a:latin typeface="Times New Roman" pitchFamily="18" charset="0"/>
              </a:rPr>
              <a:t>         Строили лесную хатку дровосеки – бобры. «рубили» деревья зубами, зубами же «распиливали» на брёвнышки. Сучья и брёвна в кучу складывали, щели конопатили, замазывали, чтобы не продувало зимой, не морозило. А что в хате и ни окон и ни дверей, так они и не нужны бобрам. Была бы дыра в полу: бултых в подполье – подводье – и на дне. А там с осени припасены сочные сучки и ветки – грызи на выбор</a:t>
            </a:r>
            <a:r>
              <a:rPr lang="ru-RU" sz="2200"/>
              <a:t>. </a:t>
            </a:r>
          </a:p>
        </p:txBody>
      </p:sp>
      <p:sp>
        <p:nvSpPr>
          <p:cNvPr id="38917" name="Rectangle 5"/>
          <p:cNvSpPr>
            <a:spLocks noChangeArrowheads="1"/>
          </p:cNvSpPr>
          <p:nvPr/>
        </p:nvSpPr>
        <p:spPr bwMode="auto">
          <a:xfrm>
            <a:off x="2484438" y="333375"/>
            <a:ext cx="3560762"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Лесная хатка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5F2689D-1490-4C35-B675-C80C9D5B910E}" type="slidenum">
              <a:rPr lang="ru-RU"/>
              <a:pPr/>
              <a:t>32</a:t>
            </a:fld>
            <a:endParaRPr lang="ru-RU"/>
          </a:p>
        </p:txBody>
      </p:sp>
      <p:sp>
        <p:nvSpPr>
          <p:cNvPr id="3" name="Содержимое 2"/>
          <p:cNvSpPr>
            <a:spLocks noGrp="1"/>
          </p:cNvSpPr>
          <p:nvPr>
            <p:ph idx="4294967295"/>
          </p:nvPr>
        </p:nvSpPr>
        <p:spPr/>
        <p:txBody>
          <a:bodyPr>
            <a:normAutofit fontScale="92500"/>
          </a:bodyPr>
          <a:lstStyle/>
          <a:p>
            <a:pPr>
              <a:lnSpc>
                <a:spcPct val="80000"/>
              </a:lnSpc>
              <a:buFont typeface="Wingdings" pitchFamily="2" charset="2"/>
              <a:buNone/>
            </a:pPr>
            <a:r>
              <a:rPr lang="ru-RU" sz="2400">
                <a:latin typeface="Times New Roman" pitchFamily="18" charset="0"/>
              </a:rPr>
              <a:t>Сосна была </a:t>
            </a:r>
            <a:r>
              <a:rPr lang="ru-RU" sz="2400" b="1">
                <a:latin typeface="Times New Roman" pitchFamily="18" charset="0"/>
              </a:rPr>
              <a:t>высоченная, мачтовая. И на ней, как на корабельной мачте, </a:t>
            </a:r>
            <a:r>
              <a:rPr lang="ru-RU" sz="2400">
                <a:latin typeface="Times New Roman" pitchFamily="18" charset="0"/>
              </a:rPr>
              <a:t>было </a:t>
            </a:r>
            <a:r>
              <a:rPr lang="ru-RU" sz="2400" b="1">
                <a:latin typeface="Times New Roman" pitchFamily="18" charset="0"/>
              </a:rPr>
              <a:t>воронье гнездо. Насто­ящее воронье гнездо на настоящей корабельной </a:t>
            </a:r>
            <a:r>
              <a:rPr lang="ru-RU" sz="2400">
                <a:latin typeface="Times New Roman" pitchFamily="18" charset="0"/>
              </a:rPr>
              <a:t>со­сне.</a:t>
            </a:r>
          </a:p>
          <a:p>
            <a:pPr>
              <a:lnSpc>
                <a:spcPct val="80000"/>
              </a:lnSpc>
              <a:buFont typeface="Wingdings" pitchFamily="2" charset="2"/>
              <a:buNone/>
            </a:pPr>
            <a:r>
              <a:rPr lang="ru-RU" sz="2400" b="1">
                <a:latin typeface="Times New Roman" pitchFamily="18" charset="0"/>
              </a:rPr>
              <a:t>В гнезде </a:t>
            </a:r>
            <a:r>
              <a:rPr lang="ru-RU" sz="2400">
                <a:latin typeface="Times New Roman" pitchFamily="18" charset="0"/>
              </a:rPr>
              <a:t>сидел </a:t>
            </a:r>
            <a:r>
              <a:rPr lang="ru-RU" sz="2400" b="1">
                <a:latin typeface="Times New Roman" pitchFamily="18" charset="0"/>
              </a:rPr>
              <a:t>зоркий наблюдатель </a:t>
            </a:r>
            <a:r>
              <a:rPr lang="ru-RU" sz="2400">
                <a:latin typeface="Times New Roman" pitchFamily="18" charset="0"/>
              </a:rPr>
              <a:t>— воронёнок, сын ворона. Он </a:t>
            </a:r>
            <a:r>
              <a:rPr lang="ru-RU" sz="2400" b="1">
                <a:latin typeface="Times New Roman" pitchFamily="18" charset="0"/>
              </a:rPr>
              <a:t>вылупился из яйца очень </a:t>
            </a:r>
            <a:r>
              <a:rPr lang="ru-RU" sz="2400">
                <a:latin typeface="Times New Roman" pitchFamily="18" charset="0"/>
              </a:rPr>
              <a:t>рано, когда вокруг </a:t>
            </a:r>
            <a:r>
              <a:rPr lang="ru-RU" sz="2400" b="1">
                <a:latin typeface="Times New Roman" pitchFamily="18" charset="0"/>
              </a:rPr>
              <a:t>ещё лежал </a:t>
            </a:r>
            <a:r>
              <a:rPr lang="ru-RU" sz="2400">
                <a:latin typeface="Times New Roman" pitchFamily="18" charset="0"/>
              </a:rPr>
              <a:t>снег. И вот </a:t>
            </a:r>
            <a:r>
              <a:rPr lang="ru-RU" sz="2400" b="1">
                <a:latin typeface="Times New Roman" pitchFamily="18" charset="0"/>
              </a:rPr>
              <a:t>сегодня </a:t>
            </a:r>
            <a:r>
              <a:rPr lang="ru-RU" sz="2400">
                <a:latin typeface="Times New Roman" pitchFamily="18" charset="0"/>
              </a:rPr>
              <a:t>он </a:t>
            </a:r>
            <a:r>
              <a:rPr lang="ru-RU" sz="2400" b="1">
                <a:latin typeface="Times New Roman" pitchFamily="18" charset="0"/>
              </a:rPr>
              <a:t>первый раз в своей жизни </a:t>
            </a:r>
            <a:r>
              <a:rPr lang="ru-RU" sz="2400">
                <a:latin typeface="Times New Roman" pitchFamily="18" charset="0"/>
              </a:rPr>
              <a:t>увидел среди </a:t>
            </a:r>
            <a:r>
              <a:rPr lang="ru-RU" sz="2400" b="1">
                <a:latin typeface="Times New Roman" pitchFamily="18" charset="0"/>
              </a:rPr>
              <a:t>безбрежного снежного моря </a:t>
            </a:r>
            <a:r>
              <a:rPr lang="ru-RU" sz="2400">
                <a:latin typeface="Times New Roman" pitchFamily="18" charset="0"/>
              </a:rPr>
              <a:t>тёмное </a:t>
            </a:r>
            <a:r>
              <a:rPr lang="ru-RU" sz="2400" b="1">
                <a:latin typeface="Times New Roman" pitchFamily="18" charset="0"/>
              </a:rPr>
              <a:t>большое пятно </a:t>
            </a:r>
            <a:r>
              <a:rPr lang="ru-RU" sz="2400">
                <a:latin typeface="Times New Roman" pitchFamily="18" charset="0"/>
              </a:rPr>
              <a:t>— проталину. Над </a:t>
            </a:r>
            <a:r>
              <a:rPr lang="ru-RU" sz="2400" b="1">
                <a:latin typeface="Times New Roman" pitchFamily="18" charset="0"/>
              </a:rPr>
              <a:t>прота­линой струился </a:t>
            </a:r>
            <a:r>
              <a:rPr lang="ru-RU" sz="2400">
                <a:latin typeface="Times New Roman" pitchFamily="18" charset="0"/>
              </a:rPr>
              <a:t>пар, и она плыла </a:t>
            </a:r>
            <a:r>
              <a:rPr lang="ru-RU" sz="2400" b="1">
                <a:latin typeface="Times New Roman" pitchFamily="18" charset="0"/>
              </a:rPr>
              <a:t>и колыхалась, </a:t>
            </a:r>
            <a:r>
              <a:rPr lang="ru-RU" sz="2400">
                <a:latin typeface="Times New Roman" pitchFamily="18" charset="0"/>
              </a:rPr>
              <a:t>как </a:t>
            </a:r>
            <a:r>
              <a:rPr lang="ru-RU" sz="2400" b="1">
                <a:latin typeface="Times New Roman" pitchFamily="18" charset="0"/>
              </a:rPr>
              <a:t>да­лёкий мираж.</a:t>
            </a:r>
            <a:endParaRPr lang="ru-RU" sz="2400">
              <a:latin typeface="Times New Roman" pitchFamily="18" charset="0"/>
            </a:endParaRPr>
          </a:p>
          <a:p>
            <a:pPr>
              <a:lnSpc>
                <a:spcPct val="80000"/>
              </a:lnSpc>
              <a:buFont typeface="Wingdings" pitchFamily="2" charset="2"/>
              <a:buNone/>
            </a:pPr>
            <a:r>
              <a:rPr lang="ru-RU" sz="2400">
                <a:latin typeface="Times New Roman" pitchFamily="18" charset="0"/>
              </a:rPr>
              <a:t>— Ко-рр! Ко-рр! — </a:t>
            </a:r>
            <a:r>
              <a:rPr lang="ru-RU" sz="2400" b="1">
                <a:latin typeface="Times New Roman" pitchFamily="18" charset="0"/>
              </a:rPr>
              <a:t>на весь </a:t>
            </a:r>
            <a:r>
              <a:rPr lang="ru-RU" sz="2400">
                <a:latin typeface="Times New Roman" pitchFamily="18" charset="0"/>
              </a:rPr>
              <a:t>лес крикнул </a:t>
            </a:r>
            <a:r>
              <a:rPr lang="ru-RU" sz="2400" b="1">
                <a:latin typeface="Times New Roman" pitchFamily="18" charset="0"/>
              </a:rPr>
              <a:t>удивлён­ный </a:t>
            </a:r>
            <a:r>
              <a:rPr lang="ru-RU" sz="2400">
                <a:latin typeface="Times New Roman" pitchFamily="18" charset="0"/>
              </a:rPr>
              <a:t>воронёнок. — Кор-рр!</a:t>
            </a:r>
          </a:p>
          <a:p>
            <a:pPr>
              <a:lnSpc>
                <a:spcPct val="80000"/>
              </a:lnSpc>
              <a:buFont typeface="Wingdings" pitchFamily="2" charset="2"/>
              <a:buNone/>
            </a:pPr>
            <a:r>
              <a:rPr lang="ru-RU" sz="2400">
                <a:latin typeface="Times New Roman" pitchFamily="18" charset="0"/>
              </a:rPr>
              <a:t>Вот так </a:t>
            </a:r>
            <a:r>
              <a:rPr lang="ru-RU" sz="2400" b="1">
                <a:latin typeface="Times New Roman" pitchFamily="18" charset="0"/>
              </a:rPr>
              <a:t>наблюдательный моряк, завидя далёкий </a:t>
            </a:r>
            <a:r>
              <a:rPr lang="ru-RU" sz="2400">
                <a:latin typeface="Times New Roman" pitchFamily="18" charset="0"/>
              </a:rPr>
              <a:t>берег, </a:t>
            </a:r>
            <a:r>
              <a:rPr lang="ru-RU" sz="2400" b="1">
                <a:latin typeface="Times New Roman" pitchFamily="18" charset="0"/>
              </a:rPr>
              <a:t>кричит </a:t>
            </a:r>
            <a:r>
              <a:rPr lang="ru-RU" sz="2400">
                <a:latin typeface="Times New Roman" pitchFamily="18" charset="0"/>
              </a:rPr>
              <a:t>радостно и громко: </a:t>
            </a:r>
            <a:r>
              <a:rPr lang="ru-RU" sz="2400" b="1">
                <a:latin typeface="Times New Roman" pitchFamily="18" charset="0"/>
              </a:rPr>
              <a:t>«Земля! Земля!»</a:t>
            </a:r>
            <a:endParaRPr lang="ru-RU" sz="2400">
              <a:latin typeface="Times New Roman" pitchFamily="18" charset="0"/>
            </a:endParaRPr>
          </a:p>
          <a:p>
            <a:pPr>
              <a:lnSpc>
                <a:spcPct val="80000"/>
              </a:lnSpc>
              <a:buFont typeface="Wingdings" pitchFamily="2" charset="2"/>
              <a:buNone/>
            </a:pPr>
            <a:r>
              <a:rPr lang="ru-RU" sz="2400"/>
              <a:t> </a:t>
            </a:r>
          </a:p>
          <a:p>
            <a:pPr>
              <a:lnSpc>
                <a:spcPct val="80000"/>
              </a:lnSpc>
            </a:pPr>
            <a:endParaRPr lang="ru-RU" sz="2400"/>
          </a:p>
        </p:txBody>
      </p:sp>
      <p:sp>
        <p:nvSpPr>
          <p:cNvPr id="39941" name="Rectangle 5"/>
          <p:cNvSpPr>
            <a:spLocks noChangeArrowheads="1"/>
          </p:cNvSpPr>
          <p:nvPr/>
        </p:nvSpPr>
        <p:spPr bwMode="auto">
          <a:xfrm>
            <a:off x="2987675" y="333375"/>
            <a:ext cx="172243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Земля</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D832AA1-B757-4F25-B391-76ADB570193C}" type="slidenum">
              <a:rPr lang="ru-RU"/>
              <a:pPr/>
              <a:t>33</a:t>
            </a:fld>
            <a:endParaRPr lang="ru-RU"/>
          </a:p>
        </p:txBody>
      </p:sp>
      <p:sp>
        <p:nvSpPr>
          <p:cNvPr id="3" name="Содержимое 2"/>
          <p:cNvSpPr>
            <a:spLocks noGrp="1"/>
          </p:cNvSpPr>
          <p:nvPr>
            <p:ph idx="4294967295"/>
          </p:nvPr>
        </p:nvSpPr>
        <p:spPr>
          <a:xfrm>
            <a:off x="468313" y="1412875"/>
            <a:ext cx="8229600" cy="4883150"/>
          </a:xfrm>
        </p:spPr>
        <p:txBody>
          <a:bodyPr>
            <a:normAutofit/>
          </a:bodyPr>
          <a:lstStyle/>
          <a:p>
            <a:pPr>
              <a:lnSpc>
                <a:spcPct val="80000"/>
              </a:lnSpc>
              <a:buFont typeface="Wingdings" pitchFamily="2" charset="2"/>
              <a:buNone/>
            </a:pPr>
            <a:r>
              <a:rPr lang="ru-RU" sz="1600">
                <a:latin typeface="Times New Roman" pitchFamily="18" charset="0"/>
              </a:rPr>
              <a:t>Пора </a:t>
            </a:r>
            <a:r>
              <a:rPr lang="ru-RU" sz="1600" b="1">
                <a:latin typeface="Times New Roman" pitchFamily="18" charset="0"/>
              </a:rPr>
              <a:t>Бельчонку профессию выби­рать, </a:t>
            </a:r>
            <a:r>
              <a:rPr lang="ru-RU" sz="1600">
                <a:latin typeface="Times New Roman" pitchFamily="18" charset="0"/>
              </a:rPr>
              <a:t>в лесу </a:t>
            </a:r>
            <a:r>
              <a:rPr lang="ru-RU" sz="1600" b="1">
                <a:latin typeface="Times New Roman" pitchFamily="18" charset="0"/>
              </a:rPr>
              <a:t>ведь без профессии </a:t>
            </a:r>
            <a:r>
              <a:rPr lang="ru-RU" sz="1600">
                <a:latin typeface="Times New Roman" pitchFamily="18" charset="0"/>
              </a:rPr>
              <a:t>не </a:t>
            </a:r>
            <a:r>
              <a:rPr lang="ru-RU" sz="1600" b="1">
                <a:latin typeface="Times New Roman" pitchFamily="18" charset="0"/>
              </a:rPr>
              <a:t>про­жить. </a:t>
            </a:r>
            <a:r>
              <a:rPr lang="ru-RU" sz="1600">
                <a:latin typeface="Times New Roman" pitchFamily="18" charset="0"/>
              </a:rPr>
              <a:t>Кем </a:t>
            </a:r>
            <a:r>
              <a:rPr lang="ru-RU" sz="1600" b="1">
                <a:latin typeface="Times New Roman" pitchFamily="18" charset="0"/>
              </a:rPr>
              <a:t>лучше стать!</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Эй, Дятел, у тебя какая профессия!</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ДОКТОР я! — отвечает Дятел. — Больные деревья </a:t>
            </a:r>
            <a:r>
              <a:rPr lang="ru-RU" sz="1600">
                <a:latin typeface="Times New Roman" pitchFamily="18" charset="0"/>
              </a:rPr>
              <a:t>с утра до ночи </a:t>
            </a:r>
            <a:r>
              <a:rPr lang="ru-RU" sz="1600" b="1">
                <a:latin typeface="Times New Roman" pitchFamily="18" charset="0"/>
              </a:rPr>
              <a:t>выстукиваю.</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 Нос </a:t>
            </a:r>
            <a:r>
              <a:rPr lang="ru-RU" sz="1600" b="1">
                <a:latin typeface="Times New Roman" pitchFamily="18" charset="0"/>
              </a:rPr>
              <a:t>у меня </a:t>
            </a:r>
            <a:r>
              <a:rPr lang="ru-RU" sz="1600">
                <a:latin typeface="Times New Roman" pitchFamily="18" charset="0"/>
              </a:rPr>
              <a:t>не дорос! — </a:t>
            </a:r>
            <a:r>
              <a:rPr lang="ru-RU" sz="1600" b="1">
                <a:latin typeface="Times New Roman" pitchFamily="18" charset="0"/>
              </a:rPr>
              <a:t>пожалел Бельчонок. </a:t>
            </a:r>
            <a:r>
              <a:rPr lang="ru-RU" sz="1600">
                <a:latin typeface="Times New Roman" pitchFamily="18" charset="0"/>
              </a:rPr>
              <a:t>— А ты, Барсук, кто </a:t>
            </a:r>
            <a:r>
              <a:rPr lang="ru-RU" sz="1600" b="1">
                <a:latin typeface="Times New Roman" pitchFamily="18" charset="0"/>
              </a:rPr>
              <a:t>будешь!</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 ЗЕМЛЕКОП </a:t>
            </a:r>
            <a:r>
              <a:rPr lang="ru-RU" sz="1600" b="1">
                <a:latin typeface="Times New Roman" pitchFamily="18" charset="0"/>
              </a:rPr>
              <a:t>я! </a:t>
            </a:r>
            <a:r>
              <a:rPr lang="ru-RU" sz="1600">
                <a:latin typeface="Times New Roman" pitchFamily="18" charset="0"/>
              </a:rPr>
              <a:t>Туннели в земле </a:t>
            </a:r>
            <a:r>
              <a:rPr lang="ru-RU" sz="1600" b="1">
                <a:latin typeface="Times New Roman" pitchFamily="18" charset="0"/>
              </a:rPr>
              <a:t>рою!</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  Тебе </a:t>
            </a:r>
            <a:r>
              <a:rPr lang="ru-RU" sz="1600" b="1">
                <a:latin typeface="Times New Roman" pitchFamily="18" charset="0"/>
              </a:rPr>
              <a:t>можно рыть, </a:t>
            </a:r>
            <a:r>
              <a:rPr lang="ru-RU" sz="1600">
                <a:latin typeface="Times New Roman" pitchFamily="18" charset="0"/>
              </a:rPr>
              <a:t>лапы-то </a:t>
            </a:r>
            <a:r>
              <a:rPr lang="ru-RU" sz="1600" b="1">
                <a:latin typeface="Times New Roman" pitchFamily="18" charset="0"/>
              </a:rPr>
              <a:t>у тебя, что </a:t>
            </a:r>
            <a:r>
              <a:rPr lang="ru-RU" sz="1600">
                <a:latin typeface="Times New Roman" pitchFamily="18" charset="0"/>
              </a:rPr>
              <a:t>лопаты! А мои лапки </a:t>
            </a:r>
            <a:r>
              <a:rPr lang="ru-RU" sz="1600" b="1">
                <a:latin typeface="Times New Roman" pitchFamily="18" charset="0"/>
              </a:rPr>
              <a:t>слабенькие. </a:t>
            </a:r>
            <a:r>
              <a:rPr lang="ru-RU" sz="1600">
                <a:latin typeface="Times New Roman" pitchFamily="18" charset="0"/>
              </a:rPr>
              <a:t>А ты, Паук, что </a:t>
            </a:r>
            <a:r>
              <a:rPr lang="ru-RU" sz="1600" b="1">
                <a:latin typeface="Times New Roman" pitchFamily="18" charset="0"/>
              </a:rPr>
              <a:t>умеешь!</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Ткать умею, ТКАЧОМ работаю! Ловчие </a:t>
            </a:r>
            <a:r>
              <a:rPr lang="ru-RU" sz="1600">
                <a:latin typeface="Times New Roman" pitchFamily="18" charset="0"/>
              </a:rPr>
              <a:t>сети-тенёта в лесу плету!</a:t>
            </a:r>
          </a:p>
          <a:p>
            <a:pPr>
              <a:lnSpc>
                <a:spcPct val="80000"/>
              </a:lnSpc>
              <a:buFont typeface="Wingdings" pitchFamily="2" charset="2"/>
              <a:buNone/>
            </a:pPr>
            <a:r>
              <a:rPr lang="ru-RU" sz="1600">
                <a:latin typeface="Times New Roman" pitchFamily="18" charset="0"/>
              </a:rPr>
              <a:t>— И я бы сети плёл, </a:t>
            </a:r>
            <a:r>
              <a:rPr lang="ru-RU" sz="1600" b="1">
                <a:latin typeface="Times New Roman" pitchFamily="18" charset="0"/>
              </a:rPr>
              <a:t>будь </a:t>
            </a:r>
            <a:r>
              <a:rPr lang="ru-RU" sz="1600">
                <a:latin typeface="Times New Roman" pitchFamily="18" charset="0"/>
              </a:rPr>
              <a:t>у </a:t>
            </a:r>
            <a:r>
              <a:rPr lang="ru-RU" sz="1600" b="1">
                <a:latin typeface="Times New Roman" pitchFamily="18" charset="0"/>
              </a:rPr>
              <a:t>меня восемь ног и восемь глаз, как у тебя! Посоветуюсь-ка с Оляпкой!</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ВОДОЛАЗ я! — чирикнул с камня Оляпка. И без долгих </a:t>
            </a:r>
            <a:r>
              <a:rPr lang="ru-RU" sz="1600">
                <a:latin typeface="Times New Roman" pitchFamily="18" charset="0"/>
              </a:rPr>
              <a:t>слов </a:t>
            </a:r>
            <a:r>
              <a:rPr lang="ru-RU" sz="1600" b="1">
                <a:latin typeface="Times New Roman" pitchFamily="18" charset="0"/>
              </a:rPr>
              <a:t>плюх с камня в </a:t>
            </a:r>
            <a:r>
              <a:rPr lang="ru-RU" sz="1600">
                <a:latin typeface="Times New Roman" pitchFamily="18" charset="0"/>
              </a:rPr>
              <a:t>воду! </a:t>
            </a:r>
            <a:r>
              <a:rPr lang="ru-RU" sz="1600" b="1">
                <a:latin typeface="Times New Roman" pitchFamily="18" charset="0"/>
              </a:rPr>
              <a:t>И побежал </a:t>
            </a:r>
            <a:r>
              <a:rPr lang="ru-RU" sz="1600">
                <a:latin typeface="Times New Roman" pitchFamily="18" charset="0"/>
              </a:rPr>
              <a:t>по дну реки.</a:t>
            </a:r>
          </a:p>
          <a:p>
            <a:pPr>
              <a:lnSpc>
                <a:spcPct val="80000"/>
              </a:lnSpc>
              <a:buFont typeface="Wingdings" pitchFamily="2" charset="2"/>
              <a:buNone/>
            </a:pPr>
            <a:r>
              <a:rPr lang="ru-RU" sz="1600">
                <a:latin typeface="Times New Roman" pitchFamily="18" charset="0"/>
              </a:rPr>
              <a:t>— Куда </a:t>
            </a:r>
            <a:r>
              <a:rPr lang="ru-RU" sz="1600" b="1">
                <a:latin typeface="Times New Roman" pitchFamily="18" charset="0"/>
              </a:rPr>
              <a:t>уж </a:t>
            </a:r>
            <a:r>
              <a:rPr lang="ru-RU" sz="1600">
                <a:latin typeface="Times New Roman" pitchFamily="18" charset="0"/>
              </a:rPr>
              <a:t>мне! — </a:t>
            </a:r>
            <a:r>
              <a:rPr lang="ru-RU" sz="1600" b="1">
                <a:latin typeface="Times New Roman" pitchFamily="18" charset="0"/>
              </a:rPr>
              <a:t>испугался Бельчонок. — Я </a:t>
            </a:r>
            <a:r>
              <a:rPr lang="ru-RU" sz="1600">
                <a:latin typeface="Times New Roman" pitchFamily="18" charset="0"/>
              </a:rPr>
              <a:t>и </a:t>
            </a:r>
            <a:r>
              <a:rPr lang="ru-RU" sz="1600" b="1">
                <a:latin typeface="Times New Roman" pitchFamily="18" charset="0"/>
              </a:rPr>
              <a:t>плавать-то </a:t>
            </a:r>
            <a:r>
              <a:rPr lang="ru-RU" sz="1600">
                <a:latin typeface="Times New Roman" pitchFamily="18" charset="0"/>
              </a:rPr>
              <a:t>не </a:t>
            </a:r>
            <a:r>
              <a:rPr lang="ru-RU" sz="1600" b="1">
                <a:latin typeface="Times New Roman" pitchFamily="18" charset="0"/>
              </a:rPr>
              <a:t>умею! Мудрый </a:t>
            </a:r>
            <a:r>
              <a:rPr lang="ru-RU" sz="1600">
                <a:latin typeface="Times New Roman" pitchFamily="18" charset="0"/>
              </a:rPr>
              <a:t>Бобр, </a:t>
            </a:r>
            <a:r>
              <a:rPr lang="ru-RU" sz="1600" b="1">
                <a:latin typeface="Times New Roman" pitchFamily="18" charset="0"/>
              </a:rPr>
              <a:t>может, хоть </a:t>
            </a:r>
            <a:r>
              <a:rPr lang="ru-RU" sz="1600">
                <a:latin typeface="Times New Roman" pitchFamily="18" charset="0"/>
              </a:rPr>
              <a:t>ты </a:t>
            </a:r>
            <a:r>
              <a:rPr lang="ru-RU" sz="1600" b="1">
                <a:latin typeface="Times New Roman" pitchFamily="18" charset="0"/>
              </a:rPr>
              <a:t>подскажешь!</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Я, Бельчонок, </a:t>
            </a:r>
            <a:r>
              <a:rPr lang="ru-RU" sz="1600">
                <a:latin typeface="Times New Roman" pitchFamily="18" charset="0"/>
              </a:rPr>
              <a:t>на все лапы мастер, всё могу, </a:t>
            </a:r>
            <a:r>
              <a:rPr lang="ru-RU" sz="1600" b="1">
                <a:latin typeface="Times New Roman" pitchFamily="18" charset="0"/>
              </a:rPr>
              <a:t>разве что только </a:t>
            </a:r>
            <a:r>
              <a:rPr lang="ru-RU" sz="1600">
                <a:latin typeface="Times New Roman" pitchFamily="18" charset="0"/>
              </a:rPr>
              <a:t>— </a:t>
            </a:r>
            <a:r>
              <a:rPr lang="ru-RU" sz="1600" b="1">
                <a:latin typeface="Times New Roman" pitchFamily="18" charset="0"/>
              </a:rPr>
              <a:t>хе-хе </a:t>
            </a:r>
            <a:r>
              <a:rPr lang="ru-RU" sz="1600">
                <a:latin typeface="Times New Roman" pitchFamily="18" charset="0"/>
              </a:rPr>
              <a:t>— грибы </a:t>
            </a:r>
            <a:r>
              <a:rPr lang="ru-RU" sz="1600" b="1">
                <a:latin typeface="Times New Roman" pitchFamily="18" charset="0"/>
              </a:rPr>
              <a:t>собирать не умею...</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 Грибы? Вот </a:t>
            </a:r>
            <a:r>
              <a:rPr lang="ru-RU" sz="1600" b="1">
                <a:latin typeface="Times New Roman" pitchFamily="18" charset="0"/>
              </a:rPr>
              <a:t>я </a:t>
            </a:r>
            <a:r>
              <a:rPr lang="ru-RU" sz="1600">
                <a:latin typeface="Times New Roman" pitchFamily="18" charset="0"/>
              </a:rPr>
              <a:t>ГРИБНИКОМ и стану! </a:t>
            </a:r>
            <a:r>
              <a:rPr lang="ru-RU" sz="1600" b="1">
                <a:latin typeface="Times New Roman" pitchFamily="18" charset="0"/>
              </a:rPr>
              <a:t>Чем плохая про­фессия! — обрадовался Бельчонок. </a:t>
            </a:r>
            <a:r>
              <a:rPr lang="ru-RU" sz="1600">
                <a:latin typeface="Times New Roman" pitchFamily="18" charset="0"/>
              </a:rPr>
              <a:t>— Насушу грибов — </a:t>
            </a:r>
            <a:r>
              <a:rPr lang="ru-RU" sz="1600" b="1">
                <a:latin typeface="Times New Roman" pitchFamily="18" charset="0"/>
              </a:rPr>
              <a:t>зиму перезимую! </a:t>
            </a:r>
            <a:r>
              <a:rPr lang="ru-RU" sz="1600">
                <a:latin typeface="Times New Roman" pitchFamily="18" charset="0"/>
              </a:rPr>
              <a:t>По душе и по силам мне </a:t>
            </a:r>
            <a:r>
              <a:rPr lang="ru-RU" sz="1600" b="1">
                <a:latin typeface="Times New Roman" pitchFamily="18" charset="0"/>
              </a:rPr>
              <a:t>это </a:t>
            </a:r>
            <a:r>
              <a:rPr lang="ru-RU" sz="1600">
                <a:latin typeface="Times New Roman" pitchFamily="18" charset="0"/>
              </a:rPr>
              <a:t>дело!</a:t>
            </a:r>
          </a:p>
          <a:p>
            <a:pPr>
              <a:lnSpc>
                <a:spcPct val="80000"/>
              </a:lnSpc>
              <a:buFont typeface="Wingdings" pitchFamily="2" charset="2"/>
              <a:buNone/>
            </a:pPr>
            <a:r>
              <a:rPr lang="ru-RU" sz="1600" b="1">
                <a:latin typeface="Times New Roman" pitchFamily="18" charset="0"/>
              </a:rPr>
              <a:t>И отправился </a:t>
            </a:r>
            <a:r>
              <a:rPr lang="ru-RU" sz="1600">
                <a:latin typeface="Times New Roman" pitchFamily="18" charset="0"/>
              </a:rPr>
              <a:t>по грибы.</a:t>
            </a:r>
          </a:p>
        </p:txBody>
      </p:sp>
      <p:sp>
        <p:nvSpPr>
          <p:cNvPr id="40965" name="Rectangle 5"/>
          <p:cNvSpPr>
            <a:spLocks noChangeArrowheads="1"/>
          </p:cNvSpPr>
          <p:nvPr/>
        </p:nvSpPr>
        <p:spPr bwMode="auto">
          <a:xfrm>
            <a:off x="1692275" y="260350"/>
            <a:ext cx="424973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Лесные мастера</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5AD19AAC-6100-4F05-8D88-20F0C6DE5BA9}" type="slidenum">
              <a:rPr lang="ru-RU"/>
              <a:pPr/>
              <a:t>34</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400"/>
              <a:t>Ударила </a:t>
            </a:r>
            <a:r>
              <a:rPr lang="ru-RU" sz="2400" b="1"/>
              <a:t>первая капля дождя, начались соревно­вания. Соревновались </a:t>
            </a:r>
            <a:r>
              <a:rPr lang="ru-RU" sz="2400"/>
              <a:t>трое: гриб подосиновик, гриб </a:t>
            </a:r>
            <a:r>
              <a:rPr lang="ru-RU" sz="2400" b="1"/>
              <a:t>подберёзовик </a:t>
            </a:r>
            <a:r>
              <a:rPr lang="ru-RU" sz="2400"/>
              <a:t>и гриб </a:t>
            </a:r>
            <a:r>
              <a:rPr lang="ru-RU" sz="2400" b="1"/>
              <a:t>моховик.</a:t>
            </a:r>
            <a:endParaRPr lang="ru-RU" sz="2400"/>
          </a:p>
          <a:p>
            <a:pPr>
              <a:lnSpc>
                <a:spcPct val="80000"/>
              </a:lnSpc>
              <a:buFont typeface="Wingdings" pitchFamily="2" charset="2"/>
              <a:buNone/>
            </a:pPr>
            <a:r>
              <a:rPr lang="ru-RU" sz="2400"/>
              <a:t>Первым </a:t>
            </a:r>
            <a:r>
              <a:rPr lang="ru-RU" sz="2400" b="1"/>
              <a:t>выжимал </a:t>
            </a:r>
            <a:r>
              <a:rPr lang="ru-RU" sz="2400"/>
              <a:t>вес </a:t>
            </a:r>
            <a:r>
              <a:rPr lang="ru-RU" sz="2400" b="1"/>
              <a:t>подберёзовик, он поднял жёлтый </a:t>
            </a:r>
            <a:r>
              <a:rPr lang="ru-RU" sz="2400"/>
              <a:t>лист </a:t>
            </a:r>
            <a:r>
              <a:rPr lang="ru-RU" sz="2400" b="1"/>
              <a:t>берёзы </a:t>
            </a:r>
            <a:r>
              <a:rPr lang="ru-RU" sz="2400"/>
              <a:t>и улитку.</a:t>
            </a:r>
          </a:p>
          <a:p>
            <a:pPr>
              <a:lnSpc>
                <a:spcPct val="80000"/>
              </a:lnSpc>
              <a:buFont typeface="Wingdings" pitchFamily="2" charset="2"/>
              <a:buNone/>
            </a:pPr>
            <a:r>
              <a:rPr lang="ru-RU" sz="2400"/>
              <a:t>Подосиновик </a:t>
            </a:r>
            <a:r>
              <a:rPr lang="ru-RU" sz="2400" b="1"/>
              <a:t>выжал </a:t>
            </a:r>
            <a:r>
              <a:rPr lang="ru-RU" sz="2400"/>
              <a:t>три листика осины, </a:t>
            </a:r>
            <a:r>
              <a:rPr lang="ru-RU" sz="2400" b="1"/>
              <a:t>сосновую </a:t>
            </a:r>
            <a:r>
              <a:rPr lang="ru-RU" sz="2400"/>
              <a:t>шишку и </a:t>
            </a:r>
            <a:r>
              <a:rPr lang="ru-RU" sz="2400" b="1"/>
              <a:t>маленького лягушонка.</a:t>
            </a:r>
            <a:endParaRPr lang="ru-RU" sz="2400"/>
          </a:p>
          <a:p>
            <a:pPr>
              <a:lnSpc>
                <a:spcPct val="80000"/>
              </a:lnSpc>
              <a:buFont typeface="Wingdings" pitchFamily="2" charset="2"/>
              <a:buNone/>
            </a:pPr>
            <a:r>
              <a:rPr lang="ru-RU" sz="2400" b="1"/>
              <a:t>Моховик </a:t>
            </a:r>
            <a:r>
              <a:rPr lang="ru-RU" sz="2400"/>
              <a:t>был </a:t>
            </a:r>
            <a:r>
              <a:rPr lang="ru-RU" sz="2400" b="1"/>
              <a:t>третьим. Он раззадорился, расхва­стался. Раздвинул шляпкой мох, подлез </a:t>
            </a:r>
            <a:r>
              <a:rPr lang="ru-RU" sz="2400"/>
              <a:t>под </a:t>
            </a:r>
            <a:r>
              <a:rPr lang="ru-RU" sz="2400" b="1"/>
              <a:t>сучок </a:t>
            </a:r>
            <a:r>
              <a:rPr lang="ru-RU" sz="2400"/>
              <a:t>и стал </a:t>
            </a:r>
            <a:r>
              <a:rPr lang="ru-RU" sz="2400" b="1"/>
              <a:t>выжимать. Жал-жал, жал-жал — не выжал. Только шляпку свою жёлтую раздвоил. </a:t>
            </a:r>
            <a:r>
              <a:rPr lang="ru-RU" sz="2400"/>
              <a:t>Как </a:t>
            </a:r>
            <a:r>
              <a:rPr lang="ru-RU" sz="2400" b="1"/>
              <a:t>заячья </a:t>
            </a:r>
            <a:r>
              <a:rPr lang="ru-RU" sz="2400"/>
              <a:t>губа стала.</a:t>
            </a:r>
          </a:p>
          <a:p>
            <a:pPr>
              <a:lnSpc>
                <a:spcPct val="80000"/>
              </a:lnSpc>
              <a:buFont typeface="Wingdings" pitchFamily="2" charset="2"/>
              <a:buNone/>
            </a:pPr>
            <a:r>
              <a:rPr lang="ru-RU" sz="2400"/>
              <a:t>Победителем вышел подосиновик.</a:t>
            </a:r>
          </a:p>
          <a:p>
            <a:pPr>
              <a:lnSpc>
                <a:spcPct val="80000"/>
              </a:lnSpc>
              <a:buFont typeface="Wingdings" pitchFamily="2" charset="2"/>
              <a:buNone/>
            </a:pPr>
            <a:r>
              <a:rPr lang="ru-RU" sz="2400"/>
              <a:t>Награда ему — </a:t>
            </a:r>
            <a:r>
              <a:rPr lang="ru-RU" sz="2400" b="1"/>
              <a:t>алая майка чемпиона.</a:t>
            </a:r>
            <a:r>
              <a:rPr lang="ru-RU" sz="2400"/>
              <a:t> </a:t>
            </a:r>
          </a:p>
        </p:txBody>
      </p:sp>
      <p:sp>
        <p:nvSpPr>
          <p:cNvPr id="41989" name="Rectangle 5"/>
          <p:cNvSpPr>
            <a:spLocks noChangeArrowheads="1"/>
          </p:cNvSpPr>
          <p:nvPr/>
        </p:nvSpPr>
        <p:spPr bwMode="auto">
          <a:xfrm>
            <a:off x="1331913" y="260350"/>
            <a:ext cx="40290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Лесные силачи</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BF68F25-3264-4281-9F41-033D42166554}" type="slidenum">
              <a:rPr lang="ru-RU"/>
              <a:pPr/>
              <a:t>35</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000">
                <a:latin typeface="Times New Roman" pitchFamily="18" charset="0"/>
              </a:rPr>
              <a:t>Бегающие кусты.</a:t>
            </a:r>
          </a:p>
          <a:p>
            <a:pPr>
              <a:lnSpc>
                <a:spcPct val="80000"/>
              </a:lnSpc>
              <a:buFont typeface="Wingdings" pitchFamily="2" charset="2"/>
              <a:buNone/>
            </a:pPr>
            <a:r>
              <a:rPr lang="ru-RU" sz="2000" b="1">
                <a:latin typeface="Times New Roman" pitchFamily="18" charset="0"/>
              </a:rPr>
              <a:t>Зверь </a:t>
            </a:r>
            <a:r>
              <a:rPr lang="ru-RU" sz="2000">
                <a:latin typeface="Times New Roman" pitchFamily="18" charset="0"/>
              </a:rPr>
              <a:t>бежит, птица летит, лягушка прыгает — никто не удивляется. А если куст побежит — что тогда?</a:t>
            </a:r>
          </a:p>
          <a:p>
            <a:pPr>
              <a:lnSpc>
                <a:spcPct val="80000"/>
              </a:lnSpc>
              <a:buFont typeface="Wingdings" pitchFamily="2" charset="2"/>
              <a:buNone/>
            </a:pPr>
            <a:r>
              <a:rPr lang="ru-RU" sz="2000">
                <a:latin typeface="Times New Roman" pitchFamily="18" charset="0"/>
              </a:rPr>
              <a:t>Бежал, скакал и летел по степи... куст!</a:t>
            </a:r>
          </a:p>
          <a:p>
            <a:pPr>
              <a:lnSpc>
                <a:spcPct val="80000"/>
              </a:lnSpc>
              <a:buFont typeface="Wingdings" pitchFamily="2" charset="2"/>
              <a:buNone/>
            </a:pPr>
            <a:r>
              <a:rPr lang="ru-RU" sz="2000" b="1">
                <a:latin typeface="Times New Roman" pitchFamily="18" charset="0"/>
              </a:rPr>
              <a:t>Представьте: </a:t>
            </a:r>
            <a:r>
              <a:rPr lang="ru-RU" sz="2000">
                <a:latin typeface="Times New Roman" pitchFamily="18" charset="0"/>
              </a:rPr>
              <a:t>дерево бы захотело - и пошагало! Цветок вздумал — и полетел. Травинка </a:t>
            </a:r>
            <a:r>
              <a:rPr lang="ru-RU" sz="2000" b="1">
                <a:latin typeface="Times New Roman" pitchFamily="18" charset="0"/>
              </a:rPr>
              <a:t>развеселилась </a:t>
            </a:r>
            <a:r>
              <a:rPr lang="ru-RU" sz="2000">
                <a:latin typeface="Times New Roman" pitchFamily="18" charset="0"/>
              </a:rPr>
              <a:t>— и запрыгала! Невероятно! Но куст и в самом деле пры­гал, бежал и скакал - да так, что и не </a:t>
            </a:r>
            <a:r>
              <a:rPr lang="ru-RU" sz="2000" b="1">
                <a:latin typeface="Times New Roman" pitchFamily="18" charset="0"/>
              </a:rPr>
              <a:t>догонишь!</a:t>
            </a:r>
            <a:endParaRPr lang="ru-RU" sz="2000">
              <a:latin typeface="Times New Roman" pitchFamily="18" charset="0"/>
            </a:endParaRPr>
          </a:p>
          <a:p>
            <a:pPr>
              <a:lnSpc>
                <a:spcPct val="80000"/>
              </a:lnSpc>
              <a:buFont typeface="Wingdings" pitchFamily="2" charset="2"/>
              <a:buNone/>
            </a:pPr>
            <a:r>
              <a:rPr lang="ru-RU" sz="2000">
                <a:latin typeface="Times New Roman" pitchFamily="18" charset="0"/>
              </a:rPr>
              <a:t>Отгадка.</a:t>
            </a:r>
          </a:p>
          <a:p>
            <a:pPr>
              <a:lnSpc>
                <a:spcPct val="80000"/>
              </a:lnSpc>
              <a:buFont typeface="Wingdings" pitchFamily="2" charset="2"/>
              <a:buNone/>
            </a:pPr>
            <a:r>
              <a:rPr lang="ru-RU" sz="2000">
                <a:latin typeface="Times New Roman" pitchFamily="18" charset="0"/>
              </a:rPr>
              <a:t>Бежал настоящий куст: </a:t>
            </a:r>
            <a:r>
              <a:rPr lang="ru-RU" sz="2000" b="1">
                <a:latin typeface="Times New Roman" pitchFamily="18" charset="0"/>
              </a:rPr>
              <a:t>стебельки, </a:t>
            </a:r>
            <a:r>
              <a:rPr lang="ru-RU" sz="2000">
                <a:latin typeface="Times New Roman" pitchFamily="18" charset="0"/>
              </a:rPr>
              <a:t>ветки, листики. </a:t>
            </a:r>
            <a:r>
              <a:rPr lang="ru-RU" sz="2000" b="1">
                <a:latin typeface="Times New Roman" pitchFamily="18" charset="0"/>
              </a:rPr>
              <a:t>Только </a:t>
            </a:r>
            <a:r>
              <a:rPr lang="ru-RU" sz="2000">
                <a:latin typeface="Times New Roman" pitchFamily="18" charset="0"/>
              </a:rPr>
              <a:t>скручены в шар.</a:t>
            </a:r>
          </a:p>
          <a:p>
            <a:pPr>
              <a:lnSpc>
                <a:spcPct val="80000"/>
              </a:lnSpc>
              <a:buFont typeface="Wingdings" pitchFamily="2" charset="2"/>
              <a:buNone/>
            </a:pPr>
            <a:r>
              <a:rPr lang="ru-RU" sz="2000">
                <a:latin typeface="Times New Roman" pitchFamily="18" charset="0"/>
              </a:rPr>
              <a:t>До поры до времени рос он на месте, как все дру­гие кусты. Но когда семена созрели, </a:t>
            </a:r>
            <a:r>
              <a:rPr lang="ru-RU" sz="2000" b="1">
                <a:latin typeface="Times New Roman" pitchFamily="18" charset="0"/>
              </a:rPr>
              <a:t>корень </a:t>
            </a:r>
            <a:r>
              <a:rPr lang="ru-RU" sz="2000">
                <a:latin typeface="Times New Roman" pitchFamily="18" charset="0"/>
              </a:rPr>
              <a:t>у него пе­репрел, ветер сорвал куст и покатил. Запрыгал куст по бугоркам, полетел по воздуху. Мчится — и семена рас­сеивает, как сеялка. Вырастут из семян новые кустики, такие же </a:t>
            </a:r>
            <a:r>
              <a:rPr lang="ru-RU" sz="2000" b="1">
                <a:latin typeface="Times New Roman" pitchFamily="18" charset="0"/>
              </a:rPr>
              <a:t>удивительные — бегающие. Бегающие </a:t>
            </a:r>
            <a:r>
              <a:rPr lang="ru-RU" sz="2000">
                <a:latin typeface="Times New Roman" pitchFamily="18" charset="0"/>
              </a:rPr>
              <a:t>кустики знаменитого степного перекати-поля.</a:t>
            </a:r>
            <a:r>
              <a:rPr lang="ru-RU" sz="1800"/>
              <a:t> </a:t>
            </a:r>
          </a:p>
          <a:p>
            <a:pPr>
              <a:lnSpc>
                <a:spcPct val="80000"/>
              </a:lnSpc>
            </a:pPr>
            <a:endParaRPr lang="ru-RU" sz="1800"/>
          </a:p>
        </p:txBody>
      </p:sp>
      <p:sp>
        <p:nvSpPr>
          <p:cNvPr id="43013" name="Rectangle 5"/>
          <p:cNvSpPr>
            <a:spLocks noChangeArrowheads="1"/>
          </p:cNvSpPr>
          <p:nvPr/>
        </p:nvSpPr>
        <p:spPr bwMode="auto">
          <a:xfrm>
            <a:off x="684213" y="260350"/>
            <a:ext cx="64452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из «загадочных историй»</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69FCB3E8-C959-4F3A-A50F-E257B90C8045}" type="slidenum">
              <a:rPr lang="ru-RU"/>
              <a:pPr/>
              <a:t>36</a:t>
            </a:fld>
            <a:endParaRPr lang="ru-RU"/>
          </a:p>
        </p:txBody>
      </p:sp>
      <p:pic>
        <p:nvPicPr>
          <p:cNvPr id="44038" name="Picture 2" descr="D:\ЛИЧНАЯ ПАПКА ЯНЫ\ШКОЛА\Николай Сладков\Sladkov.jpg"/>
          <p:cNvPicPr>
            <a:picLocks noGrp="1" noChangeAspect="1" noChangeArrowheads="1"/>
          </p:cNvPicPr>
          <p:nvPr>
            <p:ph sz="half" idx="4294967295"/>
          </p:nvPr>
        </p:nvPicPr>
        <p:blipFill>
          <a:blip r:embed="rId2" cstate="print"/>
          <a:srcRect/>
          <a:stretch>
            <a:fillRect/>
          </a:stretch>
        </p:blipFill>
        <p:spPr>
          <a:xfrm>
            <a:off x="468313" y="1412875"/>
            <a:ext cx="3900487" cy="4679950"/>
          </a:xfrm>
        </p:spPr>
      </p:pic>
      <p:sp>
        <p:nvSpPr>
          <p:cNvPr id="44040" name="Rectangle 8"/>
          <p:cNvSpPr>
            <a:spLocks noChangeArrowheads="1"/>
          </p:cNvSpPr>
          <p:nvPr/>
        </p:nvSpPr>
        <p:spPr bwMode="auto">
          <a:xfrm>
            <a:off x="4356100" y="1341438"/>
            <a:ext cx="4392613" cy="4981575"/>
          </a:xfrm>
          <a:prstGeom prst="rect">
            <a:avLst/>
          </a:prstGeom>
          <a:noFill/>
          <a:ln w="9525">
            <a:noFill/>
            <a:miter lim="800000"/>
            <a:headEnd/>
            <a:tailEnd/>
          </a:ln>
          <a:effectLst/>
        </p:spPr>
        <p:txBody>
          <a:bodyPr>
            <a:spAutoFit/>
          </a:bodyPr>
          <a:lstStyle/>
          <a:p>
            <a:r>
              <a:rPr lang="ru-RU" sz="1600" b="1">
                <a:latin typeface="Times New Roman" pitchFamily="18" charset="0"/>
              </a:rPr>
              <a:t>Николай Сладков родился 5 января </a:t>
            </a:r>
            <a:r>
              <a:rPr lang="ru-RU" sz="1600" b="1">
                <a:latin typeface="Times New Roman" pitchFamily="18" charset="0"/>
                <a:hlinkClick r:id="rId3" tooltip="1920"/>
              </a:rPr>
              <a:t>1920</a:t>
            </a:r>
            <a:r>
              <a:rPr lang="ru-RU" sz="1600" b="1">
                <a:latin typeface="Times New Roman" pitchFamily="18" charset="0"/>
              </a:rPr>
              <a:t> г. в </a:t>
            </a:r>
            <a:r>
              <a:rPr lang="ru-RU" sz="1600" b="1">
                <a:latin typeface="Times New Roman" pitchFamily="18" charset="0"/>
                <a:hlinkClick r:id="rId4" tooltip="Москва"/>
              </a:rPr>
              <a:t>Москве</a:t>
            </a:r>
            <a:r>
              <a:rPr lang="ru-RU" sz="1600" b="1">
                <a:latin typeface="Times New Roman" pitchFamily="18" charset="0"/>
              </a:rPr>
              <a:t>. Во время войны добровольцем ушел на фронт, стал военным </a:t>
            </a:r>
            <a:r>
              <a:rPr lang="ru-RU" sz="1600" b="1">
                <a:latin typeface="Times New Roman" pitchFamily="18" charset="0"/>
                <a:hlinkClick r:id="rId5" tooltip="Топография"/>
              </a:rPr>
              <a:t>топографом</a:t>
            </a:r>
            <a:r>
              <a:rPr lang="ru-RU" sz="1600" b="1">
                <a:latin typeface="Times New Roman" pitchFamily="18" charset="0"/>
              </a:rPr>
              <a:t>. В мирное время сохранил ту же специальность.</a:t>
            </a:r>
          </a:p>
          <a:p>
            <a:r>
              <a:rPr lang="ru-RU" sz="1600" b="1">
                <a:latin typeface="Times New Roman" pitchFamily="18" charset="0"/>
              </a:rPr>
              <a:t>В молодости увлекался </a:t>
            </a:r>
            <a:r>
              <a:rPr lang="ru-RU" sz="1600" b="1">
                <a:latin typeface="Times New Roman" pitchFamily="18" charset="0"/>
                <a:hlinkClick r:id="rId6" tooltip="Охота"/>
              </a:rPr>
              <a:t>охотой</a:t>
            </a:r>
            <a:r>
              <a:rPr lang="ru-RU" sz="1600" b="1">
                <a:latin typeface="Times New Roman" pitchFamily="18" charset="0"/>
              </a:rPr>
              <a:t>, однако впоследствии отказался от этого занятия, считая спортивную охоту варварством. Вместо нее стал заниматься </a:t>
            </a:r>
            <a:r>
              <a:rPr lang="ru-RU" sz="1600" b="1">
                <a:latin typeface="Times New Roman" pitchFamily="18" charset="0"/>
                <a:hlinkClick r:id="rId7" tooltip="Фотоохота"/>
              </a:rPr>
              <a:t>фотоохотой</a:t>
            </a:r>
            <a:r>
              <a:rPr lang="ru-RU" sz="1600" b="1">
                <a:latin typeface="Times New Roman" pitchFamily="18" charset="0"/>
              </a:rPr>
              <a:t>, выдвинул призыв «Не бери в лес ружье, возьми в лес </a:t>
            </a:r>
            <a:r>
              <a:rPr lang="ru-RU" sz="1600" b="1">
                <a:latin typeface="Times New Roman" pitchFamily="18" charset="0"/>
                <a:hlinkClick r:id="rId8" tooltip="Фоторужье"/>
              </a:rPr>
              <a:t>фоторужье</a:t>
            </a:r>
            <a:r>
              <a:rPr lang="ru-RU" sz="1600" b="1">
                <a:latin typeface="Times New Roman" pitchFamily="18" charset="0"/>
              </a:rPr>
              <a:t>».</a:t>
            </a:r>
          </a:p>
          <a:p>
            <a:r>
              <a:rPr lang="ru-RU" sz="1600" b="1">
                <a:latin typeface="Times New Roman" pitchFamily="18" charset="0"/>
              </a:rPr>
              <a:t>Первую книгу «Серебряный хвост» написал в 1953 г. Всего написал более 60 книг. Вместе с </a:t>
            </a:r>
            <a:r>
              <a:rPr lang="ru-RU" sz="1600" b="1">
                <a:latin typeface="Times New Roman" pitchFamily="18" charset="0"/>
                <a:hlinkClick r:id="rId9" tooltip="Бианки"/>
              </a:rPr>
              <a:t>Виталием Бианки</a:t>
            </a:r>
            <a:r>
              <a:rPr lang="ru-RU" sz="1600" b="1">
                <a:latin typeface="Times New Roman" pitchFamily="18" charset="0"/>
              </a:rPr>
              <a:t> выпускал радиопередачу «</a:t>
            </a:r>
            <a:r>
              <a:rPr lang="ru-RU" sz="1600" b="1">
                <a:latin typeface="Times New Roman" pitchFamily="18" charset="0"/>
                <a:hlinkClick r:id="rId10" tooltip="Вести из Леса (страница отсутствует)"/>
              </a:rPr>
              <a:t>Вести из Леса</a:t>
            </a:r>
            <a:r>
              <a:rPr lang="ru-RU" sz="1600" b="1">
                <a:latin typeface="Times New Roman" pitchFamily="18" charset="0"/>
              </a:rPr>
              <a:t>». Много путешествовал, как правило в одиночку, эти путешествия отражены в книгах. Много писал о необходимости защиты природы, охраны исчезающих видов, воспитания бережного отношения к природе.</a:t>
            </a:r>
          </a:p>
        </p:txBody>
      </p:sp>
      <p:sp>
        <p:nvSpPr>
          <p:cNvPr id="44042" name="Rectangle 10"/>
          <p:cNvSpPr>
            <a:spLocks noChangeArrowheads="1"/>
          </p:cNvSpPr>
          <p:nvPr/>
        </p:nvSpPr>
        <p:spPr bwMode="auto">
          <a:xfrm>
            <a:off x="684213" y="260350"/>
            <a:ext cx="7450137"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Николай Иванович Сладков</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3"/>
          <p:cNvSpPr>
            <a:spLocks noGrp="1"/>
          </p:cNvSpPr>
          <p:nvPr>
            <p:ph type="sldNum" sz="quarter" idx="12"/>
          </p:nvPr>
        </p:nvSpPr>
        <p:spPr/>
        <p:txBody>
          <a:bodyPr/>
          <a:lstStyle/>
          <a:p>
            <a:fld id="{A6A57198-B5E2-4B60-81E7-5A0D5942627A}" type="slidenum">
              <a:rPr lang="ru-RU"/>
              <a:pPr/>
              <a:t>37</a:t>
            </a:fld>
            <a:endParaRPr lang="ru-RU"/>
          </a:p>
        </p:txBody>
      </p:sp>
      <p:sp>
        <p:nvSpPr>
          <p:cNvPr id="6" name="Содержимое 5"/>
          <p:cNvSpPr>
            <a:spLocks noGrp="1"/>
          </p:cNvSpPr>
          <p:nvPr>
            <p:ph idx="4294967295"/>
          </p:nvPr>
        </p:nvSpPr>
        <p:spPr>
          <a:xfrm>
            <a:off x="457200" y="1557338"/>
            <a:ext cx="4114800" cy="4897437"/>
          </a:xfrm>
        </p:spPr>
        <p:txBody>
          <a:bodyPr>
            <a:normAutofit/>
          </a:bodyPr>
          <a:lstStyle/>
          <a:p>
            <a:pPr algn="ctr">
              <a:lnSpc>
                <a:spcPct val="80000"/>
              </a:lnSpc>
              <a:buFont typeface="Wingdings" pitchFamily="2" charset="2"/>
              <a:buNone/>
            </a:pPr>
            <a:r>
              <a:rPr lang="ru-RU" sz="2000" b="1">
                <a:latin typeface="Times New Roman" pitchFamily="18" charset="0"/>
              </a:rPr>
              <a:t>***</a:t>
            </a:r>
          </a:p>
          <a:p>
            <a:pPr>
              <a:lnSpc>
                <a:spcPct val="80000"/>
              </a:lnSpc>
              <a:buFont typeface="Wingdings" pitchFamily="2" charset="2"/>
              <a:buNone/>
            </a:pPr>
            <a:r>
              <a:rPr lang="ru-RU" sz="2000" b="1">
                <a:latin typeface="Times New Roman" pitchFamily="18" charset="0"/>
              </a:rPr>
              <a:t>Дым, кудрявый, как Оля,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Рвался из города в поле.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Рыжее солнце, как Петя,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Сияло всему на свете.</a:t>
            </a:r>
            <a:endParaRPr lang="ru-RU" sz="2000">
              <a:latin typeface="Times New Roman" pitchFamily="18" charset="0"/>
            </a:endParaRPr>
          </a:p>
          <a:p>
            <a:pPr algn="ctr">
              <a:lnSpc>
                <a:spcPct val="80000"/>
              </a:lnSpc>
              <a:buFont typeface="Wingdings" pitchFamily="2" charset="2"/>
              <a:buNone/>
            </a:pPr>
            <a:r>
              <a:rPr lang="ru-RU" sz="2000" b="1">
                <a:latin typeface="Times New Roman" pitchFamily="18" charset="0"/>
              </a:rPr>
              <a:t>***</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Вечером девочка Мила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В садике клумбу разбила.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Брат её мальчик Иван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Тоже разбил... стакан.</a:t>
            </a:r>
            <a:endParaRPr lang="ru-RU" sz="2000">
              <a:latin typeface="Times New Roman" pitchFamily="18" charset="0"/>
            </a:endParaRPr>
          </a:p>
          <a:p>
            <a:pPr>
              <a:lnSpc>
                <a:spcPct val="80000"/>
              </a:lnSpc>
              <a:buFont typeface="Wingdings" pitchFamily="2" charset="2"/>
              <a:buNone/>
            </a:pPr>
            <a:endParaRPr lang="ru-RU" sz="2000">
              <a:latin typeface="Times New Roman" pitchFamily="18" charset="0"/>
            </a:endParaRPr>
          </a:p>
        </p:txBody>
      </p:sp>
      <p:graphicFrame>
        <p:nvGraphicFramePr>
          <p:cNvPr id="45066" name="Group 10"/>
          <p:cNvGraphicFramePr>
            <a:graphicFrameLocks noGrp="1"/>
          </p:cNvGraphicFramePr>
          <p:nvPr/>
        </p:nvGraphicFramePr>
        <p:xfrm>
          <a:off x="4716463" y="1484313"/>
          <a:ext cx="3527425" cy="4537075"/>
        </p:xfrm>
        <a:graphic>
          <a:graphicData uri="http://schemas.openxmlformats.org/drawingml/2006/table">
            <a:tbl>
              <a:tblPr/>
              <a:tblGrid>
                <a:gridCol w="3527425"/>
              </a:tblGrid>
              <a:tr h="4537075">
                <a:tc>
                  <a:txBody>
                    <a:bodyPr/>
                    <a:lstStyle/>
                    <a:p>
                      <a:pPr marL="0" marR="0" lvl="0" indent="0" algn="ctr"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Велосипед меня понёс.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Понёс куда-то под откос.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Он там остался без колёс,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И дальше я его понёс.</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Я забрался под кровать,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Чтобы брата напугать.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На себя всю пыль собрал,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Очень маму напугал</a:t>
                      </a:r>
                      <a:r>
                        <a:rPr kumimoji="0" lang="ru-RU" sz="1800" b="1" i="0" u="none" strike="noStrike" cap="none" normalizeH="0" baseline="0" smtClean="0">
                          <a:ln>
                            <a:noFill/>
                          </a:ln>
                          <a:solidFill>
                            <a:schemeClr val="tx1"/>
                          </a:solidFill>
                          <a:effectLst/>
                          <a:latin typeface="Arial" charset="0"/>
                        </a:rPr>
                        <a:t>!</a:t>
                      </a:r>
                      <a:endParaRPr kumimoji="0" lang="ru-RU"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8D0C48D5-9F99-4ADA-B6D3-B167EFC091EE}" type="slidenum">
              <a:rPr lang="ru-RU"/>
              <a:pPr/>
              <a:t>38</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1800"/>
              <a:t>- Яму копал?</a:t>
            </a:r>
          </a:p>
          <a:p>
            <a:pPr>
              <a:lnSpc>
                <a:spcPct val="80000"/>
              </a:lnSpc>
              <a:buFont typeface="Wingdings" pitchFamily="2" charset="2"/>
              <a:buNone/>
            </a:pPr>
            <a:r>
              <a:rPr lang="ru-RU" sz="1800"/>
              <a:t>- Копал.</a:t>
            </a:r>
          </a:p>
          <a:p>
            <a:pPr>
              <a:lnSpc>
                <a:spcPct val="80000"/>
              </a:lnSpc>
              <a:buFont typeface="Wingdings" pitchFamily="2" charset="2"/>
              <a:buNone/>
            </a:pPr>
            <a:r>
              <a:rPr lang="ru-RU" sz="1800"/>
              <a:t>- В яму упал?</a:t>
            </a:r>
          </a:p>
          <a:p>
            <a:pPr>
              <a:lnSpc>
                <a:spcPct val="80000"/>
              </a:lnSpc>
              <a:buFont typeface="Wingdings" pitchFamily="2" charset="2"/>
              <a:buNone/>
            </a:pPr>
            <a:r>
              <a:rPr lang="ru-RU" sz="1800"/>
              <a:t>- Упал.</a:t>
            </a:r>
          </a:p>
          <a:p>
            <a:pPr>
              <a:lnSpc>
                <a:spcPct val="80000"/>
              </a:lnSpc>
              <a:buFont typeface="Wingdings" pitchFamily="2" charset="2"/>
              <a:buNone/>
            </a:pPr>
            <a:r>
              <a:rPr lang="ru-RU" sz="1800"/>
              <a:t>- В яме </a:t>
            </a:r>
            <a:r>
              <a:rPr lang="ru-RU" sz="1800" b="1"/>
              <a:t>сидишь?</a:t>
            </a:r>
            <a:endParaRPr lang="ru-RU" sz="1800"/>
          </a:p>
          <a:p>
            <a:pPr>
              <a:lnSpc>
                <a:spcPct val="80000"/>
              </a:lnSpc>
              <a:buFont typeface="Wingdings" pitchFamily="2" charset="2"/>
              <a:buNone/>
            </a:pPr>
            <a:r>
              <a:rPr lang="ru-RU" sz="1800"/>
              <a:t>- </a:t>
            </a:r>
            <a:r>
              <a:rPr lang="ru-RU" sz="1800" b="1"/>
              <a:t>Сижу.</a:t>
            </a:r>
            <a:endParaRPr lang="ru-RU" sz="1800"/>
          </a:p>
          <a:p>
            <a:pPr>
              <a:lnSpc>
                <a:spcPct val="80000"/>
              </a:lnSpc>
              <a:buFont typeface="Wingdings" pitchFamily="2" charset="2"/>
              <a:buNone/>
            </a:pPr>
            <a:r>
              <a:rPr lang="ru-RU" sz="1800"/>
              <a:t>- </a:t>
            </a:r>
            <a:r>
              <a:rPr lang="ru-RU" sz="1800" b="1"/>
              <a:t>Лестницу ждёшь?</a:t>
            </a:r>
            <a:endParaRPr lang="ru-RU" sz="1800"/>
          </a:p>
          <a:p>
            <a:pPr>
              <a:lnSpc>
                <a:spcPct val="80000"/>
              </a:lnSpc>
              <a:buFont typeface="Wingdings" pitchFamily="2" charset="2"/>
              <a:buNone/>
            </a:pPr>
            <a:r>
              <a:rPr lang="ru-RU" sz="1800"/>
              <a:t>- </a:t>
            </a:r>
            <a:r>
              <a:rPr lang="ru-RU" sz="1800" b="1"/>
              <a:t>Жду.</a:t>
            </a:r>
            <a:endParaRPr lang="ru-RU" sz="1800"/>
          </a:p>
          <a:p>
            <a:pPr>
              <a:lnSpc>
                <a:spcPct val="80000"/>
              </a:lnSpc>
              <a:buFont typeface="Wingdings" pitchFamily="2" charset="2"/>
              <a:buNone/>
            </a:pPr>
            <a:r>
              <a:rPr lang="ru-RU" sz="1800"/>
              <a:t>- Яма сыра?</a:t>
            </a:r>
          </a:p>
          <a:p>
            <a:pPr>
              <a:lnSpc>
                <a:spcPct val="80000"/>
              </a:lnSpc>
              <a:buFont typeface="Wingdings" pitchFamily="2" charset="2"/>
              <a:buNone/>
            </a:pPr>
            <a:r>
              <a:rPr lang="ru-RU" sz="1800"/>
              <a:t>- Сыра.</a:t>
            </a:r>
          </a:p>
          <a:p>
            <a:pPr>
              <a:lnSpc>
                <a:spcPct val="80000"/>
              </a:lnSpc>
              <a:buFont typeface="Wingdings" pitchFamily="2" charset="2"/>
              <a:buNone/>
            </a:pPr>
            <a:r>
              <a:rPr lang="ru-RU" sz="1800"/>
              <a:t>- Как голова?</a:t>
            </a:r>
          </a:p>
          <a:p>
            <a:pPr>
              <a:lnSpc>
                <a:spcPct val="80000"/>
              </a:lnSpc>
              <a:buFont typeface="Wingdings" pitchFamily="2" charset="2"/>
              <a:buNone/>
            </a:pPr>
            <a:r>
              <a:rPr lang="ru-RU" sz="1800"/>
              <a:t>- </a:t>
            </a:r>
            <a:r>
              <a:rPr lang="ru-RU" sz="1800" b="1"/>
              <a:t>Цела.</a:t>
            </a:r>
            <a:endParaRPr lang="ru-RU" sz="1800"/>
          </a:p>
          <a:p>
            <a:pPr>
              <a:lnSpc>
                <a:spcPct val="80000"/>
              </a:lnSpc>
              <a:buFont typeface="Wingdings" pitchFamily="2" charset="2"/>
              <a:buNone/>
            </a:pPr>
            <a:r>
              <a:rPr lang="ru-RU" sz="1800"/>
              <a:t>- </a:t>
            </a:r>
            <a:r>
              <a:rPr lang="ru-RU" sz="1800" b="1"/>
              <a:t>Значит, живой?</a:t>
            </a:r>
            <a:endParaRPr lang="ru-RU" sz="1800"/>
          </a:p>
          <a:p>
            <a:pPr>
              <a:lnSpc>
                <a:spcPct val="80000"/>
              </a:lnSpc>
              <a:buFont typeface="Wingdings" pitchFamily="2" charset="2"/>
              <a:buNone/>
            </a:pPr>
            <a:r>
              <a:rPr lang="ru-RU" sz="1800"/>
              <a:t>- </a:t>
            </a:r>
            <a:r>
              <a:rPr lang="ru-RU" sz="1800" b="1"/>
              <a:t>Живой.</a:t>
            </a:r>
            <a:endParaRPr lang="ru-RU" sz="1800"/>
          </a:p>
          <a:p>
            <a:pPr>
              <a:lnSpc>
                <a:spcPct val="80000"/>
              </a:lnSpc>
              <a:buFont typeface="Wingdings" pitchFamily="2" charset="2"/>
              <a:buNone/>
            </a:pPr>
            <a:r>
              <a:rPr lang="ru-RU" sz="1800"/>
              <a:t>- Ну, я пошёл </a:t>
            </a:r>
            <a:r>
              <a:rPr lang="ru-RU" sz="1800" b="1"/>
              <a:t>домой.</a:t>
            </a:r>
            <a:endParaRPr lang="ru-RU" sz="1800"/>
          </a:p>
          <a:p>
            <a:pPr>
              <a:lnSpc>
                <a:spcPct val="80000"/>
              </a:lnSpc>
              <a:buFont typeface="Wingdings" pitchFamily="2" charset="2"/>
              <a:buNone/>
            </a:pPr>
            <a:r>
              <a:rPr lang="ru-RU" sz="1800" b="1"/>
              <a:t> </a:t>
            </a:r>
            <a:endParaRPr lang="ru-RU" sz="1800"/>
          </a:p>
          <a:p>
            <a:pPr>
              <a:lnSpc>
                <a:spcPct val="80000"/>
              </a:lnSpc>
              <a:buFont typeface="Wingdings" pitchFamily="2" charset="2"/>
              <a:buNone/>
            </a:pPr>
            <a:endParaRPr lang="ru-RU" sz="1800"/>
          </a:p>
        </p:txBody>
      </p:sp>
      <p:sp>
        <p:nvSpPr>
          <p:cNvPr id="46086" name="Rectangle 6"/>
          <p:cNvSpPr>
            <a:spLocks noChangeArrowheads="1"/>
          </p:cNvSpPr>
          <p:nvPr/>
        </p:nvSpPr>
        <p:spPr bwMode="auto">
          <a:xfrm>
            <a:off x="2987675" y="333375"/>
            <a:ext cx="12477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Яма</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1C1FACA-4353-47CA-B454-80E311B76AEE}" type="slidenum">
              <a:rPr lang="ru-RU"/>
              <a:pPr/>
              <a:t>39</a:t>
            </a:fld>
            <a:endParaRPr lang="ru-RU"/>
          </a:p>
        </p:txBody>
      </p:sp>
      <p:sp>
        <p:nvSpPr>
          <p:cNvPr id="3" name="Содержимое 2"/>
          <p:cNvSpPr>
            <a:spLocks noGrp="1"/>
          </p:cNvSpPr>
          <p:nvPr>
            <p:ph idx="4294967295"/>
          </p:nvPr>
        </p:nvSpPr>
        <p:spPr>
          <a:xfrm>
            <a:off x="1908175" y="1412875"/>
            <a:ext cx="5267325" cy="4608513"/>
          </a:xfrm>
        </p:spPr>
        <p:txBody>
          <a:bodyPr>
            <a:normAutofit lnSpcReduction="10000"/>
          </a:bodyPr>
          <a:lstStyle/>
          <a:p>
            <a:pPr>
              <a:lnSpc>
                <a:spcPct val="80000"/>
              </a:lnSpc>
              <a:buFont typeface="Wingdings" pitchFamily="2" charset="2"/>
              <a:buNone/>
            </a:pPr>
            <a:r>
              <a:rPr lang="ru-RU" sz="2800"/>
              <a:t>Его никто </a:t>
            </a:r>
            <a:r>
              <a:rPr lang="ru-RU" sz="2800" b="1"/>
              <a:t>не щекотал, </a:t>
            </a:r>
            <a:endParaRPr lang="ru-RU" sz="2800"/>
          </a:p>
          <a:p>
            <a:pPr>
              <a:lnSpc>
                <a:spcPct val="80000"/>
              </a:lnSpc>
              <a:buFont typeface="Wingdings" pitchFamily="2" charset="2"/>
              <a:buNone/>
            </a:pPr>
            <a:r>
              <a:rPr lang="ru-RU" sz="2800"/>
              <a:t>Кудрявого </a:t>
            </a:r>
            <a:r>
              <a:rPr lang="ru-RU" sz="2800" b="1"/>
              <a:t>мальчишку, </a:t>
            </a:r>
            <a:endParaRPr lang="ru-RU" sz="2800"/>
          </a:p>
          <a:p>
            <a:pPr>
              <a:lnSpc>
                <a:spcPct val="80000"/>
              </a:lnSpc>
              <a:buFont typeface="Wingdings" pitchFamily="2" charset="2"/>
              <a:buNone/>
            </a:pPr>
            <a:r>
              <a:rPr lang="ru-RU" sz="2800"/>
              <a:t>А он сидел и хохотал, </a:t>
            </a:r>
          </a:p>
          <a:p>
            <a:pPr>
              <a:lnSpc>
                <a:spcPct val="80000"/>
              </a:lnSpc>
              <a:buFont typeface="Wingdings" pitchFamily="2" charset="2"/>
              <a:buNone/>
            </a:pPr>
            <a:r>
              <a:rPr lang="ru-RU" sz="2800"/>
              <a:t>Листая </a:t>
            </a:r>
            <a:r>
              <a:rPr lang="ru-RU" sz="2800" b="1"/>
              <a:t>пальцем книжку:</a:t>
            </a:r>
            <a:endParaRPr lang="ru-RU" sz="2800"/>
          </a:p>
          <a:p>
            <a:pPr>
              <a:lnSpc>
                <a:spcPct val="80000"/>
              </a:lnSpc>
              <a:buFont typeface="Wingdings" pitchFamily="2" charset="2"/>
              <a:buNone/>
            </a:pPr>
            <a:r>
              <a:rPr lang="ru-RU" sz="2800"/>
              <a:t>— Хо-хо!</a:t>
            </a:r>
          </a:p>
          <a:p>
            <a:pPr>
              <a:lnSpc>
                <a:spcPct val="80000"/>
              </a:lnSpc>
              <a:buFont typeface="Wingdings" pitchFamily="2" charset="2"/>
              <a:buNone/>
            </a:pPr>
            <a:r>
              <a:rPr lang="ru-RU" sz="2800"/>
              <a:t>Ха-ха!</a:t>
            </a:r>
          </a:p>
          <a:p>
            <a:pPr>
              <a:lnSpc>
                <a:spcPct val="80000"/>
              </a:lnSpc>
              <a:buFont typeface="Wingdings" pitchFamily="2" charset="2"/>
              <a:buNone/>
            </a:pPr>
            <a:r>
              <a:rPr lang="ru-RU" sz="2800"/>
              <a:t>Хе-хе!</a:t>
            </a:r>
          </a:p>
          <a:p>
            <a:pPr>
              <a:lnSpc>
                <a:spcPct val="80000"/>
              </a:lnSpc>
              <a:buFont typeface="Wingdings" pitchFamily="2" charset="2"/>
              <a:buNone/>
            </a:pPr>
            <a:r>
              <a:rPr lang="ru-RU" sz="2800"/>
              <a:t>Хи-хи! -</a:t>
            </a:r>
          </a:p>
          <a:p>
            <a:pPr>
              <a:lnSpc>
                <a:spcPct val="80000"/>
              </a:lnSpc>
              <a:buFont typeface="Wingdings" pitchFamily="2" charset="2"/>
              <a:buNone/>
            </a:pPr>
            <a:r>
              <a:rPr lang="ru-RU" sz="2800" b="1"/>
              <a:t>Читал, </a:t>
            </a:r>
            <a:r>
              <a:rPr lang="ru-RU" sz="2800"/>
              <a:t>как знаки нотные,</a:t>
            </a:r>
          </a:p>
          <a:p>
            <a:pPr>
              <a:lnSpc>
                <a:spcPct val="80000"/>
              </a:lnSpc>
              <a:buFont typeface="Wingdings" pitchFamily="2" charset="2"/>
              <a:buNone/>
            </a:pPr>
            <a:r>
              <a:rPr lang="ru-RU" sz="2800"/>
              <a:t>Наверно, были там </a:t>
            </a:r>
            <a:r>
              <a:rPr lang="ru-RU" sz="2800" b="1"/>
              <a:t>стихи</a:t>
            </a:r>
            <a:endParaRPr lang="ru-RU" sz="2800"/>
          </a:p>
          <a:p>
            <a:pPr>
              <a:lnSpc>
                <a:spcPct val="80000"/>
              </a:lnSpc>
              <a:buFont typeface="Wingdings" pitchFamily="2" charset="2"/>
              <a:buNone/>
            </a:pPr>
            <a:r>
              <a:rPr lang="ru-RU" sz="2800"/>
              <a:t>Какие-то </a:t>
            </a:r>
            <a:r>
              <a:rPr lang="ru-RU" sz="2800" b="1"/>
              <a:t>щекотные.</a:t>
            </a:r>
            <a:endParaRPr lang="ru-RU" sz="2800"/>
          </a:p>
          <a:p>
            <a:pPr>
              <a:lnSpc>
                <a:spcPct val="80000"/>
              </a:lnSpc>
            </a:pPr>
            <a:endParaRPr lang="ru-RU" sz="2800"/>
          </a:p>
        </p:txBody>
      </p:sp>
      <p:sp>
        <p:nvSpPr>
          <p:cNvPr id="47110" name="Rectangle 6"/>
          <p:cNvSpPr>
            <a:spLocks noChangeArrowheads="1"/>
          </p:cNvSpPr>
          <p:nvPr/>
        </p:nvSpPr>
        <p:spPr bwMode="auto">
          <a:xfrm>
            <a:off x="1692275" y="260350"/>
            <a:ext cx="39655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Хо – хо, ха – ха.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932CDA8-497E-473C-A5CB-490DECF4E461}" type="slidenum">
              <a:rPr lang="ru-RU"/>
              <a:pPr/>
              <a:t>4</a:t>
            </a:fld>
            <a:endParaRPr lang="ru-RU"/>
          </a:p>
        </p:txBody>
      </p:sp>
      <p:sp>
        <p:nvSpPr>
          <p:cNvPr id="3" name="Содержимое 2"/>
          <p:cNvSpPr>
            <a:spLocks noGrp="1"/>
          </p:cNvSpPr>
          <p:nvPr>
            <p:ph idx="4294967295"/>
          </p:nvPr>
        </p:nvSpPr>
        <p:spPr>
          <a:xfrm>
            <a:off x="0" y="188913"/>
            <a:ext cx="8893175" cy="6026150"/>
          </a:xfrm>
        </p:spPr>
        <p:txBody>
          <a:bodyPr>
            <a:normAutofit/>
          </a:bodyPr>
          <a:lstStyle/>
          <a:p>
            <a:pPr algn="ctr">
              <a:buFont typeface="Wingdings" pitchFamily="2" charset="2"/>
              <a:buNone/>
            </a:pPr>
            <a:r>
              <a:rPr lang="ru-RU" sz="3400" b="1">
                <a:solidFill>
                  <a:schemeClr val="bg1"/>
                </a:solidFill>
                <a:latin typeface="Times New Roman" pitchFamily="18" charset="0"/>
              </a:rPr>
              <a:t>ДЛЯ СОЗДАНИЯ НАШЕГО ПОСОБИЯ МЫ ИЗУЧАЛИ:</a:t>
            </a:r>
          </a:p>
          <a:p>
            <a:pPr>
              <a:buFont typeface="Wingdings 2" pitchFamily="18" charset="2"/>
              <a:buNone/>
            </a:pPr>
            <a:r>
              <a:rPr lang="ru-RU" b="1">
                <a:solidFill>
                  <a:srgbClr val="FF0066"/>
                </a:solidFill>
                <a:latin typeface="Times New Roman" pitchFamily="18" charset="0"/>
              </a:rPr>
              <a:t>1.  </a:t>
            </a:r>
            <a:r>
              <a:rPr lang="ru-RU" b="1">
                <a:latin typeface="Times New Roman" pitchFamily="18" charset="0"/>
              </a:rPr>
              <a:t>УЧЕБНИК «БУКВАРЬ» АВТОРОВ: </a:t>
            </a:r>
          </a:p>
          <a:p>
            <a:pPr>
              <a:buFont typeface="Wingdings" pitchFamily="2" charset="2"/>
              <a:buNone/>
            </a:pPr>
            <a:r>
              <a:rPr lang="ru-RU" b="1">
                <a:latin typeface="Times New Roman" pitchFamily="18" charset="0"/>
              </a:rPr>
              <a:t>     Р.Н. БУНЕЕВ, Е.О. БУНЕЕВА, О.В. ПРОНИНА.</a:t>
            </a:r>
          </a:p>
          <a:p>
            <a:pPr>
              <a:buFont typeface="Wingdings" pitchFamily="2" charset="2"/>
              <a:buNone/>
            </a:pPr>
            <a:r>
              <a:rPr lang="ru-RU" b="1">
                <a:solidFill>
                  <a:srgbClr val="FF0066"/>
                </a:solidFill>
                <a:latin typeface="Times New Roman" pitchFamily="18" charset="0"/>
              </a:rPr>
              <a:t>2.</a:t>
            </a:r>
            <a:r>
              <a:rPr lang="ru-RU" sz="2600" b="1">
                <a:solidFill>
                  <a:srgbClr val="FF5698"/>
                </a:solidFill>
                <a:latin typeface="Times New Roman" pitchFamily="18" charset="0"/>
              </a:rPr>
              <a:t>    </a:t>
            </a:r>
            <a:r>
              <a:rPr lang="ru-RU" sz="3000" b="1">
                <a:latin typeface="Times New Roman" pitchFamily="18" charset="0"/>
              </a:rPr>
              <a:t>ДИДАКТИЧЕСКОЕ ПОСОБИЕ К УРОКАМ ЛИТЕРАТУРНОГО ЧТЕНИЯ «ПИСАТЕЛИ В НАЧАЛЬНОЙ ШКОЛЕ» О.И. ТИШУРИНА</a:t>
            </a:r>
          </a:p>
          <a:p>
            <a:pPr>
              <a:buFont typeface="Wingdings" pitchFamily="2" charset="2"/>
              <a:buNone/>
            </a:pPr>
            <a:r>
              <a:rPr lang="ru-RU" b="1">
                <a:solidFill>
                  <a:srgbClr val="FF0066"/>
                </a:solidFill>
                <a:latin typeface="Times New Roman" pitchFamily="18" charset="0"/>
              </a:rPr>
              <a:t>3.</a:t>
            </a:r>
            <a:r>
              <a:rPr lang="ru-RU" b="1">
                <a:solidFill>
                  <a:srgbClr val="FF5698"/>
                </a:solidFill>
                <a:latin typeface="Times New Roman" pitchFamily="18" charset="0"/>
              </a:rPr>
              <a:t>  </a:t>
            </a:r>
            <a:r>
              <a:rPr lang="ru-RU" b="1">
                <a:latin typeface="Times New Roman" pitchFamily="18" charset="0"/>
              </a:rPr>
              <a:t> ИНТЕРНЕТ – САЙТЫ О ДЕТСКИХ ПИСАТЕЛЯХ. </a:t>
            </a:r>
            <a:endParaRPr lang="ru-RU" b="1">
              <a:solidFill>
                <a:srgbClr val="FF5698"/>
              </a:solidFill>
              <a:latin typeface="Times New Roman" pitchFamily="18" charset="0"/>
            </a:endParaRPr>
          </a:p>
          <a:p>
            <a:pPr>
              <a:buFont typeface="Wingdings" pitchFamily="2" charset="2"/>
              <a:buNone/>
            </a:pPr>
            <a:endParaRPr lang="ru-RU" b="1">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F1217E8-6AD5-471A-A2E8-5D6C9A16F4B4}" type="slidenum">
              <a:rPr lang="ru-RU"/>
              <a:pPr/>
              <a:t>40</a:t>
            </a:fld>
            <a:endParaRPr lang="ru-RU"/>
          </a:p>
        </p:txBody>
      </p:sp>
      <p:sp>
        <p:nvSpPr>
          <p:cNvPr id="3" name="Содержимое 2"/>
          <p:cNvSpPr>
            <a:spLocks noGrp="1"/>
          </p:cNvSpPr>
          <p:nvPr>
            <p:ph idx="4294967295"/>
          </p:nvPr>
        </p:nvSpPr>
        <p:spPr/>
        <p:txBody>
          <a:bodyPr>
            <a:normAutofit lnSpcReduction="10000"/>
          </a:bodyPr>
          <a:lstStyle/>
          <a:p>
            <a:pPr>
              <a:lnSpc>
                <a:spcPct val="80000"/>
              </a:lnSpc>
              <a:buFont typeface="Wingdings" pitchFamily="2" charset="2"/>
              <a:buNone/>
            </a:pPr>
            <a:r>
              <a:rPr lang="ru-RU" sz="2600"/>
              <a:t>Повар готовил обед, </a:t>
            </a:r>
          </a:p>
          <a:p>
            <a:pPr>
              <a:lnSpc>
                <a:spcPct val="80000"/>
              </a:lnSpc>
              <a:buFont typeface="Wingdings" pitchFamily="2" charset="2"/>
              <a:buNone/>
            </a:pPr>
            <a:r>
              <a:rPr lang="ru-RU" sz="2600"/>
              <a:t>А тут отключили свет. </a:t>
            </a:r>
          </a:p>
          <a:p>
            <a:pPr>
              <a:lnSpc>
                <a:spcPct val="80000"/>
              </a:lnSpc>
              <a:buFont typeface="Wingdings" pitchFamily="2" charset="2"/>
              <a:buNone/>
            </a:pPr>
            <a:r>
              <a:rPr lang="ru-RU" sz="2600"/>
              <a:t>Повар леща берёт </a:t>
            </a:r>
          </a:p>
          <a:p>
            <a:pPr>
              <a:lnSpc>
                <a:spcPct val="80000"/>
              </a:lnSpc>
              <a:buFont typeface="Wingdings" pitchFamily="2" charset="2"/>
              <a:buNone/>
            </a:pPr>
            <a:r>
              <a:rPr lang="ru-RU" sz="2600"/>
              <a:t>И опускает в компот. </a:t>
            </a:r>
          </a:p>
          <a:p>
            <a:pPr>
              <a:lnSpc>
                <a:spcPct val="80000"/>
              </a:lnSpc>
              <a:buFont typeface="Wingdings" pitchFamily="2" charset="2"/>
              <a:buNone/>
            </a:pPr>
            <a:r>
              <a:rPr lang="ru-RU" sz="2600"/>
              <a:t>Бросает в котёл поленья, </a:t>
            </a:r>
          </a:p>
          <a:p>
            <a:pPr>
              <a:lnSpc>
                <a:spcPct val="80000"/>
              </a:lnSpc>
              <a:buFont typeface="Wingdings" pitchFamily="2" charset="2"/>
              <a:buNone/>
            </a:pPr>
            <a:r>
              <a:rPr lang="ru-RU" sz="2600"/>
              <a:t>В печку кладёт варенье, </a:t>
            </a:r>
          </a:p>
          <a:p>
            <a:pPr>
              <a:lnSpc>
                <a:spcPct val="80000"/>
              </a:lnSpc>
              <a:buFont typeface="Wingdings" pitchFamily="2" charset="2"/>
              <a:buNone/>
            </a:pPr>
            <a:r>
              <a:rPr lang="ru-RU" sz="2600"/>
              <a:t>Мешает суп кочерёжкой, </a:t>
            </a:r>
          </a:p>
          <a:p>
            <a:pPr>
              <a:lnSpc>
                <a:spcPct val="80000"/>
              </a:lnSpc>
              <a:buFont typeface="Wingdings" pitchFamily="2" charset="2"/>
              <a:buNone/>
            </a:pPr>
            <a:r>
              <a:rPr lang="ru-RU" sz="2600"/>
              <a:t>Угли бьёт поварёшкой, </a:t>
            </a:r>
          </a:p>
          <a:p>
            <a:pPr>
              <a:lnSpc>
                <a:spcPct val="80000"/>
              </a:lnSpc>
              <a:buFont typeface="Wingdings" pitchFamily="2" charset="2"/>
              <a:buNone/>
            </a:pPr>
            <a:r>
              <a:rPr lang="ru-RU" sz="2600"/>
              <a:t>Сахар сыплет в бульон.</a:t>
            </a:r>
          </a:p>
          <a:p>
            <a:pPr>
              <a:lnSpc>
                <a:spcPct val="80000"/>
              </a:lnSpc>
              <a:buFont typeface="Wingdings" pitchFamily="2" charset="2"/>
              <a:buNone/>
            </a:pPr>
            <a:r>
              <a:rPr lang="ru-RU" sz="2600"/>
              <a:t>И очень доволен он. </a:t>
            </a:r>
          </a:p>
          <a:p>
            <a:pPr>
              <a:lnSpc>
                <a:spcPct val="80000"/>
              </a:lnSpc>
              <a:buFont typeface="Wingdings" pitchFamily="2" charset="2"/>
              <a:buNone/>
            </a:pPr>
            <a:r>
              <a:rPr lang="ru-RU" sz="2600"/>
              <a:t>То-то был винегрет, </a:t>
            </a:r>
          </a:p>
          <a:p>
            <a:pPr>
              <a:lnSpc>
                <a:spcPct val="80000"/>
              </a:lnSpc>
              <a:buFont typeface="Wingdings" pitchFamily="2" charset="2"/>
              <a:buNone/>
            </a:pPr>
            <a:r>
              <a:rPr lang="ru-RU" sz="2600"/>
              <a:t>Когда починили свет!</a:t>
            </a:r>
          </a:p>
          <a:p>
            <a:pPr>
              <a:lnSpc>
                <a:spcPct val="80000"/>
              </a:lnSpc>
            </a:pPr>
            <a:endParaRPr lang="ru-RU" sz="2600"/>
          </a:p>
        </p:txBody>
      </p:sp>
      <p:sp>
        <p:nvSpPr>
          <p:cNvPr id="48134" name="Rectangle 6"/>
          <p:cNvSpPr>
            <a:spLocks noChangeArrowheads="1"/>
          </p:cNvSpPr>
          <p:nvPr/>
        </p:nvSpPr>
        <p:spPr bwMode="auto">
          <a:xfrm>
            <a:off x="2987675" y="333375"/>
            <a:ext cx="17907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Повар</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3"/>
          <p:cNvSpPr>
            <a:spLocks noGrp="1"/>
          </p:cNvSpPr>
          <p:nvPr>
            <p:ph type="sldNum" sz="quarter" idx="12"/>
          </p:nvPr>
        </p:nvSpPr>
        <p:spPr/>
        <p:txBody>
          <a:bodyPr/>
          <a:lstStyle/>
          <a:p>
            <a:fld id="{FC00D74C-FCE0-40A9-B5D9-5CE844F2E6BC}" type="slidenum">
              <a:rPr lang="ru-RU"/>
              <a:pPr/>
              <a:t>41</a:t>
            </a:fld>
            <a:endParaRPr lang="ru-RU"/>
          </a:p>
        </p:txBody>
      </p:sp>
      <p:sp>
        <p:nvSpPr>
          <p:cNvPr id="49159" name="Rectangle 7"/>
          <p:cNvSpPr>
            <a:spLocks noChangeArrowheads="1"/>
          </p:cNvSpPr>
          <p:nvPr/>
        </p:nvSpPr>
        <p:spPr bwMode="auto">
          <a:xfrm>
            <a:off x="250825" y="404813"/>
            <a:ext cx="7451725" cy="762000"/>
          </a:xfrm>
          <a:prstGeom prst="rect">
            <a:avLst/>
          </a:prstGeom>
          <a:noFill/>
          <a:ln w="9525">
            <a:noFill/>
            <a:miter lim="800000"/>
            <a:headEnd/>
            <a:tailEnd/>
          </a:ln>
          <a:effectLst/>
        </p:spPr>
        <p:txBody>
          <a:bodyPr>
            <a:spAutoFit/>
          </a:bodyPr>
          <a:lstStyle/>
          <a:p>
            <a:r>
              <a:rPr lang="ru-RU" sz="4400" b="1">
                <a:solidFill>
                  <a:schemeClr val="bg1"/>
                </a:solidFill>
                <a:latin typeface="ParkAvenue BT" pitchFamily="66" charset="0"/>
              </a:rPr>
              <a:t>Олег Евгеньевич Григорьев</a:t>
            </a:r>
          </a:p>
        </p:txBody>
      </p:sp>
      <p:pic>
        <p:nvPicPr>
          <p:cNvPr id="49161" name="Picture 9" descr="Григорьев Олег"/>
          <p:cNvPicPr>
            <a:picLocks noChangeAspect="1" noChangeArrowheads="1"/>
          </p:cNvPicPr>
          <p:nvPr/>
        </p:nvPicPr>
        <p:blipFill>
          <a:blip r:embed="rId2" cstate="print"/>
          <a:srcRect/>
          <a:stretch>
            <a:fillRect/>
          </a:stretch>
        </p:blipFill>
        <p:spPr bwMode="auto">
          <a:xfrm>
            <a:off x="468313" y="1412875"/>
            <a:ext cx="2940050" cy="3600450"/>
          </a:xfrm>
          <a:prstGeom prst="rect">
            <a:avLst/>
          </a:prstGeom>
          <a:noFill/>
        </p:spPr>
      </p:pic>
      <p:sp>
        <p:nvSpPr>
          <p:cNvPr id="49162" name="Rectangle 10"/>
          <p:cNvSpPr>
            <a:spLocks noChangeArrowheads="1"/>
          </p:cNvSpPr>
          <p:nvPr/>
        </p:nvSpPr>
        <p:spPr bwMode="auto">
          <a:xfrm>
            <a:off x="3419475" y="1412875"/>
            <a:ext cx="5327650" cy="3743325"/>
          </a:xfrm>
          <a:prstGeom prst="rect">
            <a:avLst/>
          </a:prstGeom>
          <a:noFill/>
          <a:ln w="9525">
            <a:noFill/>
            <a:miter lim="800000"/>
            <a:headEnd/>
            <a:tailEnd/>
          </a:ln>
          <a:effectLst/>
        </p:spPr>
        <p:txBody>
          <a:bodyPr anchor="ctr">
            <a:spAutoFit/>
          </a:bodyPr>
          <a:lstStyle/>
          <a:p>
            <a:r>
              <a:rPr lang="ru-RU" sz="1200">
                <a:latin typeface="Times New Roman" pitchFamily="18" charset="0"/>
              </a:rPr>
              <a:t>Родился в эвакуации в Вологодской области. Отец по возвращении с фронта запил, и мать (фармацевт) с двумя детьми переехала в Ленинград. В детстве жил в центре, неподалёку от </a:t>
            </a:r>
            <a:r>
              <a:rPr lang="ru-RU" sz="1200">
                <a:latin typeface="Times New Roman" pitchFamily="18" charset="0"/>
                <a:hlinkClick r:id="rId3" tooltip="Дворцовая площадь"/>
              </a:rPr>
              <a:t>Дворцовой площади</a:t>
            </a:r>
            <a:r>
              <a:rPr lang="ru-RU" sz="1200">
                <a:latin typeface="Times New Roman" pitchFamily="18" charset="0"/>
              </a:rPr>
              <a:t>, позже жил на </a:t>
            </a:r>
            <a:r>
              <a:rPr lang="ru-RU" sz="1200">
                <a:latin typeface="Times New Roman" pitchFamily="18" charset="0"/>
                <a:hlinkClick r:id="rId4" tooltip="Васильевский остров"/>
              </a:rPr>
              <a:t>Васильевском острове</a:t>
            </a:r>
            <a:r>
              <a:rPr lang="ru-RU" sz="1200">
                <a:latin typeface="Times New Roman" pitchFamily="18" charset="0"/>
              </a:rPr>
              <a:t> недалеко от </a:t>
            </a:r>
            <a:r>
              <a:rPr lang="ru-RU" sz="1200">
                <a:latin typeface="Times New Roman" pitchFamily="18" charset="0"/>
                <a:hlinkClick r:id="rId5" tooltip="Смоленское кладбище"/>
              </a:rPr>
              <a:t>Смоленского кладбища</a:t>
            </a:r>
            <a:r>
              <a:rPr lang="ru-RU" sz="1200">
                <a:latin typeface="Times New Roman" pitchFamily="18" charset="0"/>
              </a:rPr>
              <a:t>.</a:t>
            </a:r>
          </a:p>
          <a:p>
            <a:r>
              <a:rPr lang="ru-RU" sz="1200">
                <a:latin typeface="Times New Roman" pitchFamily="18" charset="0"/>
              </a:rPr>
              <a:t>С раннего возраста увлекался рисованием. В </a:t>
            </a:r>
            <a:r>
              <a:rPr lang="ru-RU" sz="1200">
                <a:latin typeface="Times New Roman" pitchFamily="18" charset="0"/>
                <a:hlinkClick r:id="rId6" tooltip="1961 год"/>
              </a:rPr>
              <a:t>1961 году</a:t>
            </a:r>
            <a:r>
              <a:rPr lang="ru-RU" sz="1200">
                <a:latin typeface="Times New Roman" pitchFamily="18" charset="0"/>
              </a:rPr>
              <a:t> сочинил четверостишие «Я спросил электрика Петрова», ставшее известным «детским народным» стихотворением.</a:t>
            </a:r>
          </a:p>
          <a:p>
            <a:r>
              <a:rPr lang="ru-RU" sz="1200">
                <a:latin typeface="Times New Roman" pitchFamily="18" charset="0"/>
              </a:rPr>
              <a:t>В </a:t>
            </a:r>
            <a:r>
              <a:rPr lang="ru-RU" sz="1200">
                <a:latin typeface="Times New Roman" pitchFamily="18" charset="0"/>
                <a:hlinkClick r:id="rId7" tooltip="1971 год"/>
              </a:rPr>
              <a:t>1971 году</a:t>
            </a:r>
            <a:r>
              <a:rPr lang="ru-RU" sz="1200">
                <a:latin typeface="Times New Roman" pitchFamily="18" charset="0"/>
              </a:rPr>
              <a:t> выпустил первую книжку детских стихов и рассказов под названием «Чудаки», ставшую популярной; по нескольким произведениям из неё («Гостеприимство», «Апельсин») были сделаны выпуски журнала «</a:t>
            </a:r>
            <a:r>
              <a:rPr lang="ru-RU" sz="1200">
                <a:latin typeface="Times New Roman" pitchFamily="18" charset="0"/>
                <a:hlinkClick r:id="rId8" tooltip="Ералаш (киножурнал)"/>
              </a:rPr>
              <a:t>Ералаш</a:t>
            </a:r>
            <a:r>
              <a:rPr lang="ru-RU" sz="1200">
                <a:latin typeface="Times New Roman" pitchFamily="18" charset="0"/>
              </a:rPr>
              <a:t>». Многие его стихи вошли в питерский </a:t>
            </a:r>
            <a:r>
              <a:rPr lang="ru-RU" sz="1200">
                <a:latin typeface="Times New Roman" pitchFamily="18" charset="0"/>
                <a:hlinkClick r:id="rId9" tooltip="Городской фольклор (страница отсутствует)"/>
              </a:rPr>
              <a:t>городской фольклор</a:t>
            </a:r>
            <a:r>
              <a:rPr lang="ru-RU" sz="1200">
                <a:latin typeface="Times New Roman" pitchFamily="18" charset="0"/>
              </a:rPr>
              <a:t>.</a:t>
            </a:r>
          </a:p>
          <a:p>
            <a:r>
              <a:rPr lang="ru-RU" sz="1200">
                <a:latin typeface="Times New Roman" pitchFamily="18" charset="0"/>
              </a:rPr>
              <a:t>Его стихи отличаются афористичностью, парадоксальностью, элементами </a:t>
            </a:r>
            <a:r>
              <a:rPr lang="ru-RU" sz="1200">
                <a:latin typeface="Times New Roman" pitchFamily="18" charset="0"/>
                <a:hlinkClick r:id="rId10" tooltip="Абсурд"/>
              </a:rPr>
              <a:t>абсурда</a:t>
            </a:r>
            <a:r>
              <a:rPr lang="ru-RU" sz="1200">
                <a:latin typeface="Times New Roman" pitchFamily="18" charset="0"/>
              </a:rPr>
              <a:t> и </a:t>
            </a:r>
            <a:r>
              <a:rPr lang="ru-RU" sz="1200">
                <a:latin typeface="Times New Roman" pitchFamily="18" charset="0"/>
                <a:hlinkClick r:id="rId11" tooltip="Чёрный юмор"/>
              </a:rPr>
              <a:t>чёрного юмора</a:t>
            </a:r>
            <a:r>
              <a:rPr lang="ru-RU" sz="1200">
                <a:latin typeface="Times New Roman" pitchFamily="18" charset="0"/>
              </a:rPr>
              <a:t>, из-за чего его часто ставят в один ряд с </a:t>
            </a:r>
            <a:r>
              <a:rPr lang="ru-RU" sz="1200">
                <a:latin typeface="Times New Roman" pitchFamily="18" charset="0"/>
                <a:hlinkClick r:id="rId12" tooltip="Хармс"/>
              </a:rPr>
              <a:t>Хармсом</a:t>
            </a:r>
            <a:r>
              <a:rPr lang="ru-RU" sz="1200">
                <a:latin typeface="Times New Roman" pitchFamily="18" charset="0"/>
              </a:rPr>
              <a:t> и другими </a:t>
            </a:r>
            <a:r>
              <a:rPr lang="ru-RU" sz="1200">
                <a:latin typeface="Times New Roman" pitchFamily="18" charset="0"/>
                <a:hlinkClick r:id="rId13" tooltip="ОБЭРИУ"/>
              </a:rPr>
              <a:t>обэриутами</a:t>
            </a:r>
            <a:r>
              <a:rPr lang="ru-RU" sz="1200">
                <a:latin typeface="Times New Roman" pitchFamily="18" charset="0"/>
              </a:rPr>
              <a:t>. Однако от них Григорьев отличается большей непосредственностью, искренностью и детской ранимостью.</a:t>
            </a:r>
          </a:p>
          <a:p>
            <a:r>
              <a:rPr lang="ru-RU" sz="1200">
                <a:latin typeface="Times New Roman" pitchFamily="18" charset="0"/>
              </a:rPr>
              <a:t>В начале 1970-х был осуждён на два года «за тунеядство», отбывал наказание на принудительных работах — строительстве комбината в Вологодской области. </a:t>
            </a:r>
            <a:r>
              <a:rPr lang="ru-RU" sz="1200">
                <a:solidFill>
                  <a:srgbClr val="000000"/>
                </a:solidFill>
                <a:latin typeface="Times New Roman" pitchFamily="18" charset="0"/>
              </a:rPr>
              <a:t>В 1981 году в Москве вышла вторая его детская книга — «Витамин роста». Стихи из неё вызвали негодование у некоторых представителей официальных литературных кругов, в частности у </a:t>
            </a:r>
            <a:r>
              <a:rPr lang="ru-RU" sz="1200">
                <a:solidFill>
                  <a:srgbClr val="000000"/>
                </a:solidFill>
                <a:latin typeface="Times New Roman" pitchFamily="18" charset="0"/>
                <a:hlinkClick r:id="rId14" tooltip="Сергей Михалков"/>
              </a:rPr>
              <a:t>Сергея Михалкова</a:t>
            </a:r>
            <a:r>
              <a:rPr lang="ru-RU" sz="1200">
                <a:solidFill>
                  <a:srgbClr val="000000"/>
                </a:solidFill>
                <a:latin typeface="Times New Roman" pitchFamily="18" charset="0"/>
              </a:rPr>
              <a:t>, </a:t>
            </a:r>
          </a:p>
        </p:txBody>
      </p:sp>
      <p:graphicFrame>
        <p:nvGraphicFramePr>
          <p:cNvPr id="49183" name="Group 31"/>
          <p:cNvGraphicFramePr>
            <a:graphicFrameLocks noGrp="1"/>
          </p:cNvGraphicFramePr>
          <p:nvPr/>
        </p:nvGraphicFramePr>
        <p:xfrm>
          <a:off x="468313" y="5084763"/>
          <a:ext cx="8207375" cy="1005840"/>
        </p:xfrm>
        <a:graphic>
          <a:graphicData uri="http://schemas.openxmlformats.org/drawingml/2006/table">
            <a:tbl>
              <a:tblPr/>
              <a:tblGrid>
                <a:gridCol w="8207375"/>
              </a:tblGrid>
              <a:tr h="935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rPr>
                        <a:t>В 1985 году </a:t>
                      </a:r>
                      <a:r>
                        <a:rPr kumimoji="0" lang="ru-RU" sz="1200" b="0" i="0" u="none" strike="noStrike" cap="none" normalizeH="0" baseline="0" smtClean="0">
                          <a:ln>
                            <a:noFill/>
                          </a:ln>
                          <a:solidFill>
                            <a:srgbClr val="000000"/>
                          </a:solidFill>
                          <a:effectLst/>
                          <a:latin typeface="Times New Roman" pitchFamily="18" charset="0"/>
                          <a:hlinkClick r:id="rId15" tooltip="Десятников, Леонид Аркадьевич"/>
                        </a:rPr>
                        <a:t>Леонид Десятников</a:t>
                      </a:r>
                      <a:r>
                        <a:rPr kumimoji="0" lang="ru-RU" sz="1200" b="0" i="0" u="none" strike="noStrike" cap="none" normalizeH="0" baseline="0" smtClean="0">
                          <a:ln>
                            <a:noFill/>
                          </a:ln>
                          <a:solidFill>
                            <a:srgbClr val="000000"/>
                          </a:solidFill>
                          <a:effectLst/>
                          <a:latin typeface="Times New Roman" pitchFamily="18" charset="0"/>
                        </a:rPr>
                        <a:t> написал одноактную классическую оперу для детей, для солистов и фортепиано «Витамин роста» по одноимённой поэме Олега Григорьева.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Times New Roman" pitchFamily="18" charset="0"/>
                        </a:rPr>
                        <a:t>Следующая книга Григорьева, «Говорящий ворон», вышла уже в </a:t>
                      </a:r>
                      <a:r>
                        <a:rPr kumimoji="0" lang="ru-RU" sz="1200" b="0" i="0" u="none" strike="noStrike" cap="none" normalizeH="0" baseline="0" smtClean="0">
                          <a:ln>
                            <a:noFill/>
                          </a:ln>
                          <a:solidFill>
                            <a:srgbClr val="000000"/>
                          </a:solidFill>
                          <a:effectLst/>
                          <a:latin typeface="Times New Roman" pitchFamily="18" charset="0"/>
                          <a:hlinkClick r:id="rId16" tooltip="Перестройка"/>
                        </a:rPr>
                        <a:t>перестройку</a:t>
                      </a:r>
                      <a:r>
                        <a:rPr kumimoji="0" lang="ru-RU" sz="1200" b="0" i="0" u="none" strike="noStrike" cap="none" normalizeH="0" baseline="0" smtClean="0">
                          <a:ln>
                            <a:noFill/>
                          </a:ln>
                          <a:solidFill>
                            <a:srgbClr val="000000"/>
                          </a:solidFill>
                          <a:effectLst/>
                          <a:latin typeface="Times New Roman" pitchFamily="18" charset="0"/>
                        </a:rPr>
                        <a:t>, в 1989 году. Умер 30 апреля 1992 года в Санкт-Петербурге Похоронен в Петербурге, на </a:t>
                      </a:r>
                      <a:r>
                        <a:rPr kumimoji="0" lang="ru-RU" sz="1200" b="0" i="0" u="none" strike="noStrike" cap="none" normalizeH="0" baseline="0" smtClean="0">
                          <a:ln>
                            <a:noFill/>
                          </a:ln>
                          <a:solidFill>
                            <a:srgbClr val="000000"/>
                          </a:solidFill>
                          <a:effectLst/>
                          <a:latin typeface="Times New Roman" pitchFamily="18" charset="0"/>
                          <a:hlinkClick r:id="rId17" tooltip="Волковское кладбище"/>
                        </a:rPr>
                        <a:t>Волковском кладбище</a:t>
                      </a:r>
                      <a:r>
                        <a:rPr kumimoji="0" lang="ru-RU" sz="1200" b="0" i="0" u="none" strike="noStrike" cap="none" normalizeH="0" baseline="0" smtClean="0">
                          <a:ln>
                            <a:noFill/>
                          </a:ln>
                          <a:solidFill>
                            <a:srgbClr val="000000"/>
                          </a:solidFill>
                          <a:effectLst/>
                          <a:latin typeface="Times New Roman" pitchFamily="18" charset="0"/>
                        </a:rPr>
                        <a:t>. Уже после его смерти вышло несколько красочно оформленных книг с его произведениями.</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4A05788-A9F3-44A3-928E-C32F00C6F6EB}" type="slidenum">
              <a:rPr lang="ru-RU"/>
              <a:pPr/>
              <a:t>42</a:t>
            </a:fld>
            <a:endParaRPr lang="ru-RU"/>
          </a:p>
        </p:txBody>
      </p:sp>
      <p:sp>
        <p:nvSpPr>
          <p:cNvPr id="50179" name="Содержимое 2"/>
          <p:cNvSpPr>
            <a:spLocks noGrp="1"/>
          </p:cNvSpPr>
          <p:nvPr>
            <p:ph idx="4294967295"/>
          </p:nvPr>
        </p:nvSpPr>
        <p:spPr>
          <a:xfrm>
            <a:off x="1476375" y="1428750"/>
            <a:ext cx="4933950" cy="4737100"/>
          </a:xfrm>
        </p:spPr>
        <p:txBody>
          <a:bodyPr/>
          <a:lstStyle/>
          <a:p>
            <a:pPr>
              <a:buFont typeface="Wingdings" pitchFamily="2" charset="2"/>
              <a:buNone/>
            </a:pPr>
            <a:r>
              <a:rPr lang="ru-RU" sz="1600" b="1">
                <a:latin typeface="Times New Roman" pitchFamily="18" charset="0"/>
              </a:rPr>
              <a:t>Впервые на арене                                              </a:t>
            </a:r>
          </a:p>
          <a:p>
            <a:pPr>
              <a:buFont typeface="Wingdings" pitchFamily="2" charset="2"/>
              <a:buNone/>
            </a:pPr>
            <a:r>
              <a:rPr lang="ru-RU" sz="1600" b="1">
                <a:latin typeface="Times New Roman" pitchFamily="18" charset="0"/>
              </a:rPr>
              <a:t>Для школьников Москвы –</a:t>
            </a:r>
          </a:p>
          <a:p>
            <a:pPr>
              <a:buFont typeface="Wingdings" pitchFamily="2" charset="2"/>
              <a:buNone/>
            </a:pPr>
            <a:r>
              <a:rPr lang="ru-RU" sz="1600" b="1">
                <a:latin typeface="Times New Roman" pitchFamily="18" charset="0"/>
              </a:rPr>
              <a:t>Учёные тюлени,</a:t>
            </a:r>
          </a:p>
          <a:p>
            <a:pPr>
              <a:buFont typeface="Wingdings" pitchFamily="2" charset="2"/>
              <a:buNone/>
            </a:pPr>
            <a:r>
              <a:rPr lang="ru-RU" sz="1600" b="1">
                <a:latin typeface="Times New Roman" pitchFamily="18" charset="0"/>
              </a:rPr>
              <a:t>Танцующие львы.</a:t>
            </a:r>
          </a:p>
          <a:p>
            <a:pPr>
              <a:buFont typeface="Wingdings" pitchFamily="2" charset="2"/>
              <a:buNone/>
            </a:pPr>
            <a:r>
              <a:rPr lang="ru-RU" sz="1600" b="1">
                <a:latin typeface="Times New Roman" pitchFamily="18" charset="0"/>
              </a:rPr>
              <a:t>Жонглёры медвежата,</a:t>
            </a:r>
          </a:p>
          <a:p>
            <a:pPr>
              <a:buFont typeface="Wingdings" pitchFamily="2" charset="2"/>
              <a:buNone/>
            </a:pPr>
            <a:r>
              <a:rPr lang="ru-RU" sz="1600" b="1">
                <a:latin typeface="Times New Roman" pitchFamily="18" charset="0"/>
              </a:rPr>
              <a:t>Собаки – акробаты,</a:t>
            </a:r>
          </a:p>
          <a:p>
            <a:pPr>
              <a:buFont typeface="Wingdings" pitchFamily="2" charset="2"/>
              <a:buNone/>
            </a:pPr>
            <a:r>
              <a:rPr lang="ru-RU" sz="1600" b="1">
                <a:latin typeface="Times New Roman" pitchFamily="18" charset="0"/>
              </a:rPr>
              <a:t>Канатоходец – слон,</a:t>
            </a:r>
          </a:p>
          <a:p>
            <a:pPr>
              <a:buFont typeface="Wingdings" pitchFamily="2" charset="2"/>
              <a:buNone/>
            </a:pPr>
            <a:r>
              <a:rPr lang="ru-RU" sz="1600" b="1">
                <a:latin typeface="Times New Roman" pitchFamily="18" charset="0"/>
              </a:rPr>
              <a:t>Всемирный чемпион.</a:t>
            </a:r>
          </a:p>
          <a:p>
            <a:pPr>
              <a:buFont typeface="Wingdings" pitchFamily="2" charset="2"/>
              <a:buNone/>
            </a:pPr>
            <a:r>
              <a:rPr lang="ru-RU" sz="1600" b="1">
                <a:latin typeface="Times New Roman" pitchFamily="18" charset="0"/>
              </a:rPr>
              <a:t>Единственные в мире,</a:t>
            </a:r>
          </a:p>
          <a:p>
            <a:pPr>
              <a:buFont typeface="Wingdings" pitchFamily="2" charset="2"/>
              <a:buNone/>
            </a:pPr>
            <a:r>
              <a:rPr lang="ru-RU" sz="1600" b="1">
                <a:latin typeface="Times New Roman" pitchFamily="18" charset="0"/>
              </a:rPr>
              <a:t>Атлеты – силачи</a:t>
            </a:r>
          </a:p>
          <a:p>
            <a:pPr>
              <a:buFont typeface="Wingdings" pitchFamily="2" charset="2"/>
              <a:buNone/>
            </a:pPr>
            <a:r>
              <a:rPr lang="ru-RU" sz="1600" b="1">
                <a:latin typeface="Times New Roman" pitchFamily="18" charset="0"/>
              </a:rPr>
              <a:t>Подбрасывают гири,</a:t>
            </a:r>
          </a:p>
          <a:p>
            <a:pPr>
              <a:buFont typeface="Wingdings" pitchFamily="2" charset="2"/>
              <a:buNone/>
            </a:pPr>
            <a:r>
              <a:rPr lang="ru-RU" sz="1600" b="1">
                <a:latin typeface="Times New Roman" pitchFamily="18" charset="0"/>
              </a:rPr>
              <a:t>Как детские мячи.</a:t>
            </a:r>
          </a:p>
          <a:p>
            <a:pPr>
              <a:buFont typeface="Wingdings" pitchFamily="2" charset="2"/>
              <a:buNone/>
            </a:pPr>
            <a:r>
              <a:rPr lang="ru-RU" sz="1600" b="1">
                <a:latin typeface="Times New Roman" pitchFamily="18" charset="0"/>
              </a:rPr>
              <a:t>Летающие кони,</a:t>
            </a:r>
          </a:p>
          <a:p>
            <a:pPr>
              <a:buFont typeface="Wingdings" pitchFamily="2" charset="2"/>
              <a:buNone/>
            </a:pPr>
            <a:r>
              <a:rPr lang="ru-RU" sz="1600" b="1">
                <a:latin typeface="Times New Roman" pitchFamily="18" charset="0"/>
              </a:rPr>
              <a:t>Читающие пони.</a:t>
            </a:r>
          </a:p>
          <a:p>
            <a:pPr>
              <a:buFont typeface="Wingdings" pitchFamily="2" charset="2"/>
              <a:buNone/>
            </a:pPr>
            <a:r>
              <a:rPr lang="ru-RU" sz="1600" b="1">
                <a:latin typeface="Times New Roman" pitchFamily="18" charset="0"/>
              </a:rPr>
              <a:t>Выход борца,</a:t>
            </a:r>
          </a:p>
          <a:p>
            <a:pPr>
              <a:buFont typeface="Wingdings" pitchFamily="2" charset="2"/>
              <a:buNone/>
            </a:pPr>
            <a:r>
              <a:rPr lang="ru-RU" sz="1600" b="1">
                <a:latin typeface="Times New Roman" pitchFamily="18" charset="0"/>
              </a:rPr>
              <a:t>Ивана Огурца. </a:t>
            </a:r>
          </a:p>
          <a:p>
            <a:pPr>
              <a:buFont typeface="Wingdings" pitchFamily="2" charset="2"/>
              <a:buNone/>
            </a:pPr>
            <a:endParaRPr lang="ru-RU" sz="1600" b="1">
              <a:latin typeface="Times New Roman" pitchFamily="18" charset="0"/>
            </a:endParaRPr>
          </a:p>
          <a:p>
            <a:endParaRPr lang="ru-RU" sz="1600">
              <a:latin typeface="Times New Roman" pitchFamily="18" charset="0"/>
            </a:endParaRPr>
          </a:p>
        </p:txBody>
      </p:sp>
      <p:sp>
        <p:nvSpPr>
          <p:cNvPr id="50181" name="Rectangle 5"/>
          <p:cNvSpPr>
            <a:spLocks noChangeArrowheads="1"/>
          </p:cNvSpPr>
          <p:nvPr/>
        </p:nvSpPr>
        <p:spPr bwMode="auto">
          <a:xfrm>
            <a:off x="2916238" y="260350"/>
            <a:ext cx="15748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Цирк</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B73DE32-8DCD-474F-8B4E-8EFD3B6E43F4}" type="slidenum">
              <a:rPr lang="ru-RU"/>
              <a:pPr/>
              <a:t>43</a:t>
            </a:fld>
            <a:endParaRPr lang="ru-RU"/>
          </a:p>
        </p:txBody>
      </p:sp>
      <p:sp>
        <p:nvSpPr>
          <p:cNvPr id="51203" name="Содержимое 2"/>
          <p:cNvSpPr>
            <a:spLocks noGrp="1"/>
          </p:cNvSpPr>
          <p:nvPr>
            <p:ph idx="4294967295"/>
          </p:nvPr>
        </p:nvSpPr>
        <p:spPr>
          <a:xfrm>
            <a:off x="1476375" y="1412875"/>
            <a:ext cx="5183188" cy="4537075"/>
          </a:xfrm>
        </p:spPr>
        <p:txBody>
          <a:bodyPr/>
          <a:lstStyle/>
          <a:p>
            <a:pPr>
              <a:buFont typeface="Wingdings" pitchFamily="2" charset="2"/>
              <a:buNone/>
            </a:pPr>
            <a:r>
              <a:rPr lang="ru-RU" sz="2600">
                <a:latin typeface="Times New Roman" pitchFamily="18" charset="0"/>
              </a:rPr>
              <a:t>Зайцы, соболи и белки</a:t>
            </a:r>
          </a:p>
          <a:p>
            <a:pPr>
              <a:buFont typeface="Wingdings" pitchFamily="2" charset="2"/>
              <a:buNone/>
            </a:pPr>
            <a:r>
              <a:rPr lang="ru-RU" sz="2600">
                <a:latin typeface="Times New Roman" pitchFamily="18" charset="0"/>
              </a:rPr>
              <a:t>Б</a:t>
            </a:r>
            <a:r>
              <a:rPr lang="ru-RU" sz="2200">
                <a:latin typeface="Times New Roman" pitchFamily="18" charset="0"/>
              </a:rPr>
              <a:t>ЬЮТ В ЛИТАВРЫ И ТАРЕЛКИ</a:t>
            </a:r>
            <a:r>
              <a:rPr lang="ru-RU" sz="2600">
                <a:latin typeface="Times New Roman" pitchFamily="18" charset="0"/>
              </a:rPr>
              <a:t>.</a:t>
            </a:r>
          </a:p>
          <a:p>
            <a:pPr>
              <a:buFont typeface="Wingdings" pitchFamily="2" charset="2"/>
              <a:buNone/>
            </a:pPr>
            <a:endParaRPr lang="ru-RU" sz="1000">
              <a:latin typeface="Times New Roman" pitchFamily="18" charset="0"/>
            </a:endParaRPr>
          </a:p>
          <a:p>
            <a:pPr>
              <a:buFont typeface="Wingdings" pitchFamily="2" charset="2"/>
              <a:buNone/>
            </a:pPr>
            <a:r>
              <a:rPr lang="ru-RU" sz="2600">
                <a:latin typeface="Times New Roman" pitchFamily="18" charset="0"/>
              </a:rPr>
              <a:t>Машет палочкой пингвин,</a:t>
            </a:r>
          </a:p>
          <a:p>
            <a:pPr>
              <a:buFont typeface="Wingdings" pitchFamily="2" charset="2"/>
              <a:buNone/>
            </a:pPr>
            <a:r>
              <a:rPr lang="ru-RU" sz="2600">
                <a:latin typeface="Times New Roman" pitchFamily="18" charset="0"/>
              </a:rPr>
              <a:t>Гражданин полярных льдин.</a:t>
            </a:r>
          </a:p>
          <a:p>
            <a:pPr>
              <a:buFont typeface="Wingdings" pitchFamily="2" charset="2"/>
              <a:buNone/>
            </a:pPr>
            <a:endParaRPr lang="ru-RU" sz="1000">
              <a:latin typeface="Times New Roman" pitchFamily="18" charset="0"/>
            </a:endParaRPr>
          </a:p>
          <a:p>
            <a:pPr>
              <a:buFont typeface="Wingdings" pitchFamily="2" charset="2"/>
              <a:buNone/>
            </a:pPr>
            <a:r>
              <a:rPr lang="ru-RU" sz="2600">
                <a:latin typeface="Times New Roman" pitchFamily="18" charset="0"/>
              </a:rPr>
              <a:t>В чёрный фрак пингвин одет,</a:t>
            </a:r>
          </a:p>
          <a:p>
            <a:pPr>
              <a:buFont typeface="Wingdings" pitchFamily="2" charset="2"/>
              <a:buNone/>
            </a:pPr>
            <a:r>
              <a:rPr lang="ru-RU" sz="2600">
                <a:latin typeface="Times New Roman" pitchFamily="18" charset="0"/>
              </a:rPr>
              <a:t>В белый галстук и жилет.</a:t>
            </a:r>
          </a:p>
          <a:p>
            <a:pPr>
              <a:buFont typeface="Wingdings" pitchFamily="2" charset="2"/>
              <a:buNone/>
            </a:pPr>
            <a:endParaRPr lang="ru-RU" sz="1000">
              <a:latin typeface="Times New Roman" pitchFamily="18" charset="0"/>
            </a:endParaRPr>
          </a:p>
          <a:p>
            <a:pPr>
              <a:buFont typeface="Wingdings" pitchFamily="2" charset="2"/>
              <a:buNone/>
            </a:pPr>
            <a:r>
              <a:rPr lang="ru-RU" sz="2600">
                <a:latin typeface="Times New Roman" pitchFamily="18" charset="0"/>
              </a:rPr>
              <a:t>С двух сторон ему еноты</a:t>
            </a:r>
          </a:p>
          <a:p>
            <a:pPr>
              <a:buFont typeface="Wingdings" pitchFamily="2" charset="2"/>
              <a:buNone/>
            </a:pPr>
            <a:r>
              <a:rPr lang="ru-RU" sz="2600">
                <a:latin typeface="Times New Roman" pitchFamily="18" charset="0"/>
              </a:rPr>
              <a:t>Перелистывают ноты.</a:t>
            </a:r>
            <a:endParaRPr lang="ru-RU" sz="2600"/>
          </a:p>
        </p:txBody>
      </p:sp>
      <p:sp>
        <p:nvSpPr>
          <p:cNvPr id="51205" name="Rectangle 5"/>
          <p:cNvSpPr>
            <a:spLocks noChangeArrowheads="1"/>
          </p:cNvSpPr>
          <p:nvPr/>
        </p:nvSpPr>
        <p:spPr bwMode="auto">
          <a:xfrm>
            <a:off x="2987675" y="352425"/>
            <a:ext cx="15748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Цирк</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F8B1BBBE-301D-4DBF-ACD9-983CB33BCC42}" type="slidenum">
              <a:rPr lang="ru-RU"/>
              <a:pPr/>
              <a:t>44</a:t>
            </a:fld>
            <a:endParaRPr lang="ru-RU"/>
          </a:p>
        </p:txBody>
      </p:sp>
      <p:pic>
        <p:nvPicPr>
          <p:cNvPr id="52228" name="Picture 2" descr="D:\ЛИЧНАЯ ПАПКА ЯНЫ\ШКОЛА\Самуил Маршак\250px-Marshak,_Samuil_Yakovlevich.jpg"/>
          <p:cNvPicPr>
            <a:picLocks noGrp="1" noChangeAspect="1" noChangeArrowheads="1"/>
          </p:cNvPicPr>
          <p:nvPr>
            <p:ph sz="half" idx="4294967295"/>
          </p:nvPr>
        </p:nvPicPr>
        <p:blipFill>
          <a:blip r:embed="rId2" cstate="print"/>
          <a:srcRect/>
          <a:stretch>
            <a:fillRect/>
          </a:stretch>
        </p:blipFill>
        <p:spPr>
          <a:xfrm>
            <a:off x="4787900" y="1484313"/>
            <a:ext cx="3771900" cy="4464050"/>
          </a:xfrm>
        </p:spPr>
      </p:pic>
      <p:sp>
        <p:nvSpPr>
          <p:cNvPr id="52230" name="Rectangle 6"/>
          <p:cNvSpPr>
            <a:spLocks noChangeArrowheads="1"/>
          </p:cNvSpPr>
          <p:nvPr/>
        </p:nvSpPr>
        <p:spPr bwMode="auto">
          <a:xfrm>
            <a:off x="539750" y="1341438"/>
            <a:ext cx="4283075" cy="4838700"/>
          </a:xfrm>
          <a:prstGeom prst="rect">
            <a:avLst/>
          </a:prstGeom>
          <a:noFill/>
          <a:ln w="9525">
            <a:noFill/>
            <a:miter lim="800000"/>
            <a:headEnd/>
            <a:tailEnd/>
          </a:ln>
          <a:effectLst/>
        </p:spPr>
        <p:txBody>
          <a:bodyPr>
            <a:spAutoFit/>
          </a:bodyPr>
          <a:lstStyle/>
          <a:p>
            <a:r>
              <a:rPr lang="ru-RU" sz="1200" b="1">
                <a:latin typeface="Times New Roman" pitchFamily="18" charset="0"/>
              </a:rPr>
              <a:t>Самуил Маршак родился 22 октября (</a:t>
            </a:r>
            <a:r>
              <a:rPr lang="ru-RU" sz="1200" b="1">
                <a:latin typeface="Times New Roman" pitchFamily="18" charset="0"/>
                <a:hlinkClick r:id="rId3" tooltip="3 ноября"/>
              </a:rPr>
              <a:t>3 ноября</a:t>
            </a:r>
            <a:r>
              <a:rPr lang="ru-RU" sz="1200" b="1">
                <a:latin typeface="Times New Roman" pitchFamily="18" charset="0"/>
              </a:rPr>
              <a:t>) </a:t>
            </a:r>
            <a:r>
              <a:rPr lang="ru-RU" sz="1200" b="1">
                <a:latin typeface="Times New Roman" pitchFamily="18" charset="0"/>
                <a:hlinkClick r:id="rId4" tooltip="1887"/>
              </a:rPr>
              <a:t>1887</a:t>
            </a:r>
            <a:r>
              <a:rPr lang="ru-RU" sz="1200" b="1">
                <a:latin typeface="Times New Roman" pitchFamily="18" charset="0"/>
              </a:rPr>
              <a:t> в </a:t>
            </a:r>
            <a:r>
              <a:rPr lang="ru-RU" sz="1200" b="1">
                <a:latin typeface="Times New Roman" pitchFamily="18" charset="0"/>
                <a:hlinkClick r:id="rId5" tooltip="Воронеж"/>
              </a:rPr>
              <a:t>Воронеже</a:t>
            </a:r>
            <a:r>
              <a:rPr lang="ru-RU" sz="1200" b="1">
                <a:latin typeface="Times New Roman" pitchFamily="18" charset="0"/>
              </a:rPr>
              <a:t>, в </a:t>
            </a:r>
            <a:r>
              <a:rPr lang="ru-RU" sz="1200" b="1">
                <a:latin typeface="Times New Roman" pitchFamily="18" charset="0"/>
                <a:hlinkClick r:id="rId6" tooltip="Евреи"/>
              </a:rPr>
              <a:t>еврейской</a:t>
            </a:r>
            <a:r>
              <a:rPr lang="ru-RU" sz="1200" b="1">
                <a:latin typeface="Times New Roman" pitchFamily="18" charset="0"/>
              </a:rPr>
              <a:t> семье заводского мастера Якова Мироновича Маршака (1855—1924). Фамилия «Маршак» является сокращением.Раннее детство и школьные годы Самуил провёл в городке </a:t>
            </a:r>
            <a:r>
              <a:rPr lang="ru-RU" sz="1200" b="1">
                <a:latin typeface="Times New Roman" pitchFamily="18" charset="0"/>
                <a:hlinkClick r:id="rId7" tooltip="Острогожск"/>
              </a:rPr>
              <a:t>Острогожске</a:t>
            </a:r>
            <a:r>
              <a:rPr lang="ru-RU" sz="1200" b="1">
                <a:latin typeface="Times New Roman" pitchFamily="18" charset="0"/>
              </a:rPr>
              <a:t> под Воронежем. В гимназии учитель словесности привил любовь к классической поэзии, поощрял первые литературные опыты будущего поэта, и считал его </a:t>
            </a:r>
            <a:r>
              <a:rPr lang="ru-RU" sz="1200" b="1">
                <a:latin typeface="Times New Roman" pitchFamily="18" charset="0"/>
                <a:hlinkClick r:id="rId8" tooltip="Вундеркинд"/>
              </a:rPr>
              <a:t>вундеркиндом</a:t>
            </a:r>
            <a:r>
              <a:rPr lang="ru-RU" sz="1200" b="1">
                <a:latin typeface="Times New Roman" pitchFamily="18" charset="0"/>
              </a:rPr>
              <a:t>.</a:t>
            </a:r>
          </a:p>
          <a:p>
            <a:r>
              <a:rPr lang="ru-RU" sz="1200" b="1">
                <a:latin typeface="Times New Roman" pitchFamily="18" charset="0"/>
              </a:rPr>
              <a:t>Одна из поэтических тетрадей Маршака попала в руки </a:t>
            </a:r>
            <a:r>
              <a:rPr lang="ru-RU" sz="1200" b="1">
                <a:latin typeface="Times New Roman" pitchFamily="18" charset="0"/>
                <a:hlinkClick r:id="rId9" tooltip="Стасов, Владимир Васильевич"/>
              </a:rPr>
              <a:t>Владимира Стасова</a:t>
            </a:r>
            <a:r>
              <a:rPr lang="ru-RU" sz="1200" b="1">
                <a:latin typeface="Times New Roman" pitchFamily="18" charset="0"/>
              </a:rPr>
              <a:t>, известного русского критика и искусствоведа, который принял горячее участие в судьбе юноши. </a:t>
            </a:r>
          </a:p>
          <a:p>
            <a:r>
              <a:rPr lang="ru-RU" sz="1200" b="1">
                <a:latin typeface="Times New Roman" pitchFamily="18" charset="0"/>
              </a:rPr>
              <a:t>Когда семья Горького вынуждена была покинуть Крым из-за репрессий царского правительства после революции 1905, Маршак вернулся в Петербург. В 1911-м году Самуил Маршак вместе со своим другом, поэтом Яковом Годиным, и группой еврейской молодежи совершил длительное путешествие по Ближнему Востоку: из Одессы они отплыли на корабле, направляясь в страны Восточного Средиземноморья — Турцию, Грецию, Сирию и </a:t>
            </a:r>
            <a:r>
              <a:rPr lang="ru-RU" sz="1200" b="1">
                <a:latin typeface="Times New Roman" pitchFamily="18" charset="0"/>
                <a:hlinkClick r:id="rId10" tooltip="Палестина"/>
              </a:rPr>
              <a:t>Палестину</a:t>
            </a:r>
            <a:r>
              <a:rPr lang="ru-RU" sz="1200" b="1">
                <a:latin typeface="Times New Roman" pitchFamily="18" charset="0"/>
              </a:rPr>
              <a:t>. Маршак поехал туда корреспондентом петербургской «Всеобщей газеты» и «Синего журнала». Лирические стихотворения, навеянные этой поездкой, принадлежат к числу наиболее удачных в творчестве молодого Маршака («Мы жили лагерем в палатке…» и другие).</a:t>
            </a:r>
          </a:p>
        </p:txBody>
      </p:sp>
      <p:sp>
        <p:nvSpPr>
          <p:cNvPr id="52231" name="Rectangle 7"/>
          <p:cNvSpPr>
            <a:spLocks noChangeArrowheads="1"/>
          </p:cNvSpPr>
          <p:nvPr/>
        </p:nvSpPr>
        <p:spPr bwMode="auto">
          <a:xfrm>
            <a:off x="250825" y="260350"/>
            <a:ext cx="74136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Самуил Яковлевич Маршак</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11DF60D2-20E2-4126-84C2-BF01BE82C739}" type="slidenum">
              <a:rPr lang="ru-RU"/>
              <a:pPr/>
              <a:t>45</a:t>
            </a:fld>
            <a:endParaRPr lang="ru-RU"/>
          </a:p>
        </p:txBody>
      </p:sp>
      <p:sp>
        <p:nvSpPr>
          <p:cNvPr id="3" name="Содержимое 2"/>
          <p:cNvSpPr>
            <a:spLocks noGrp="1"/>
          </p:cNvSpPr>
          <p:nvPr>
            <p:ph idx="4294967295"/>
          </p:nvPr>
        </p:nvSpPr>
        <p:spPr>
          <a:xfrm>
            <a:off x="1042988" y="1412875"/>
            <a:ext cx="7777162" cy="4248150"/>
          </a:xfrm>
        </p:spPr>
        <p:txBody>
          <a:bodyPr>
            <a:normAutofit fontScale="92500" lnSpcReduction="10000"/>
          </a:bodyPr>
          <a:lstStyle/>
          <a:p>
            <a:pPr>
              <a:lnSpc>
                <a:spcPct val="80000"/>
              </a:lnSpc>
              <a:buFont typeface="Wingdings" pitchFamily="2" charset="2"/>
              <a:buNone/>
            </a:pPr>
            <a:r>
              <a:rPr lang="ru-RU" sz="1100" b="1">
                <a:latin typeface="Times New Roman" pitchFamily="18" charset="0"/>
              </a:rPr>
              <a:t>В ЭТОЙ СКАЗКЕ</a:t>
            </a:r>
            <a:r>
              <a:rPr lang="ru-RU" sz="1200" b="1">
                <a:latin typeface="Times New Roman" pitchFamily="18" charset="0"/>
              </a:rPr>
              <a:t>                                                                   </a:t>
            </a:r>
            <a:r>
              <a:rPr lang="ru-RU" sz="1100" b="1">
                <a:latin typeface="Times New Roman" pitchFamily="18" charset="0"/>
              </a:rPr>
              <a:t>…В ЭТОЙ СКАЗКЕ                                                               </a:t>
            </a:r>
          </a:p>
          <a:p>
            <a:pPr>
              <a:lnSpc>
                <a:spcPct val="80000"/>
              </a:lnSpc>
              <a:buFont typeface="Wingdings" pitchFamily="2" charset="2"/>
              <a:buNone/>
            </a:pPr>
            <a:r>
              <a:rPr lang="ru-RU" sz="1100" b="1">
                <a:latin typeface="Times New Roman" pitchFamily="18" charset="0"/>
              </a:rPr>
              <a:t>НЕТ ПОРЯДКА:                                                                         НЕТ ПОРЯДКА</a:t>
            </a:r>
          </a:p>
          <a:p>
            <a:pPr>
              <a:lnSpc>
                <a:spcPct val="80000"/>
              </a:lnSpc>
              <a:buFont typeface="Wingdings" pitchFamily="2" charset="2"/>
              <a:buNone/>
            </a:pPr>
            <a:r>
              <a:rPr lang="ru-RU" sz="1100" b="1">
                <a:latin typeface="Times New Roman" pitchFamily="18" charset="0"/>
              </a:rPr>
              <a:t>ЧТО НИ СЛОВО –                                                                    В НЕЙ ОШИБКА,</a:t>
            </a:r>
          </a:p>
          <a:p>
            <a:pPr>
              <a:lnSpc>
                <a:spcPct val="80000"/>
              </a:lnSpc>
              <a:buFont typeface="Wingdings" pitchFamily="2" charset="2"/>
              <a:buNone/>
            </a:pPr>
            <a:r>
              <a:rPr lang="ru-RU" sz="1100" b="1">
                <a:latin typeface="Times New Roman" pitchFamily="18" charset="0"/>
              </a:rPr>
              <a:t>ТО ЗАГАДКА!                                                                           ОПЕЧАТКА:</a:t>
            </a:r>
          </a:p>
          <a:p>
            <a:pPr>
              <a:lnSpc>
                <a:spcPct val="80000"/>
              </a:lnSpc>
              <a:buFont typeface="Wingdings" pitchFamily="2" charset="2"/>
              <a:buNone/>
            </a:pPr>
            <a:r>
              <a:rPr lang="ru-RU" sz="1100" b="1">
                <a:latin typeface="Times New Roman" pitchFamily="18" charset="0"/>
              </a:rPr>
              <a:t>ВОТ ЧТО                                                                                    КТО-ТО,</a:t>
            </a:r>
          </a:p>
          <a:p>
            <a:pPr>
              <a:lnSpc>
                <a:spcPct val="80000"/>
              </a:lnSpc>
              <a:buFont typeface="Wingdings" pitchFamily="2" charset="2"/>
              <a:buNone/>
            </a:pPr>
            <a:r>
              <a:rPr lang="ru-RU" sz="1100" b="1">
                <a:latin typeface="Times New Roman" pitchFamily="18" charset="0"/>
              </a:rPr>
              <a:t>СКАЗКА ГОВОРИТ:                                                                 ПРОТИВ ВСЯКИХ ПРАВИЛ,</a:t>
            </a:r>
          </a:p>
          <a:p>
            <a:pPr>
              <a:lnSpc>
                <a:spcPct val="80000"/>
              </a:lnSpc>
              <a:buFont typeface="Wingdings" pitchFamily="2" charset="2"/>
              <a:buNone/>
            </a:pPr>
            <a:r>
              <a:rPr lang="ru-RU" sz="1100" b="1">
                <a:latin typeface="Times New Roman" pitchFamily="18" charset="0"/>
              </a:rPr>
              <a:t>ЖИЛИ – БЫЛИ                                                                         В СКАЗКЕ</a:t>
            </a:r>
          </a:p>
          <a:p>
            <a:pPr>
              <a:lnSpc>
                <a:spcPct val="80000"/>
              </a:lnSpc>
              <a:buFont typeface="Wingdings" pitchFamily="2" charset="2"/>
              <a:buNone/>
            </a:pPr>
            <a:r>
              <a:rPr lang="ru-RU" sz="1100" b="1">
                <a:latin typeface="Times New Roman" pitchFamily="18" charset="0"/>
              </a:rPr>
              <a:t>КОТ                                                                                           БУКВЫ ПЕРЕСТАВИЛ,                                                                  </a:t>
            </a:r>
          </a:p>
          <a:p>
            <a:pPr>
              <a:lnSpc>
                <a:spcPct val="80000"/>
              </a:lnSpc>
              <a:buFont typeface="Wingdings" pitchFamily="2" charset="2"/>
              <a:buNone/>
            </a:pPr>
            <a:r>
              <a:rPr lang="ru-RU" sz="1100" b="1">
                <a:latin typeface="Times New Roman" pitchFamily="18" charset="0"/>
              </a:rPr>
              <a:t>И КИТ.                                                                                       ПЕРЕПРАВИЛ</a:t>
            </a:r>
          </a:p>
          <a:p>
            <a:pPr>
              <a:lnSpc>
                <a:spcPct val="80000"/>
              </a:lnSpc>
              <a:buFont typeface="Wingdings" pitchFamily="2" charset="2"/>
              <a:buNone/>
            </a:pPr>
            <a:r>
              <a:rPr lang="ru-RU" sz="1100" b="1">
                <a:latin typeface="Times New Roman" pitchFamily="18" charset="0"/>
              </a:rPr>
              <a:t>КОТ – ОГРОМНЫЙ,                                                                 «КИТ» НА «КОТ»,</a:t>
            </a:r>
          </a:p>
          <a:p>
            <a:pPr>
              <a:lnSpc>
                <a:spcPct val="80000"/>
              </a:lnSpc>
              <a:buFont typeface="Wingdings" pitchFamily="2" charset="2"/>
              <a:buNone/>
            </a:pPr>
            <a:r>
              <a:rPr lang="ru-RU" sz="1100" b="1">
                <a:latin typeface="Times New Roman" pitchFamily="18" charset="0"/>
              </a:rPr>
              <a:t>ПРОСТО СТРАШНЫЙ!                                                            «КОТ» НА «КИТ»,</a:t>
            </a:r>
          </a:p>
          <a:p>
            <a:pPr>
              <a:lnSpc>
                <a:spcPct val="80000"/>
              </a:lnSpc>
              <a:buFont typeface="Wingdings" pitchFamily="2" charset="2"/>
              <a:buNone/>
            </a:pPr>
            <a:r>
              <a:rPr lang="ru-RU" sz="1100" b="1">
                <a:latin typeface="Times New Roman" pitchFamily="18" charset="0"/>
              </a:rPr>
              <a:t>КИТ БЫЛ МАЛЕНЬКИЙ,                                                           НАОБОРОТ!</a:t>
            </a:r>
          </a:p>
          <a:p>
            <a:pPr>
              <a:lnSpc>
                <a:spcPct val="80000"/>
              </a:lnSpc>
              <a:buFont typeface="Wingdings" pitchFamily="2" charset="2"/>
              <a:buNone/>
            </a:pPr>
            <a:r>
              <a:rPr lang="ru-RU" sz="1100" b="1">
                <a:latin typeface="Times New Roman" pitchFamily="18" charset="0"/>
              </a:rPr>
              <a:t>ДОМАШНИЙ.                                                                          НУ,</a:t>
            </a:r>
          </a:p>
          <a:p>
            <a:pPr>
              <a:lnSpc>
                <a:spcPct val="80000"/>
              </a:lnSpc>
              <a:buFont typeface="Wingdings" pitchFamily="2" charset="2"/>
              <a:buNone/>
            </a:pPr>
            <a:r>
              <a:rPr lang="ru-RU" sz="1100" b="1">
                <a:latin typeface="Times New Roman" pitchFamily="18" charset="0"/>
              </a:rPr>
              <a:t>КИТ МЯУКАЛ,                                                                           И НАВЕЛИ ПОРЯДОК:</a:t>
            </a:r>
          </a:p>
          <a:p>
            <a:pPr>
              <a:lnSpc>
                <a:spcPct val="80000"/>
              </a:lnSpc>
              <a:buFont typeface="Wingdings" pitchFamily="2" charset="2"/>
              <a:buNone/>
            </a:pPr>
            <a:r>
              <a:rPr lang="ru-RU" sz="1100" b="1">
                <a:latin typeface="Times New Roman" pitchFamily="18" charset="0"/>
              </a:rPr>
              <a:t>КОТ ПЫХТЕЛ.                                                                            В СКАЗКЕ БОЛЬШЕ</a:t>
            </a:r>
          </a:p>
          <a:p>
            <a:pPr>
              <a:lnSpc>
                <a:spcPct val="80000"/>
              </a:lnSpc>
              <a:buFont typeface="Wingdings" pitchFamily="2" charset="2"/>
              <a:buNone/>
            </a:pPr>
            <a:r>
              <a:rPr lang="ru-RU" sz="1100" b="1">
                <a:latin typeface="Times New Roman" pitchFamily="18" charset="0"/>
              </a:rPr>
              <a:t>КИТ КУПАТЬСЯ НЕ ХОТЕЛ.                                                      НЕТ ЗАГАДОК.                               </a:t>
            </a:r>
          </a:p>
          <a:p>
            <a:pPr>
              <a:lnSpc>
                <a:spcPct val="80000"/>
              </a:lnSpc>
              <a:buFont typeface="Wingdings" pitchFamily="2" charset="2"/>
              <a:buNone/>
            </a:pPr>
            <a:r>
              <a:rPr lang="ru-RU" sz="1100" b="1">
                <a:latin typeface="Times New Roman" pitchFamily="18" charset="0"/>
              </a:rPr>
              <a:t>КАК ОГНЯ ВОДЫ БОЯЛСЯ.                                                     В ОКЕАН</a:t>
            </a:r>
          </a:p>
          <a:p>
            <a:pPr>
              <a:lnSpc>
                <a:spcPct val="80000"/>
              </a:lnSpc>
              <a:buFont typeface="Wingdings" pitchFamily="2" charset="2"/>
              <a:buNone/>
            </a:pPr>
            <a:r>
              <a:rPr lang="ru-RU" sz="1100" b="1">
                <a:latin typeface="Times New Roman" pitchFamily="18" charset="0"/>
              </a:rPr>
              <a:t>КОТ ВСЕГДА                                                                             УХОДИТ КИТ,</a:t>
            </a:r>
          </a:p>
          <a:p>
            <a:pPr>
              <a:lnSpc>
                <a:spcPct val="80000"/>
              </a:lnSpc>
              <a:buFont typeface="Wingdings" pitchFamily="2" charset="2"/>
              <a:buNone/>
            </a:pPr>
            <a:r>
              <a:rPr lang="ru-RU" sz="1100" b="1">
                <a:latin typeface="Times New Roman" pitchFamily="18" charset="0"/>
              </a:rPr>
              <a:t>НАД НИМ СМЕЯЛСЯ!                                                             КОТ НА КУХНЕ</a:t>
            </a:r>
          </a:p>
          <a:p>
            <a:pPr>
              <a:lnSpc>
                <a:spcPct val="80000"/>
              </a:lnSpc>
              <a:buFont typeface="Wingdings" pitchFamily="2" charset="2"/>
              <a:buNone/>
            </a:pPr>
            <a:r>
              <a:rPr lang="ru-RU" sz="1100" b="1">
                <a:latin typeface="Times New Roman" pitchFamily="18" charset="0"/>
              </a:rPr>
              <a:t>ВРЕМЯ ТАК ПРОВОДИТ                                                           МИРНО СПИТ…</a:t>
            </a:r>
          </a:p>
          <a:p>
            <a:pPr>
              <a:lnSpc>
                <a:spcPct val="80000"/>
              </a:lnSpc>
              <a:buFont typeface="Wingdings" pitchFamily="2" charset="2"/>
              <a:buNone/>
            </a:pPr>
            <a:r>
              <a:rPr lang="ru-RU" sz="1100" b="1">
                <a:latin typeface="Times New Roman" pitchFamily="18" charset="0"/>
              </a:rPr>
              <a:t>КИТ:                                                                                           ВСЁ, КАК НАДО,</a:t>
            </a:r>
          </a:p>
          <a:p>
            <a:pPr>
              <a:lnSpc>
                <a:spcPct val="80000"/>
              </a:lnSpc>
              <a:buFont typeface="Wingdings" pitchFamily="2" charset="2"/>
              <a:buNone/>
            </a:pPr>
            <a:r>
              <a:rPr lang="ru-RU" sz="1100" b="1">
                <a:latin typeface="Times New Roman" pitchFamily="18" charset="0"/>
              </a:rPr>
              <a:t>НОЧЬЮ БРОДИТ,                                                                     ВСЁ ПРИЛИЧНО.</a:t>
            </a:r>
          </a:p>
          <a:p>
            <a:pPr>
              <a:lnSpc>
                <a:spcPct val="80000"/>
              </a:lnSpc>
              <a:buFont typeface="Wingdings" pitchFamily="2" charset="2"/>
              <a:buNone/>
            </a:pPr>
            <a:r>
              <a:rPr lang="ru-RU" sz="1100" b="1">
                <a:latin typeface="Times New Roman" pitchFamily="18" charset="0"/>
              </a:rPr>
              <a:t>ДНЁМ ХРАПИТ                                                                          СКАЗКА СТАЛА – </a:t>
            </a:r>
          </a:p>
          <a:p>
            <a:pPr>
              <a:lnSpc>
                <a:spcPct val="80000"/>
              </a:lnSpc>
              <a:buFont typeface="Wingdings" pitchFamily="2" charset="2"/>
              <a:buNone/>
            </a:pPr>
            <a:r>
              <a:rPr lang="ru-RU" sz="1100" b="1">
                <a:latin typeface="Times New Roman" pitchFamily="18" charset="0"/>
              </a:rPr>
              <a:t>КОТ                                                                                            НА «ОТЛИЧНО» !</a:t>
            </a:r>
          </a:p>
          <a:p>
            <a:pPr>
              <a:lnSpc>
                <a:spcPct val="80000"/>
              </a:lnSpc>
              <a:buFont typeface="Wingdings" pitchFamily="2" charset="2"/>
              <a:buNone/>
            </a:pPr>
            <a:r>
              <a:rPr lang="ru-RU" sz="1100" b="1">
                <a:latin typeface="Times New Roman" pitchFamily="18" charset="0"/>
              </a:rPr>
              <a:t>ПЛЫВЁТ ПО ОКЕАНУ                                                               ВСЕМ ПОНЯТНА И ЯСНА.</a:t>
            </a:r>
          </a:p>
          <a:p>
            <a:pPr>
              <a:lnSpc>
                <a:spcPct val="80000"/>
              </a:lnSpc>
              <a:buFont typeface="Wingdings" pitchFamily="2" charset="2"/>
              <a:buNone/>
            </a:pPr>
            <a:r>
              <a:rPr lang="ru-RU" sz="1100" b="1">
                <a:latin typeface="Times New Roman" pitchFamily="18" charset="0"/>
              </a:rPr>
              <a:t>КИТ                                                                                            ЖАЛЬ,</a:t>
            </a:r>
          </a:p>
          <a:p>
            <a:pPr>
              <a:lnSpc>
                <a:spcPct val="80000"/>
              </a:lnSpc>
              <a:buFont typeface="Wingdings" pitchFamily="2" charset="2"/>
              <a:buNone/>
            </a:pPr>
            <a:r>
              <a:rPr lang="ru-RU" sz="1100" b="1">
                <a:latin typeface="Times New Roman" pitchFamily="18" charset="0"/>
              </a:rPr>
              <a:t>ИЗ БЛЮДЦА ЕСТ СМЕТАНУ.                                                  ЧТО КОНЧИЛАСЬ</a:t>
            </a:r>
          </a:p>
          <a:p>
            <a:pPr>
              <a:lnSpc>
                <a:spcPct val="80000"/>
              </a:lnSpc>
              <a:buFont typeface="Wingdings" pitchFamily="2" charset="2"/>
              <a:buNone/>
            </a:pPr>
            <a:r>
              <a:rPr lang="ru-RU" sz="1100" b="1">
                <a:latin typeface="Times New Roman" pitchFamily="18" charset="0"/>
              </a:rPr>
              <a:t>                                                                                                   ОНА…</a:t>
            </a:r>
            <a:endParaRPr lang="ru-RU" sz="1100">
              <a:latin typeface="Times New Roman" pitchFamily="18" charset="0"/>
            </a:endParaRPr>
          </a:p>
        </p:txBody>
      </p:sp>
      <p:sp>
        <p:nvSpPr>
          <p:cNvPr id="53253" name="Rectangle 5"/>
          <p:cNvSpPr>
            <a:spLocks noChangeArrowheads="1"/>
          </p:cNvSpPr>
          <p:nvPr/>
        </p:nvSpPr>
        <p:spPr bwMode="auto">
          <a:xfrm>
            <a:off x="1692275" y="352425"/>
            <a:ext cx="45100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Кит и кот </a:t>
            </a:r>
            <a:r>
              <a:rPr lang="ru-RU" sz="2800" b="1">
                <a:solidFill>
                  <a:schemeClr val="bg1"/>
                </a:solidFill>
                <a:latin typeface="ParkAvenue BT" pitchFamily="66" charset="0"/>
              </a:rPr>
              <a:t>(отрывки)</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3"/>
          <p:cNvSpPr>
            <a:spLocks noGrp="1"/>
          </p:cNvSpPr>
          <p:nvPr>
            <p:ph type="sldNum" sz="quarter" idx="12"/>
          </p:nvPr>
        </p:nvSpPr>
        <p:spPr/>
        <p:txBody>
          <a:bodyPr/>
          <a:lstStyle/>
          <a:p>
            <a:fld id="{E5ECCB49-F5E9-43B8-AF74-820447E11AC3}" type="slidenum">
              <a:rPr lang="ru-RU"/>
              <a:pPr/>
              <a:t>46</a:t>
            </a:fld>
            <a:endParaRPr lang="ru-RU"/>
          </a:p>
        </p:txBody>
      </p:sp>
      <p:sp>
        <p:nvSpPr>
          <p:cNvPr id="6" name="Текст 5"/>
          <p:cNvSpPr>
            <a:spLocks noGrp="1"/>
          </p:cNvSpPr>
          <p:nvPr>
            <p:ph type="body" idx="4294967295"/>
          </p:nvPr>
        </p:nvSpPr>
        <p:spPr>
          <a:xfrm>
            <a:off x="323850" y="1412875"/>
            <a:ext cx="3960813" cy="4752975"/>
          </a:xfrm>
        </p:spPr>
        <p:txBody>
          <a:bodyPr>
            <a:normAutofit lnSpcReduction="10000"/>
          </a:bodyPr>
          <a:lstStyle/>
          <a:p>
            <a:pPr marL="0" indent="0">
              <a:lnSpc>
                <a:spcPct val="90000"/>
              </a:lnSpc>
              <a:spcBef>
                <a:spcPct val="0"/>
              </a:spcBef>
              <a:buFont typeface="Wingdings" pitchFamily="2" charset="2"/>
              <a:buNone/>
            </a:pPr>
            <a:r>
              <a:rPr lang="ru-RU" sz="1300"/>
              <a:t>Борис Владимирович Заходер родился 9 сентября 1918 в молдавском городе Когуле, где его родители впервые встретились и поженились. Отец Бориса в 1914 году ушел добровольцем в русскую армию, мать была в то время сестрой милосердия, ухаживала в госпитале за ранеными.</a:t>
            </a:r>
            <a:br>
              <a:rPr lang="ru-RU" sz="1300"/>
            </a:br>
            <a:r>
              <a:rPr lang="ru-RU" sz="1300"/>
              <a:t>Однако семья Заходера в Молдавии прожила недолго: сначала перебралась в Одессу, а затем переехала в Москву. Отец закончил Московский университет, стал работать юристом; мать, будучи образованной женщиной и знавшей несколько иностранных языков, работала переводчицей.</a:t>
            </a:r>
            <a:br>
              <a:rPr lang="ru-RU" sz="1300"/>
            </a:br>
            <a:r>
              <a:rPr lang="ru-RU" sz="1300"/>
              <a:t>В 1935 году Борис Заходер закончил школу, пошел работать на завод учеником токаря, позже поступил учиться в Московский авиационный институт, затем продолжал обучение на биологических факультетах в Московском и Казанском университетах, а в 1938–1947 гг. – в Литературном институте им. А.М.Горького.</a:t>
            </a:r>
            <a:br>
              <a:rPr lang="ru-RU" sz="1300"/>
            </a:br>
            <a:r>
              <a:rPr lang="ru-RU" sz="1300"/>
              <a:t>Борис Заходер был широко известен не только в нашей стране, но и за рубежом, он лауреат многих литературных премий, в том числе и Международной премии им. Г.Х.Андерсена.</a:t>
            </a:r>
            <a:br>
              <a:rPr lang="ru-RU" sz="1300"/>
            </a:br>
            <a:endParaRPr lang="ru-RU" sz="1300"/>
          </a:p>
          <a:p>
            <a:pPr marL="0" indent="0">
              <a:lnSpc>
                <a:spcPct val="90000"/>
              </a:lnSpc>
              <a:spcBef>
                <a:spcPct val="0"/>
              </a:spcBef>
              <a:buFont typeface="Wingdings" pitchFamily="2" charset="2"/>
              <a:buNone/>
            </a:pPr>
            <a:endParaRPr lang="ru-RU" sz="1300"/>
          </a:p>
        </p:txBody>
      </p:sp>
      <p:pic>
        <p:nvPicPr>
          <p:cNvPr id="54276" name="Содержимое 6" descr="Борис Владимирович Заходер"/>
          <p:cNvPicPr>
            <a:picLocks noGrp="1"/>
          </p:cNvPicPr>
          <p:nvPr>
            <p:ph sz="half" idx="4294967295"/>
          </p:nvPr>
        </p:nvPicPr>
        <p:blipFill>
          <a:blip r:embed="rId2" cstate="print"/>
          <a:srcRect/>
          <a:stretch>
            <a:fillRect/>
          </a:stretch>
        </p:blipFill>
        <p:spPr>
          <a:xfrm>
            <a:off x="4356100" y="1412875"/>
            <a:ext cx="4249738" cy="4516438"/>
          </a:xfrm>
        </p:spPr>
      </p:pic>
      <p:sp>
        <p:nvSpPr>
          <p:cNvPr id="54278" name="Rectangle 6"/>
          <p:cNvSpPr>
            <a:spLocks noChangeArrowheads="1"/>
          </p:cNvSpPr>
          <p:nvPr/>
        </p:nvSpPr>
        <p:spPr bwMode="auto">
          <a:xfrm>
            <a:off x="323850" y="260350"/>
            <a:ext cx="77470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Борис Владимирович Заходер</a:t>
            </a:r>
          </a:p>
        </p:txBody>
      </p:sp>
      <p:graphicFrame>
        <p:nvGraphicFramePr>
          <p:cNvPr id="54295" name="Group 23"/>
          <p:cNvGraphicFramePr>
            <a:graphicFrameLocks noGrp="1"/>
          </p:cNvGraphicFramePr>
          <p:nvPr/>
        </p:nvGraphicFramePr>
        <p:xfrm>
          <a:off x="4500563" y="5876925"/>
          <a:ext cx="3743325" cy="487680"/>
        </p:xfrm>
        <a:graphic>
          <a:graphicData uri="http://schemas.openxmlformats.org/drawingml/2006/table">
            <a:tbl>
              <a:tblPr/>
              <a:tblGrid>
                <a:gridCol w="3743325"/>
              </a:tblGrid>
              <a:tr h="287338">
                <a:tc>
                  <a:txBody>
                    <a:bodyPr/>
                    <a:lstStyle/>
                    <a:p>
                      <a:pPr marL="0" marR="0" lvl="0" indent="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ru-RU" sz="1300" b="0" i="0" u="none" strike="noStrike" cap="none" normalizeH="0" baseline="0" smtClean="0">
                          <a:ln>
                            <a:noFill/>
                          </a:ln>
                          <a:solidFill>
                            <a:schemeClr val="tx1"/>
                          </a:solidFill>
                          <a:effectLst/>
                          <a:latin typeface="Arial" charset="0"/>
                        </a:rPr>
                        <a:t>Скончался Борис Заходер 7 ноября 2000 года в Москве. </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036D5D87-AA37-438E-ADF5-9C6BF9F7A04E}" type="slidenum">
              <a:rPr lang="ru-RU"/>
              <a:pPr/>
              <a:t>47</a:t>
            </a:fld>
            <a:endParaRPr lang="ru-RU"/>
          </a:p>
        </p:txBody>
      </p:sp>
      <p:sp>
        <p:nvSpPr>
          <p:cNvPr id="6" name="Содержимое 5"/>
          <p:cNvSpPr>
            <a:spLocks noGrp="1"/>
          </p:cNvSpPr>
          <p:nvPr>
            <p:ph idx="4294967295"/>
          </p:nvPr>
        </p:nvSpPr>
        <p:spPr/>
        <p:txBody>
          <a:bodyPr>
            <a:normAutofit/>
          </a:bodyPr>
          <a:lstStyle/>
          <a:p>
            <a:pPr>
              <a:lnSpc>
                <a:spcPct val="80000"/>
              </a:lnSpc>
            </a:pPr>
            <a:r>
              <a:rPr lang="ru-RU" sz="1800" b="1"/>
              <a:t>Когда Тюпа очень удивится или увидит непонятное и интересное, он двигает губами и тюпает: «Тюп-тюп-тюп-тюп...»</a:t>
            </a:r>
            <a:endParaRPr lang="ru-RU" sz="1800"/>
          </a:p>
          <a:p>
            <a:pPr>
              <a:lnSpc>
                <a:spcPct val="80000"/>
              </a:lnSpc>
            </a:pPr>
            <a:r>
              <a:rPr lang="ru-RU" sz="1800" b="1"/>
              <a:t>Травка шевельнулась от ветра, пичужка пролетела, бабочка вспорхнула, — Тюпа ползёт, подкрадывается поближе и тюпает: «Тюп-тюп-тюп-тюп... Схвачу! Словлю! Поймаю! Поиграю!»</a:t>
            </a:r>
            <a:endParaRPr lang="ru-RU" sz="1800"/>
          </a:p>
          <a:p>
            <a:pPr>
              <a:lnSpc>
                <a:spcPct val="80000"/>
              </a:lnSpc>
            </a:pPr>
            <a:r>
              <a:rPr lang="ru-RU" sz="1800" b="1"/>
              <a:t>Вот почему Тюпу прозвали Тюпой.</a:t>
            </a:r>
            <a:endParaRPr lang="ru-RU" sz="1800"/>
          </a:p>
          <a:p>
            <a:pPr>
              <a:lnSpc>
                <a:spcPct val="80000"/>
              </a:lnSpc>
            </a:pPr>
            <a:r>
              <a:rPr lang="ru-RU" sz="1800" b="1"/>
              <a:t>Слышит Тюпа, кто-то тоненько посвистывает.</a:t>
            </a:r>
            <a:endParaRPr lang="ru-RU" sz="1800"/>
          </a:p>
          <a:p>
            <a:pPr>
              <a:lnSpc>
                <a:spcPct val="80000"/>
              </a:lnSpc>
            </a:pPr>
            <a:r>
              <a:rPr lang="ru-RU" sz="1800" b="1"/>
              <a:t>Видит: в крыжовнике, где погуще, кормятся серенькие вертлявые пичужки — пенки, ищут, нет ли где мошки-букашки.</a:t>
            </a:r>
            <a:endParaRPr lang="ru-RU" sz="1800"/>
          </a:p>
          <a:p>
            <a:pPr>
              <a:lnSpc>
                <a:spcPct val="80000"/>
              </a:lnSpc>
            </a:pPr>
            <a:r>
              <a:rPr lang="ru-RU" sz="1800" b="1"/>
              <a:t>Ползёт Тюпа. Уж так таится, прячется. Даже не тюпает — боится спугнуть. Близко-близко подполз, коготки выпустил да как прыгнет — прыг! Как схватит... Да не схватил.</a:t>
            </a:r>
            <a:endParaRPr lang="ru-RU" sz="1800"/>
          </a:p>
          <a:p>
            <a:pPr>
              <a:lnSpc>
                <a:spcPct val="80000"/>
              </a:lnSpc>
            </a:pPr>
            <a:r>
              <a:rPr lang="ru-RU" sz="1800" b="1"/>
              <a:t>Не дорос ещё Тюпа птицу ловить.</a:t>
            </a:r>
            <a:endParaRPr lang="ru-RU" sz="1800"/>
          </a:p>
          <a:p>
            <a:pPr>
              <a:lnSpc>
                <a:spcPct val="80000"/>
              </a:lnSpc>
            </a:pPr>
            <a:r>
              <a:rPr lang="ru-RU" sz="1800" b="1"/>
              <a:t>Тюпа — ловкач неуклюжий.</a:t>
            </a:r>
            <a:endParaRPr lang="ru-RU" sz="1800"/>
          </a:p>
        </p:txBody>
      </p:sp>
      <p:sp>
        <p:nvSpPr>
          <p:cNvPr id="55301" name="Rectangle 5"/>
          <p:cNvSpPr>
            <a:spLocks noChangeArrowheads="1"/>
          </p:cNvSpPr>
          <p:nvPr/>
        </p:nvSpPr>
        <p:spPr bwMode="auto">
          <a:xfrm>
            <a:off x="0" y="312738"/>
            <a:ext cx="8196263"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Почему Тюпу прозвали Тюпой?</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562DB881-5A0C-41AA-A3F8-254416C60EAE}" type="slidenum">
              <a:rPr lang="ru-RU"/>
              <a:pPr/>
              <a:t>48</a:t>
            </a:fld>
            <a:endParaRPr lang="ru-RU"/>
          </a:p>
        </p:txBody>
      </p:sp>
      <p:sp>
        <p:nvSpPr>
          <p:cNvPr id="56323" name="Текст 10"/>
          <p:cNvSpPr>
            <a:spLocks noGrp="1"/>
          </p:cNvSpPr>
          <p:nvPr>
            <p:ph type="body" idx="4294967295"/>
          </p:nvPr>
        </p:nvSpPr>
        <p:spPr>
          <a:xfrm>
            <a:off x="468313" y="1412875"/>
            <a:ext cx="3311525" cy="4752975"/>
          </a:xfrm>
        </p:spPr>
        <p:txBody>
          <a:bodyPr/>
          <a:lstStyle/>
          <a:p>
            <a:pPr marL="0" indent="0">
              <a:lnSpc>
                <a:spcPct val="80000"/>
              </a:lnSpc>
              <a:spcBef>
                <a:spcPct val="0"/>
              </a:spcBef>
              <a:buFont typeface="Wingdings" pitchFamily="2" charset="2"/>
              <a:buNone/>
            </a:pPr>
            <a:r>
              <a:rPr lang="ru-RU" sz="1800" b="1">
                <a:latin typeface="Times New Roman" pitchFamily="18" charset="0"/>
              </a:rPr>
              <a:t>Прозаик, детский писатель. В течение многих лет иллюстрировал книги Чуковского, Маршака, Пришвина, Бианки и др. детских писателей. В 1930 был напечатан первый его рассказ для детей. С тех пор писатель и художник Е. И. Чарушин опубликовал много иллюстрированных книжек для детей младшего школьного возраста о зверях, птицах, об охоте, о детях. Его иллюстрации, эстампы, фарфоровая скульптура, книги экспонировались на многих международных выставках в Софии, Лондоне, Париже</a:t>
            </a:r>
            <a:r>
              <a:rPr lang="ru-RU" sz="1800" b="1" i="1"/>
              <a:t>.</a:t>
            </a:r>
            <a:endParaRPr lang="ru-RU" sz="1800" b="1"/>
          </a:p>
          <a:p>
            <a:pPr marL="0" indent="0">
              <a:lnSpc>
                <a:spcPct val="80000"/>
              </a:lnSpc>
              <a:spcBef>
                <a:spcPct val="0"/>
              </a:spcBef>
              <a:buFont typeface="Wingdings" pitchFamily="2" charset="2"/>
              <a:buNone/>
            </a:pPr>
            <a:endParaRPr lang="ru-RU" sz="2100"/>
          </a:p>
        </p:txBody>
      </p:sp>
      <p:pic>
        <p:nvPicPr>
          <p:cNvPr id="56324" name="Picture 2" descr="D:\ЛИЧНАЯ ПАПКА ЯНЫ\ШКОЛА\Евгений Чарушин\CharushinEI.gif"/>
          <p:cNvPicPr>
            <a:picLocks noGrp="1" noChangeAspect="1" noChangeArrowheads="1"/>
          </p:cNvPicPr>
          <p:nvPr>
            <p:ph sz="half" idx="4294967295"/>
          </p:nvPr>
        </p:nvPicPr>
        <p:blipFill>
          <a:blip r:embed="rId2" cstate="print"/>
          <a:srcRect/>
          <a:stretch>
            <a:fillRect/>
          </a:stretch>
        </p:blipFill>
        <p:spPr>
          <a:xfrm>
            <a:off x="4716463" y="1412875"/>
            <a:ext cx="3644900" cy="4660900"/>
          </a:xfrm>
        </p:spPr>
      </p:pic>
      <p:sp>
        <p:nvSpPr>
          <p:cNvPr id="56326" name="Rectangle 6"/>
          <p:cNvSpPr>
            <a:spLocks noChangeArrowheads="1"/>
          </p:cNvSpPr>
          <p:nvPr/>
        </p:nvSpPr>
        <p:spPr bwMode="auto">
          <a:xfrm>
            <a:off x="179388" y="333375"/>
            <a:ext cx="7689850"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Евгений Иванович</a:t>
            </a:r>
            <a:r>
              <a:rPr lang="ru-RU" sz="4400" b="1">
                <a:solidFill>
                  <a:schemeClr val="bg1"/>
                </a:solidFill>
              </a:rPr>
              <a:t> </a:t>
            </a:r>
            <a:r>
              <a:rPr lang="ru-RU" sz="4400" b="1">
                <a:solidFill>
                  <a:schemeClr val="bg1"/>
                </a:solidFill>
                <a:latin typeface="ParkAvenue BT" pitchFamily="66" charset="0"/>
              </a:rPr>
              <a:t>Чарушин</a:t>
            </a:r>
            <a:r>
              <a:rPr lang="ru-RU" sz="4400">
                <a:solidFill>
                  <a:srgbClr val="FF0066"/>
                </a:solidFill>
                <a:latin typeface="ParkAvenue BT" pitchFamily="66" charset="0"/>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648519A-966D-4565-988D-F8827B06A913}" type="slidenum">
              <a:rPr lang="ru-RU"/>
              <a:pPr/>
              <a:t>49</a:t>
            </a:fld>
            <a:endParaRPr lang="ru-RU"/>
          </a:p>
        </p:txBody>
      </p:sp>
      <p:sp>
        <p:nvSpPr>
          <p:cNvPr id="6" name="Содержимое 5"/>
          <p:cNvSpPr>
            <a:spLocks noGrp="1"/>
          </p:cNvSpPr>
          <p:nvPr>
            <p:ph idx="4294967295"/>
          </p:nvPr>
        </p:nvSpPr>
        <p:spPr/>
        <p:txBody>
          <a:bodyPr>
            <a:normAutofit/>
          </a:bodyPr>
          <a:lstStyle/>
          <a:p>
            <a:pPr>
              <a:lnSpc>
                <a:spcPct val="80000"/>
              </a:lnSpc>
            </a:pPr>
            <a:r>
              <a:rPr lang="ru-RU" sz="2000" b="1"/>
              <a:t>У сороки есть прозвище — белобока. И правда, по бокам перышки у неё совсем белые. А вот голова, крылья хвост чёрные, как у вороны. Очень красив у сороки хвост — длинный, прямой, будто стрела. И перья на нём не просто чёрные, а с зеленоватым отливом. Нарядная птица сорока и такая ловкая, подвижная — редко когда спокойно сидит, всё больше суетится. Есть у сороки и другое прозвище — воровка. Уж больно она плутоватая: скачет с места на место, а сама всё приглядывает, нельзя ли чем поживиться, стащить что-нибудь.</a:t>
            </a:r>
            <a:endParaRPr lang="ru-RU" sz="2000"/>
          </a:p>
          <a:p>
            <a:pPr>
              <a:lnSpc>
                <a:spcPct val="80000"/>
              </a:lnSpc>
            </a:pPr>
            <a:r>
              <a:rPr lang="ru-RU" sz="2000" b="1"/>
              <a:t>Только закудахчет в курятнике курица, сорока уже тут как тут. Она давно заприметила: раз курица кудахчет, значит, яйцо снесла. Живо заберётся в курятник крылатая воровка, расклюёт скорлупу яйца, а содержимое выпьет.</a:t>
            </a:r>
            <a:endParaRPr lang="ru-RU" sz="2000"/>
          </a:p>
          <a:p>
            <a:pPr>
              <a:lnSpc>
                <a:spcPct val="80000"/>
              </a:lnSpc>
            </a:pPr>
            <a:r>
              <a:rPr lang="ru-RU" sz="2000" b="1"/>
              <a:t>Едят сороки жуков, червяков, гусениц, не прочь они и в чужое гнездо забраться, птенцами полакомиться, даже лесным зверькам и тем подчас от сороки достаётся.</a:t>
            </a:r>
            <a:endParaRPr lang="ru-RU" sz="2000"/>
          </a:p>
          <a:p>
            <a:pPr>
              <a:lnSpc>
                <a:spcPct val="80000"/>
              </a:lnSpc>
            </a:pPr>
            <a:endParaRPr lang="ru-RU" sz="2000"/>
          </a:p>
        </p:txBody>
      </p:sp>
      <p:sp>
        <p:nvSpPr>
          <p:cNvPr id="57349" name="Rectangle 5"/>
          <p:cNvSpPr>
            <a:spLocks noChangeArrowheads="1"/>
          </p:cNvSpPr>
          <p:nvPr/>
        </p:nvSpPr>
        <p:spPr bwMode="auto">
          <a:xfrm>
            <a:off x="2771775" y="333375"/>
            <a:ext cx="2058988"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Сорока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F1EB999A-8958-4C0F-98DD-3B02488F79F8}" type="slidenum">
              <a:rPr lang="ru-RU"/>
              <a:pPr/>
              <a:t>5</a:t>
            </a:fld>
            <a:endParaRPr lang="ru-RU"/>
          </a:p>
        </p:txBody>
      </p:sp>
      <p:graphicFrame>
        <p:nvGraphicFramePr>
          <p:cNvPr id="12342" name="Group 54"/>
          <p:cNvGraphicFramePr>
            <a:graphicFrameLocks noGrp="1"/>
          </p:cNvGraphicFramePr>
          <p:nvPr>
            <p:ph idx="4294967295"/>
          </p:nvPr>
        </p:nvGraphicFramePr>
        <p:xfrm>
          <a:off x="609600" y="1600200"/>
          <a:ext cx="8066088" cy="4452303"/>
        </p:xfrm>
        <a:graphic>
          <a:graphicData uri="http://schemas.openxmlformats.org/drawingml/2006/table">
            <a:tbl>
              <a:tblPr/>
              <a:tblGrid>
                <a:gridCol w="1514475"/>
                <a:gridCol w="3686175"/>
                <a:gridCol w="1570038"/>
                <a:gridCol w="1295400"/>
              </a:tblGrid>
              <a:tr h="1160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0066"/>
                          </a:solidFill>
                          <a:effectLst/>
                          <a:latin typeface="Times New Roman" pitchFamily="18" charset="0"/>
                        </a:rPr>
                        <a:t>АВТОР</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0066"/>
                          </a:solidFill>
                          <a:effectLst/>
                          <a:latin typeface="Times New Roman" pitchFamily="18" charset="0"/>
                        </a:rPr>
                        <a:t>НАЗВАНИЕ ПРОИЗВЕДЕНИЯ</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0066"/>
                          </a:solidFill>
                          <a:effectLst/>
                          <a:latin typeface="Times New Roman" pitchFamily="18" charset="0"/>
                        </a:rPr>
                        <a:t>СТРАНИЦА В УЧЕБНИКЕ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0066"/>
                          </a:solidFill>
                          <a:effectLst/>
                          <a:latin typeface="Times New Roman" pitchFamily="18" charset="0"/>
                        </a:rPr>
                        <a:t>НОМЕР СЛАЙДА</a:t>
                      </a:r>
                    </a:p>
                  </a:txBody>
                  <a:tcPr horzOverflow="overflow">
                    <a:lnL>
                      <a:noFill/>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Ю.МОРИЦ</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«ВАНЕЧКА-ПАСТУХ»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a:t>
                      </a:r>
                    </a:p>
                  </a:txBody>
                  <a:tcPr horzOverflow="overflow">
                    <a:lnL>
                      <a:noFill/>
                    </a:lnL>
                    <a:lnR>
                      <a:noFill/>
                    </a:lnR>
                    <a:lnT>
                      <a:noFill/>
                    </a:lnT>
                    <a:lnB>
                      <a:noFill/>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«ПЕРВОЕ СЕНТЯБРЯ»</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a:t>
                      </a:r>
                    </a:p>
                  </a:txBody>
                  <a:tcPr horzOverflow="overflow">
                    <a:lnL>
                      <a:noFill/>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«ДОМ ГНОМА, ГНОМ – ДОМА»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12</a:t>
                      </a:r>
                    </a:p>
                  </a:txBody>
                  <a:tcPr horzOverflow="overflow">
                    <a:lnL>
                      <a:noFill/>
                    </a:lnL>
                    <a:lnR>
                      <a:noFill/>
                    </a:lnR>
                    <a:lnT>
                      <a:noFill/>
                    </a:lnT>
                    <a:lnB>
                      <a:noFill/>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«ПЕСЕНКА ПРО СКАЗКУ»</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a:t>
                      </a:r>
                    </a:p>
                  </a:txBody>
                  <a:tcPr horzOverflow="overflow">
                    <a:lnL>
                      <a:noFill/>
                    </a:lnL>
                    <a:lnR>
                      <a:noFill/>
                    </a:lnR>
                    <a:lnT>
                      <a:noFill/>
                    </a:lnT>
                    <a:lnB>
                      <a:noFill/>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Д.ХАРМС</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«ТИГР НА УЛИЦЕ»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15</a:t>
                      </a:r>
                    </a:p>
                  </a:txBody>
                  <a:tcPr horzOverflow="overflow">
                    <a:lnL>
                      <a:noFill/>
                    </a:lnL>
                    <a:lnR>
                      <a:noFill/>
                    </a:lnR>
                    <a:lnT>
                      <a:noFill/>
                    </a:lnT>
                    <a:lnB>
                      <a:noFill/>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«КОРАБЛИК»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16</a:t>
                      </a:r>
                    </a:p>
                  </a:txBody>
                  <a:tcPr horzOverflow="overflow">
                    <a:lnL>
                      <a:noFill/>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«ДОБРАЯ УТКА»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17</a:t>
                      </a:r>
                    </a:p>
                  </a:txBody>
                  <a:tcPr horzOverflow="overflow">
                    <a:lnL>
                      <a:noFill/>
                    </a:lnL>
                    <a:lnR>
                      <a:noFill/>
                    </a:lnR>
                    <a:lnT>
                      <a:noFill/>
                    </a:lnT>
                    <a:lnB>
                      <a:noFill/>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А.ШИБАЕВ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«ВСЕГДА ВМЕСТЕ»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19</a:t>
                      </a:r>
                    </a:p>
                  </a:txBody>
                  <a:tcPr horzOverflow="overflow">
                    <a:lnL>
                      <a:noFill/>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Arial" charset="0"/>
                        </a:rPr>
                        <a:t>«ДВА ХВОСТИКА»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20</a:t>
                      </a:r>
                    </a:p>
                  </a:txBody>
                  <a:tcPr horzOverflow="overflow">
                    <a:lnL>
                      <a:noFill/>
                    </a:lnL>
                    <a:lnR>
                      <a:noFill/>
                    </a:lnR>
                    <a:lnT>
                      <a:noFill/>
                    </a:lnT>
                    <a:lnB>
                      <a:noFill/>
                    </a:lnB>
                    <a:lnTlToBr>
                      <a:noFill/>
                    </a:lnTlToBr>
                    <a:lnBlToTr>
                      <a:noFill/>
                    </a:lnBlToTr>
                    <a:noFill/>
                  </a:tcPr>
                </a:tc>
              </a:tr>
            </a:tbl>
          </a:graphicData>
        </a:graphic>
      </p:graphicFrame>
      <p:sp>
        <p:nvSpPr>
          <p:cNvPr id="12338" name="Rectangle 50"/>
          <p:cNvSpPr>
            <a:spLocks noChangeArrowheads="1"/>
          </p:cNvSpPr>
          <p:nvPr/>
        </p:nvSpPr>
        <p:spPr bwMode="auto">
          <a:xfrm>
            <a:off x="192088" y="87313"/>
            <a:ext cx="7694612" cy="1066800"/>
          </a:xfrm>
          <a:prstGeom prst="rect">
            <a:avLst/>
          </a:prstGeom>
          <a:noFill/>
          <a:ln w="9525">
            <a:noFill/>
            <a:miter lim="800000"/>
            <a:headEnd/>
            <a:tailEnd/>
          </a:ln>
          <a:effectLst/>
        </p:spPr>
        <p:txBody>
          <a:bodyPr wrap="none">
            <a:spAutoFit/>
          </a:bodyPr>
          <a:lstStyle/>
          <a:p>
            <a:pPr algn="ctr"/>
            <a:r>
              <a:rPr lang="ru-RU" sz="3200" b="1">
                <a:solidFill>
                  <a:schemeClr val="bg1"/>
                </a:solidFill>
              </a:rPr>
              <a:t>Содержание </a:t>
            </a:r>
          </a:p>
          <a:p>
            <a:pPr algn="ctr"/>
            <a:r>
              <a:rPr lang="ru-RU" sz="3200" b="1">
                <a:solidFill>
                  <a:schemeClr val="bg1"/>
                </a:solidFill>
              </a:rPr>
              <a:t>Раздел: Учим буквы – учимся читать</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47818F06-9081-4C6F-8092-49AE77F095B5}" type="slidenum">
              <a:rPr lang="ru-RU"/>
              <a:pPr/>
              <a:t>50</a:t>
            </a:fld>
            <a:endParaRPr lang="ru-RU"/>
          </a:p>
        </p:txBody>
      </p:sp>
      <p:sp>
        <p:nvSpPr>
          <p:cNvPr id="58371" name="Текст 5"/>
          <p:cNvSpPr>
            <a:spLocks noGrp="1"/>
          </p:cNvSpPr>
          <p:nvPr>
            <p:ph type="body" idx="4294967295"/>
          </p:nvPr>
        </p:nvSpPr>
        <p:spPr>
          <a:xfrm>
            <a:off x="468313" y="1412875"/>
            <a:ext cx="3887787" cy="4392613"/>
          </a:xfrm>
        </p:spPr>
        <p:txBody>
          <a:bodyPr/>
          <a:lstStyle/>
          <a:p>
            <a:pPr marL="0" indent="0">
              <a:spcBef>
                <a:spcPct val="0"/>
              </a:spcBef>
              <a:buFont typeface="Wingdings" pitchFamily="2" charset="2"/>
              <a:buNone/>
            </a:pPr>
            <a:r>
              <a:rPr lang="ru-RU" sz="1400">
                <a:latin typeface="Times New Roman" pitchFamily="18" charset="0"/>
              </a:rPr>
              <a:t>Георгий Скребицкий родился в </a:t>
            </a:r>
            <a:r>
              <a:rPr lang="ru-RU" sz="1400">
                <a:latin typeface="Times New Roman" pitchFamily="18" charset="0"/>
                <a:hlinkClick r:id="rId2" tooltip="Москва"/>
              </a:rPr>
              <a:t>Москве</a:t>
            </a:r>
            <a:r>
              <a:rPr lang="ru-RU" sz="1400">
                <a:latin typeface="Times New Roman" pitchFamily="18" charset="0"/>
              </a:rPr>
              <a:t>, в семье врача. Его детские годы прошли в провинциальном городке </a:t>
            </a:r>
            <a:r>
              <a:rPr lang="ru-RU" sz="1400">
                <a:latin typeface="Times New Roman" pitchFamily="18" charset="0"/>
                <a:hlinkClick r:id="rId3" tooltip="Чернь (Тульская область)"/>
              </a:rPr>
              <a:t>Чернь</a:t>
            </a:r>
            <a:r>
              <a:rPr lang="ru-RU" sz="1400">
                <a:latin typeface="Times New Roman" pitchFamily="18" charset="0"/>
              </a:rPr>
              <a:t> </a:t>
            </a:r>
            <a:r>
              <a:rPr lang="ru-RU" sz="1400">
                <a:latin typeface="Times New Roman" pitchFamily="18" charset="0"/>
                <a:hlinkClick r:id="rId4" tooltip="Тульская губерния"/>
              </a:rPr>
              <a:t>Тульской губернии</a:t>
            </a:r>
            <a:r>
              <a:rPr lang="ru-RU" sz="1400">
                <a:latin typeface="Times New Roman" pitchFamily="18" charset="0"/>
              </a:rPr>
              <a:t>, и детские впечатления от неяркой природы этих мест навсегда остались в памяти будущего писателя.</a:t>
            </a:r>
          </a:p>
          <a:p>
            <a:pPr marL="0" indent="0">
              <a:spcBef>
                <a:spcPct val="0"/>
              </a:spcBef>
              <a:buFont typeface="Wingdings" pitchFamily="2" charset="2"/>
              <a:buNone/>
            </a:pPr>
            <a:r>
              <a:rPr lang="ru-RU" sz="1400">
                <a:latin typeface="Times New Roman" pitchFamily="18" charset="0"/>
              </a:rPr>
              <a:t>В </a:t>
            </a:r>
            <a:r>
              <a:rPr lang="ru-RU" sz="1400">
                <a:latin typeface="Times New Roman" pitchFamily="18" charset="0"/>
                <a:hlinkClick r:id="rId5" tooltip="1921"/>
              </a:rPr>
              <a:t>1921</a:t>
            </a:r>
            <a:r>
              <a:rPr lang="ru-RU" sz="1400">
                <a:latin typeface="Times New Roman" pitchFamily="18" charset="0"/>
              </a:rPr>
              <a:t> году Скребицкий заканчивает Чернскую школу 2-й ступени и едет учиться в Москву, где в </a:t>
            </a:r>
            <a:r>
              <a:rPr lang="ru-RU" sz="1400">
                <a:latin typeface="Times New Roman" pitchFamily="18" charset="0"/>
                <a:hlinkClick r:id="rId6" tooltip="1925"/>
              </a:rPr>
              <a:t>1925</a:t>
            </a:r>
            <a:r>
              <a:rPr lang="ru-RU" sz="1400">
                <a:latin typeface="Times New Roman" pitchFamily="18" charset="0"/>
              </a:rPr>
              <a:t> году заканчивает литературное отделение в Институте слова. Затем поступает в Московский Высший лесотехнический институт, по окончании которого (</a:t>
            </a:r>
            <a:r>
              <a:rPr lang="ru-RU" sz="1400">
                <a:latin typeface="Times New Roman" pitchFamily="18" charset="0"/>
                <a:hlinkClick r:id="rId7" tooltip="1930"/>
              </a:rPr>
              <a:t>1930</a:t>
            </a:r>
            <a:r>
              <a:rPr lang="ru-RU" sz="1400">
                <a:latin typeface="Times New Roman" pitchFamily="18" charset="0"/>
              </a:rPr>
              <a:t>) работает во Всесоюзном институте пушного звероводства, в лаборатории зоопсихологии Института психологии при </a:t>
            </a:r>
            <a:r>
              <a:rPr lang="ru-RU" sz="1400">
                <a:latin typeface="Times New Roman" pitchFamily="18" charset="0"/>
                <a:hlinkClick r:id="rId8" tooltip="МГУ"/>
              </a:rPr>
              <a:t>МГУ</a:t>
            </a:r>
            <a:r>
              <a:rPr lang="ru-RU" sz="1400">
                <a:latin typeface="Times New Roman" pitchFamily="18" charset="0"/>
              </a:rPr>
              <a:t>. Кандидат биологических наук (</a:t>
            </a:r>
            <a:r>
              <a:rPr lang="ru-RU" sz="1400">
                <a:latin typeface="Times New Roman" pitchFamily="18" charset="0"/>
                <a:hlinkClick r:id="rId9" tooltip="1937"/>
              </a:rPr>
              <a:t>1937</a:t>
            </a:r>
            <a:r>
              <a:rPr lang="ru-RU" sz="1400">
                <a:latin typeface="Times New Roman" pitchFamily="18" charset="0"/>
              </a:rPr>
              <a:t>).</a:t>
            </a:r>
          </a:p>
          <a:p>
            <a:pPr marL="0" indent="0">
              <a:spcBef>
                <a:spcPct val="0"/>
              </a:spcBef>
              <a:buFont typeface="Wingdings" pitchFamily="2" charset="2"/>
              <a:buNone/>
            </a:pPr>
            <a:r>
              <a:rPr lang="ru-RU" sz="1400">
                <a:latin typeface="Times New Roman" pitchFamily="18" charset="0"/>
              </a:rPr>
              <a:t>Однако не научная карьера натуралиста-исследователя, а литературное творчество становится с конца 1930-х годов главным делом в жизни Георгия Скребицкого. </a:t>
            </a:r>
          </a:p>
        </p:txBody>
      </p:sp>
      <p:pic>
        <p:nvPicPr>
          <p:cNvPr id="58372" name="Picture 2" descr="D:\ЛИЧНАЯ ПАПКА ЯНЫ\ШКОЛА\Георгий Скребицкий\200PX-~1.JPG"/>
          <p:cNvPicPr>
            <a:picLocks noGrp="1" noChangeAspect="1" noChangeArrowheads="1"/>
          </p:cNvPicPr>
          <p:nvPr>
            <p:ph sz="half" idx="4294967295"/>
          </p:nvPr>
        </p:nvPicPr>
        <p:blipFill>
          <a:blip r:embed="rId10" cstate="print"/>
          <a:srcRect/>
          <a:stretch>
            <a:fillRect/>
          </a:stretch>
        </p:blipFill>
        <p:spPr>
          <a:xfrm>
            <a:off x="4427538" y="1412875"/>
            <a:ext cx="4122737" cy="4660900"/>
          </a:xfrm>
        </p:spPr>
      </p:pic>
      <p:sp>
        <p:nvSpPr>
          <p:cNvPr id="58374" name="Rectangle 6"/>
          <p:cNvSpPr>
            <a:spLocks noChangeArrowheads="1"/>
          </p:cNvSpPr>
          <p:nvPr/>
        </p:nvSpPr>
        <p:spPr bwMode="auto">
          <a:xfrm>
            <a:off x="179388" y="260350"/>
            <a:ext cx="8172450" cy="701675"/>
          </a:xfrm>
          <a:prstGeom prst="rect">
            <a:avLst/>
          </a:prstGeom>
          <a:noFill/>
          <a:ln w="9525">
            <a:noFill/>
            <a:miter lim="800000"/>
            <a:headEnd/>
            <a:tailEnd/>
          </a:ln>
          <a:effectLst/>
        </p:spPr>
        <p:txBody>
          <a:bodyPr anchor="ctr">
            <a:spAutoFit/>
          </a:bodyPr>
          <a:lstStyle/>
          <a:p>
            <a:pPr eaLnBrk="0" hangingPunct="0"/>
            <a:r>
              <a:rPr lang="ru-RU" sz="4000" b="1">
                <a:solidFill>
                  <a:schemeClr val="bg1"/>
                </a:solidFill>
                <a:latin typeface="ParkAvenue BT" pitchFamily="66" charset="0"/>
              </a:rPr>
              <a:t>Георгий Алексеевич Скребицкий</a:t>
            </a:r>
            <a:r>
              <a:rPr lang="ru-RU"/>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E45E78C-ED39-44FC-B64F-480240F215D2}" type="slidenum">
              <a:rPr lang="ru-RU"/>
              <a:pPr/>
              <a:t>51</a:t>
            </a:fld>
            <a:endParaRPr lang="ru-RU"/>
          </a:p>
        </p:txBody>
      </p:sp>
      <p:sp>
        <p:nvSpPr>
          <p:cNvPr id="6" name="Содержимое 5"/>
          <p:cNvSpPr>
            <a:spLocks noGrp="1"/>
          </p:cNvSpPr>
          <p:nvPr>
            <p:ph idx="4294967295"/>
          </p:nvPr>
        </p:nvSpPr>
        <p:spPr/>
        <p:txBody>
          <a:bodyPr>
            <a:normAutofit/>
          </a:bodyPr>
          <a:lstStyle/>
          <a:p>
            <a:pPr>
              <a:lnSpc>
                <a:spcPct val="80000"/>
              </a:lnSpc>
            </a:pPr>
            <a:r>
              <a:rPr lang="ru-RU" sz="2600" b="1"/>
              <a:t>КАПИТАН — голова команды, отряда.</a:t>
            </a:r>
            <a:endParaRPr lang="ru-RU" sz="2600"/>
          </a:p>
          <a:p>
            <a:pPr>
              <a:lnSpc>
                <a:spcPct val="80000"/>
              </a:lnSpc>
            </a:pPr>
            <a:r>
              <a:rPr lang="ru-RU" sz="2600" b="1"/>
              <a:t>КАПИТЕЛЬ — верхушка, голова колонны.</a:t>
            </a:r>
            <a:endParaRPr lang="ru-RU" sz="2600"/>
          </a:p>
          <a:p>
            <a:pPr>
              <a:lnSpc>
                <a:spcPct val="80000"/>
              </a:lnSpc>
            </a:pPr>
            <a:r>
              <a:rPr lang="ru-RU" sz="2600" b="1"/>
              <a:t>КАПОР, КАПЮШОН - головные уборы.</a:t>
            </a:r>
            <a:endParaRPr lang="ru-RU" sz="2600"/>
          </a:p>
          <a:p>
            <a:pPr>
              <a:lnSpc>
                <a:spcPct val="80000"/>
              </a:lnSpc>
            </a:pPr>
            <a:r>
              <a:rPr lang="ru-RU" sz="2600" b="1"/>
              <a:t>КАПУЦИН — монах, который носит капюшон.</a:t>
            </a:r>
            <a:endParaRPr lang="ru-RU" sz="2600"/>
          </a:p>
          <a:p>
            <a:pPr>
              <a:lnSpc>
                <a:spcPct val="80000"/>
              </a:lnSpc>
            </a:pPr>
            <a:r>
              <a:rPr lang="ru-RU" sz="2600" b="1"/>
              <a:t>Все эти слова произошли от латинского слова КАПУТ, что означает ГОЛОВА. Пропала голова, всё пропало — капут!</a:t>
            </a:r>
            <a:endParaRPr lang="ru-RU" sz="2600"/>
          </a:p>
          <a:p>
            <a:pPr>
              <a:lnSpc>
                <a:spcPct val="80000"/>
              </a:lnSpc>
            </a:pPr>
            <a:r>
              <a:rPr lang="ru-RU" sz="2600" b="1"/>
              <a:t>Римляне называли кочан КАПИЦИУМ — головка. Переиначив латинское слово, мы называем её КАПУСТА за сходство кочана с человеческой головой.</a:t>
            </a:r>
            <a:endParaRPr lang="ru-RU" sz="2600"/>
          </a:p>
        </p:txBody>
      </p:sp>
      <p:sp>
        <p:nvSpPr>
          <p:cNvPr id="59397" name="Rectangle 5"/>
          <p:cNvSpPr>
            <a:spLocks noChangeArrowheads="1"/>
          </p:cNvSpPr>
          <p:nvPr/>
        </p:nvSpPr>
        <p:spPr bwMode="auto">
          <a:xfrm>
            <a:off x="250825" y="333375"/>
            <a:ext cx="7581900"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Почему её назвали капустой?</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D1A6266-1666-42CC-8F57-C2D862DC8C94}" type="slidenum">
              <a:rPr lang="ru-RU"/>
              <a:pPr/>
              <a:t>52</a:t>
            </a:fld>
            <a:endParaRPr lang="ru-RU"/>
          </a:p>
        </p:txBody>
      </p:sp>
      <p:sp>
        <p:nvSpPr>
          <p:cNvPr id="6" name="Содержимое 5"/>
          <p:cNvSpPr>
            <a:spLocks noGrp="1"/>
          </p:cNvSpPr>
          <p:nvPr>
            <p:ph idx="4294967295"/>
          </p:nvPr>
        </p:nvSpPr>
        <p:spPr/>
        <p:txBody>
          <a:bodyPr>
            <a:normAutofit/>
          </a:bodyPr>
          <a:lstStyle/>
          <a:p>
            <a:pPr>
              <a:lnSpc>
                <a:spcPct val="80000"/>
              </a:lnSpc>
            </a:pPr>
            <a:r>
              <a:rPr lang="ru-RU" sz="2400">
                <a:latin typeface="Times New Roman" pitchFamily="18" charset="0"/>
              </a:rPr>
              <a:t>У нас много греческих имён. Каждое имя что-то означает. Александр — защитник, Андрей — мужественный, Аркадий — пастух, Георгий — земледелец, Зоя — жизнь, Пётр — камень.</a:t>
            </a:r>
          </a:p>
          <a:p>
            <a:pPr>
              <a:lnSpc>
                <a:spcPct val="80000"/>
              </a:lnSpc>
            </a:pPr>
            <a:r>
              <a:rPr lang="ru-RU" sz="2400">
                <a:latin typeface="Times New Roman" pitchFamily="18" charset="0"/>
              </a:rPr>
              <a:t>Имя Пётр давали мальчику в надежде, что он будет стойким к невзгодам, крепким, как камень. В России любили это имя. Уменьшительное от Петра — Петя, Петруша. Ну а если шутливо — Петрушка. В старину приехавших на ярмарку людей забавлял Петрушка — весёлый, озорной герой народного кукольного театра.</a:t>
            </a:r>
          </a:p>
          <a:p>
            <a:pPr>
              <a:lnSpc>
                <a:spcPct val="80000"/>
              </a:lnSpc>
            </a:pPr>
            <a:r>
              <a:rPr lang="ru-RU" sz="2400">
                <a:latin typeface="Times New Roman" pitchFamily="18" charset="0"/>
              </a:rPr>
              <a:t>Но почему такое же имя у овоща? Среди камней, где-нибудь вблизи ручья, в Греции можно и сейчас увидеть кудрявую дикую травку. Греки называли её «каменный сельдерей». Травка прижилась и у нас. Петрушка переселилась на огород, но сохранила своё каменное имя.</a:t>
            </a:r>
          </a:p>
        </p:txBody>
      </p:sp>
      <p:sp>
        <p:nvSpPr>
          <p:cNvPr id="60421" name="Rectangle 5"/>
          <p:cNvSpPr>
            <a:spLocks noChangeArrowheads="1"/>
          </p:cNvSpPr>
          <p:nvPr/>
        </p:nvSpPr>
        <p:spPr bwMode="auto">
          <a:xfrm>
            <a:off x="179388" y="260350"/>
            <a:ext cx="7596187"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Почему её звали Петрушкой?</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5D67C1A8-F130-4C01-866E-74F8C894D5D0}" type="slidenum">
              <a:rPr lang="ru-RU"/>
              <a:pPr/>
              <a:t>53</a:t>
            </a:fld>
            <a:endParaRPr lang="ru-RU"/>
          </a:p>
        </p:txBody>
      </p:sp>
      <p:sp>
        <p:nvSpPr>
          <p:cNvPr id="38914" name="Rectangle 2"/>
          <p:cNvSpPr>
            <a:spLocks noGrp="1"/>
          </p:cNvSpPr>
          <p:nvPr>
            <p:ph type="title" idx="4294967295"/>
          </p:nvPr>
        </p:nvSpPr>
        <p:spPr>
          <a:xfrm>
            <a:off x="-180975" y="333375"/>
            <a:ext cx="8893175" cy="647700"/>
          </a:xfrm>
        </p:spPr>
        <p:txBody>
          <a:bodyPr>
            <a:normAutofit/>
          </a:bodyPr>
          <a:lstStyle/>
          <a:p>
            <a:pPr indent="484188"/>
            <a:r>
              <a:rPr lang="ru-RU" sz="4400" b="1">
                <a:solidFill>
                  <a:schemeClr val="bg1"/>
                </a:solidFill>
                <a:latin typeface="ParkAvenue BT" pitchFamily="66" charset="0"/>
              </a:rPr>
              <a:t>Надежда Сергеевна Надеждина</a:t>
            </a:r>
            <a:r>
              <a:rPr lang="ru-RU"/>
              <a:t> </a:t>
            </a:r>
          </a:p>
        </p:txBody>
      </p:sp>
      <p:sp>
        <p:nvSpPr>
          <p:cNvPr id="61443" name="Rectangle 3"/>
          <p:cNvSpPr>
            <a:spLocks noGrp="1"/>
          </p:cNvSpPr>
          <p:nvPr>
            <p:ph type="body" idx="4294967295"/>
          </p:nvPr>
        </p:nvSpPr>
        <p:spPr>
          <a:xfrm>
            <a:off x="3419475" y="1412875"/>
            <a:ext cx="5327650" cy="4895850"/>
          </a:xfrm>
        </p:spPr>
        <p:txBody>
          <a:bodyPr/>
          <a:lstStyle/>
          <a:p>
            <a:pPr>
              <a:lnSpc>
                <a:spcPct val="80000"/>
              </a:lnSpc>
              <a:buFont typeface="Wingdings" pitchFamily="2" charset="2"/>
              <a:buNone/>
            </a:pPr>
            <a:r>
              <a:rPr lang="ru-RU" sz="1000"/>
              <a:t>      </a:t>
            </a:r>
            <a:r>
              <a:rPr lang="ru-RU" sz="1400" b="1">
                <a:latin typeface="Times New Roman" pitchFamily="18" charset="0"/>
              </a:rPr>
              <a:t>Надежда Сергеевна Надеждина родилась 3 июня 1908 года в Вильнюсе. Она — дочь писательницы Александры Бруштейн (1884—1968), автора трилогии «Дорога уходит в даль…», и внучка Якова Выгодского (1857—1941), врача и общественного деятеля, руководителя еврейской общины Вильно (Вильнюса), погибшего в фашистской тюрьме. С ранних лет испытывала непреодолимую тягу к народному танцу.В 1918 году Надеждина поступает во Вторую Государственную балетную школу в Петрограде, где учиться у знаменитых педагогов Я. Вагановой, Н.Г. Легата, А.М. Монахова. В 1924 году Надеждина становиться самой молодой артисткой, принятой в труппу Большого театра. С эстрадой Н.С. Надеждина познакомилась в 1931 году, а с середины 30-х годов начала ставить свои номера. В годы Великой Отечественной войны она — балетмейстер в ансамблях Сибирского военного округа и Карельского фронта — ставит танцы во фронтовых и агитбригадах и сама выезжает с ними в действующую армию. В 1945 году становиться художественным руководителем Русского народного Хора Калининской филармонии, собирает и изучает фольклор северных областей России. С 1947 года возглавляет балетное отделение Мосгосэстрады. В 1948 году создает хореографический ансамбль «Берёзка».</a:t>
            </a:r>
          </a:p>
        </p:txBody>
      </p:sp>
      <p:pic>
        <p:nvPicPr>
          <p:cNvPr id="61444" name="Picture 4" descr="nadejdina_1_s"/>
          <p:cNvPicPr>
            <a:picLocks noChangeAspect="1" noChangeArrowheads="1"/>
          </p:cNvPicPr>
          <p:nvPr/>
        </p:nvPicPr>
        <p:blipFill>
          <a:blip r:embed="rId2" cstate="print"/>
          <a:srcRect/>
          <a:stretch>
            <a:fillRect/>
          </a:stretch>
        </p:blipFill>
        <p:spPr bwMode="auto">
          <a:xfrm>
            <a:off x="395288" y="1341438"/>
            <a:ext cx="3298825" cy="446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5017AC8B-6BCA-4386-AF6E-626BEAEEC23D}" type="slidenum">
              <a:rPr lang="ru-RU"/>
              <a:pPr/>
              <a:t>54</a:t>
            </a:fld>
            <a:endParaRPr lang="ru-RU"/>
          </a:p>
        </p:txBody>
      </p:sp>
      <p:sp>
        <p:nvSpPr>
          <p:cNvPr id="6" name="Содержимое 5"/>
          <p:cNvSpPr>
            <a:spLocks noGrp="1"/>
          </p:cNvSpPr>
          <p:nvPr>
            <p:ph idx="4294967295"/>
          </p:nvPr>
        </p:nvSpPr>
        <p:spPr/>
        <p:txBody>
          <a:bodyPr>
            <a:normAutofit/>
          </a:bodyPr>
          <a:lstStyle/>
          <a:p>
            <a:pPr>
              <a:lnSpc>
                <a:spcPct val="80000"/>
              </a:lnSpc>
            </a:pPr>
            <a:r>
              <a:rPr lang="ru-RU" sz="2400" b="1">
                <a:latin typeface="Times New Roman" pitchFamily="18" charset="0"/>
              </a:rPr>
              <a:t>Утром Витя с Митей собрались в детский сад. Вставили они ноги в свои красные ботинки, а зашнуровать поленились.</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А</a:t>
            </a:r>
            <a:r>
              <a:rPr lang="ru-RU" sz="2400" b="1">
                <a:latin typeface="Times New Roman" pitchFamily="18" charset="0"/>
              </a:rPr>
              <a:t>вось не потеряются! — решил Витя.</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Доедем, — согласился с братом Митя.</a:t>
            </a:r>
            <a:endParaRPr lang="ru-RU" sz="2400">
              <a:latin typeface="Times New Roman" pitchFamily="18" charset="0"/>
            </a:endParaRPr>
          </a:p>
          <a:p>
            <a:pPr>
              <a:lnSpc>
                <a:spcPct val="80000"/>
              </a:lnSpc>
            </a:pPr>
            <a:r>
              <a:rPr lang="ru-RU" sz="2400" b="1">
                <a:latin typeface="Times New Roman" pitchFamily="18" charset="0"/>
              </a:rPr>
              <a:t>Садятся они с мамой в автобус. А левый Витин ботинок сговорился с правым Митиным, да оба и соскочили с ног. Соскочили и поплыли по луже.</a:t>
            </a:r>
            <a:endParaRPr lang="ru-RU" sz="2400">
              <a:latin typeface="Times New Roman" pitchFamily="18" charset="0"/>
            </a:endParaRPr>
          </a:p>
          <a:p>
            <a:pPr>
              <a:lnSpc>
                <a:spcPct val="80000"/>
              </a:lnSpc>
            </a:pPr>
            <a:r>
              <a:rPr lang="ru-RU" sz="2400" b="1">
                <a:latin typeface="Times New Roman" pitchFamily="18" charset="0"/>
              </a:rPr>
              <a:t>Молчат Витя с Митей, только босые ноги под себя поджимают. В детском саду все так и ахнули: у Вити с Митей два ботинка на четыре ноги!.. Хорошо, у Павлуши запасные ботинки оказались, правда, зелёные. Так весь день и ходили Витя с Митей, как клоуны в цирке: одна нога в красном ботинке, другая — в зелёном!</a:t>
            </a:r>
            <a:endParaRPr lang="ru-RU" sz="2400">
              <a:latin typeface="Times New Roman" pitchFamily="18" charset="0"/>
            </a:endParaRPr>
          </a:p>
        </p:txBody>
      </p:sp>
      <p:sp>
        <p:nvSpPr>
          <p:cNvPr id="62469" name="Rectangle 5"/>
          <p:cNvSpPr>
            <a:spLocks noChangeArrowheads="1"/>
          </p:cNvSpPr>
          <p:nvPr/>
        </p:nvSpPr>
        <p:spPr bwMode="auto">
          <a:xfrm>
            <a:off x="2195513" y="260350"/>
            <a:ext cx="23971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Ботинки</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846E3952-B9FE-4F8B-9B58-ED1408AC8194}" type="slidenum">
              <a:rPr lang="ru-RU"/>
              <a:pPr/>
              <a:t>55</a:t>
            </a:fld>
            <a:endParaRPr lang="ru-RU"/>
          </a:p>
        </p:txBody>
      </p:sp>
      <p:sp>
        <p:nvSpPr>
          <p:cNvPr id="5" name="Подзаголовок 4"/>
          <p:cNvSpPr>
            <a:spLocks noGrp="1"/>
          </p:cNvSpPr>
          <p:nvPr>
            <p:ph type="subTitle" idx="4294967295"/>
          </p:nvPr>
        </p:nvSpPr>
        <p:spPr>
          <a:xfrm>
            <a:off x="540544" y="2250280"/>
            <a:ext cx="8062912" cy="1752600"/>
          </a:xfrm>
          <a:noFill/>
        </p:spPr>
        <p:txBody>
          <a:bodyPr>
            <a:normAutofit/>
          </a:bodyPr>
          <a:lstStyle/>
          <a:p>
            <a:pPr marL="0" marR="36576" indent="0" algn="r" fontAlgn="auto">
              <a:spcBef>
                <a:spcPts val="0"/>
              </a:spcBef>
              <a:spcAft>
                <a:spcPts val="0"/>
              </a:spcAft>
              <a:buClr>
                <a:schemeClr val="accent1"/>
              </a:buClr>
              <a:buFont typeface="Wingdings 2"/>
              <a:buNone/>
              <a:defRPr/>
            </a:pPr>
            <a:r>
              <a:rPr lang="ru-RU" sz="3000" kern="1200" dirty="0">
                <a:ln>
                  <a:solidFill>
                    <a:schemeClr val="bg2"/>
                  </a:solidFill>
                </a:ln>
                <a:solidFill>
                  <a:schemeClr val="tx1">
                    <a:tint val="75000"/>
                  </a:schemeClr>
                </a:solidFill>
                <a:latin typeface="+mn-lt"/>
                <a:ea typeface="+mn-ea"/>
                <a:cs typeface="+mn-cs"/>
              </a:rPr>
              <a:t>ДАННЫЕ НЕ ИЗВЕСТНЫ</a:t>
            </a:r>
          </a:p>
        </p:txBody>
      </p:sp>
      <p:sp>
        <p:nvSpPr>
          <p:cNvPr id="63493" name="Rectangle 5"/>
          <p:cNvSpPr>
            <a:spLocks noChangeArrowheads="1"/>
          </p:cNvSpPr>
          <p:nvPr/>
        </p:nvSpPr>
        <p:spPr bwMode="auto">
          <a:xfrm>
            <a:off x="1763713" y="260350"/>
            <a:ext cx="42545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Евгений Кузнец</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01C5AAD4-B593-4D5F-9C32-25219CA6E210}" type="slidenum">
              <a:rPr lang="ru-RU"/>
              <a:pPr/>
              <a:t>56</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А что такое звёзды? — спросил однажды кузнечик. Лягушонок задумался и сказал:</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Большие слоны говорят: «Звёзды — это золотые гвоздики, ими прибито небо». Но ты не верь.</a:t>
            </a:r>
            <a:endParaRPr lang="ru-RU" sz="2400">
              <a:latin typeface="Times New Roman" pitchFamily="18" charset="0"/>
            </a:endParaRPr>
          </a:p>
          <a:p>
            <a:pPr>
              <a:lnSpc>
                <a:spcPct val="80000"/>
              </a:lnSpc>
            </a:pPr>
            <a:r>
              <a:rPr lang="ru-RU" sz="2400" b="1">
                <a:latin typeface="Times New Roman" pitchFamily="18" charset="0"/>
              </a:rPr>
              <a:t>Большие медведи думают: «Звёзды — это снежинки, что забыли упасть». Но и им ты тоже не верь.</a:t>
            </a:r>
            <a:endParaRPr lang="ru-RU" sz="2400">
              <a:latin typeface="Times New Roman" pitchFamily="18" charset="0"/>
            </a:endParaRPr>
          </a:p>
          <a:p>
            <a:pPr>
              <a:lnSpc>
                <a:spcPct val="80000"/>
              </a:lnSpc>
            </a:pPr>
            <a:r>
              <a:rPr lang="ru-RU" sz="2400" b="1">
                <a:latin typeface="Times New Roman" pitchFamily="18" charset="0"/>
              </a:rPr>
              <a:t>Послушай меня лучше. Мне кажется, виноват боль­шой дождь.</a:t>
            </a:r>
            <a:endParaRPr lang="ru-RU" sz="2400">
              <a:latin typeface="Times New Roman" pitchFamily="18" charset="0"/>
            </a:endParaRPr>
          </a:p>
          <a:p>
            <a:pPr>
              <a:lnSpc>
                <a:spcPct val="80000"/>
              </a:lnSpc>
            </a:pPr>
            <a:r>
              <a:rPr lang="ru-RU" sz="2400" b="1">
                <a:latin typeface="Times New Roman" pitchFamily="18" charset="0"/>
              </a:rPr>
              <a:t>После большого дождя растут большие цветы. Л ещё мне кажется, когда они достают головой небо, то они и засыпают там, поджав длинные ножки.</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Да, — сказал кузнечик. — Это больше похоже на правду. Звёзды — это большие цветы. Они спят в небе, поджав длинные ножки.</a:t>
            </a:r>
            <a:endParaRPr lang="ru-RU" sz="2400"/>
          </a:p>
          <a:p>
            <a:pPr>
              <a:lnSpc>
                <a:spcPct val="80000"/>
              </a:lnSpc>
            </a:pPr>
            <a:endParaRPr lang="ru-RU" sz="2400"/>
          </a:p>
        </p:txBody>
      </p:sp>
      <p:sp>
        <p:nvSpPr>
          <p:cNvPr id="64517" name="Rectangle 5"/>
          <p:cNvSpPr>
            <a:spLocks noChangeArrowheads="1"/>
          </p:cNvSpPr>
          <p:nvPr/>
        </p:nvSpPr>
        <p:spPr bwMode="auto">
          <a:xfrm>
            <a:off x="900113" y="260350"/>
            <a:ext cx="6326187"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Про чудака - лягушонка</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6950761-9526-4BE4-AE85-624B7EFBD21F}" type="slidenum">
              <a:rPr lang="ru-RU"/>
              <a:pPr/>
              <a:t>57</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2400">
                <a:latin typeface="Times New Roman" pitchFamily="18" charset="0"/>
              </a:rPr>
              <a:t>Подарили </a:t>
            </a:r>
            <a:r>
              <a:rPr lang="ru-RU" sz="2400" b="1">
                <a:latin typeface="Times New Roman" pitchFamily="18" charset="0"/>
              </a:rPr>
              <a:t>цыплёнку десять цветных карандашей. </a:t>
            </a:r>
            <a:r>
              <a:rPr lang="ru-RU" sz="2400">
                <a:latin typeface="Times New Roman" pitchFamily="18" charset="0"/>
              </a:rPr>
              <a:t>Подумал он </a:t>
            </a:r>
            <a:r>
              <a:rPr lang="ru-RU" sz="2400" b="1">
                <a:latin typeface="Times New Roman" pitchFamily="18" charset="0"/>
              </a:rPr>
              <a:t>и решил: нарисую десять разноцветных котят. </a:t>
            </a:r>
            <a:r>
              <a:rPr lang="ru-RU" sz="2400">
                <a:latin typeface="Times New Roman" pitchFamily="18" charset="0"/>
              </a:rPr>
              <a:t>Потом </a:t>
            </a:r>
            <a:r>
              <a:rPr lang="ru-RU" sz="2400" b="1">
                <a:latin typeface="Times New Roman" pitchFamily="18" charset="0"/>
              </a:rPr>
              <a:t>ещё </a:t>
            </a:r>
            <a:r>
              <a:rPr lang="ru-RU" sz="2400">
                <a:latin typeface="Times New Roman" pitchFamily="18" charset="0"/>
              </a:rPr>
              <a:t>подумал </a:t>
            </a:r>
            <a:r>
              <a:rPr lang="ru-RU" sz="2400" b="1">
                <a:latin typeface="Times New Roman" pitchFamily="18" charset="0"/>
              </a:rPr>
              <a:t>и решил: нет, лучше нарисовать пять разноцветных котят. Л ещё лучше </a:t>
            </a:r>
            <a:r>
              <a:rPr lang="ru-RU" sz="2400">
                <a:latin typeface="Times New Roman" pitchFamily="18" charset="0"/>
              </a:rPr>
              <a:t>одного </a:t>
            </a:r>
            <a:r>
              <a:rPr lang="ru-RU" sz="2400" b="1">
                <a:latin typeface="Times New Roman" pitchFamily="18" charset="0"/>
              </a:rPr>
              <a:t>разноцветного котёнка.</a:t>
            </a:r>
            <a:endParaRPr lang="ru-RU" sz="2400">
              <a:latin typeface="Times New Roman" pitchFamily="18" charset="0"/>
            </a:endParaRPr>
          </a:p>
          <a:p>
            <a:pPr>
              <a:lnSpc>
                <a:spcPct val="80000"/>
              </a:lnSpc>
            </a:pPr>
            <a:r>
              <a:rPr lang="ru-RU" sz="2400" b="1">
                <a:latin typeface="Times New Roman" pitchFamily="18" charset="0"/>
              </a:rPr>
              <a:t>Котёнок получился смешной. Глаза у него голубые, </a:t>
            </a:r>
            <a:r>
              <a:rPr lang="ru-RU" sz="2400">
                <a:latin typeface="Times New Roman" pitchFamily="18" charset="0"/>
              </a:rPr>
              <a:t>усы </a:t>
            </a:r>
            <a:r>
              <a:rPr lang="ru-RU" sz="2400" b="1">
                <a:latin typeface="Times New Roman" pitchFamily="18" charset="0"/>
              </a:rPr>
              <a:t>красные, </a:t>
            </a:r>
            <a:r>
              <a:rPr lang="ru-RU" sz="2400">
                <a:latin typeface="Times New Roman" pitchFamily="18" charset="0"/>
              </a:rPr>
              <a:t>уши </a:t>
            </a:r>
            <a:r>
              <a:rPr lang="ru-RU" sz="2400" b="1">
                <a:latin typeface="Times New Roman" pitchFamily="18" charset="0"/>
              </a:rPr>
              <a:t>серые, </a:t>
            </a:r>
            <a:r>
              <a:rPr lang="ru-RU" sz="2400">
                <a:latin typeface="Times New Roman" pitchFamily="18" charset="0"/>
              </a:rPr>
              <a:t>спинка </a:t>
            </a:r>
            <a:r>
              <a:rPr lang="ru-RU" sz="2400" b="1">
                <a:latin typeface="Times New Roman" pitchFamily="18" charset="0"/>
              </a:rPr>
              <a:t>белая, а ножки такие: голубая, зелёная, жёлтая, синяя.</a:t>
            </a:r>
            <a:endParaRPr lang="ru-RU" sz="2400">
              <a:latin typeface="Times New Roman" pitchFamily="18" charset="0"/>
            </a:endParaRPr>
          </a:p>
          <a:p>
            <a:pPr>
              <a:lnSpc>
                <a:spcPct val="80000"/>
              </a:lnSpc>
            </a:pPr>
            <a:r>
              <a:rPr lang="ru-RU" sz="2400">
                <a:latin typeface="Times New Roman" pitchFamily="18" charset="0"/>
              </a:rPr>
              <a:t>Стали </a:t>
            </a:r>
            <a:r>
              <a:rPr lang="ru-RU" sz="2400" b="1">
                <a:latin typeface="Times New Roman" pitchFamily="18" charset="0"/>
              </a:rPr>
              <a:t>цыплёнка спрашивать:</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Почему ты </a:t>
            </a:r>
            <a:r>
              <a:rPr lang="ru-RU" sz="2400">
                <a:latin typeface="Times New Roman" pitchFamily="18" charset="0"/>
              </a:rPr>
              <a:t>так </a:t>
            </a:r>
            <a:r>
              <a:rPr lang="ru-RU" sz="2400" b="1">
                <a:latin typeface="Times New Roman" pitchFamily="18" charset="0"/>
              </a:rPr>
              <a:t>сделал? А он смеётся:</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Неужели не понимаете?  Это котёнок надел разноухую </a:t>
            </a:r>
            <a:r>
              <a:rPr lang="ru-RU" sz="2400">
                <a:latin typeface="Times New Roman" pitchFamily="18" charset="0"/>
              </a:rPr>
              <a:t>шапку. Л </a:t>
            </a:r>
            <a:r>
              <a:rPr lang="ru-RU" sz="2400" b="1">
                <a:latin typeface="Times New Roman" pitchFamily="18" charset="0"/>
              </a:rPr>
              <a:t>это ему </a:t>
            </a:r>
            <a:r>
              <a:rPr lang="ru-RU" sz="2400">
                <a:latin typeface="Times New Roman" pitchFamily="18" charset="0"/>
              </a:rPr>
              <a:t>подарили </a:t>
            </a:r>
            <a:r>
              <a:rPr lang="ru-RU" sz="2400" b="1">
                <a:latin typeface="Times New Roman" pitchFamily="18" charset="0"/>
              </a:rPr>
              <a:t>белую шубку. И разноцветные валенки </a:t>
            </a:r>
            <a:r>
              <a:rPr lang="ru-RU" sz="2400">
                <a:latin typeface="Times New Roman" pitchFamily="18" charset="0"/>
              </a:rPr>
              <a:t>купили. А усы </a:t>
            </a:r>
            <a:r>
              <a:rPr lang="ru-RU" sz="2400" b="1">
                <a:latin typeface="Times New Roman" pitchFamily="18" charset="0"/>
              </a:rPr>
              <a:t>у котёнка красные: он </a:t>
            </a:r>
            <a:r>
              <a:rPr lang="ru-RU" sz="2400">
                <a:latin typeface="Times New Roman" pitchFamily="18" charset="0"/>
              </a:rPr>
              <a:t>пил </a:t>
            </a:r>
            <a:r>
              <a:rPr lang="ru-RU" sz="2400" b="1">
                <a:latin typeface="Times New Roman" pitchFamily="18" charset="0"/>
              </a:rPr>
              <a:t>красный кисель. </a:t>
            </a:r>
            <a:r>
              <a:rPr lang="ru-RU" sz="2400">
                <a:latin typeface="Times New Roman" pitchFamily="18" charset="0"/>
              </a:rPr>
              <a:t>По усам </a:t>
            </a:r>
            <a:r>
              <a:rPr lang="ru-RU" sz="2400" b="1">
                <a:latin typeface="Times New Roman" pitchFamily="18" charset="0"/>
              </a:rPr>
              <a:t>текло, </a:t>
            </a:r>
            <a:r>
              <a:rPr lang="ru-RU" sz="2400">
                <a:latin typeface="Times New Roman" pitchFamily="18" charset="0"/>
              </a:rPr>
              <a:t>а </a:t>
            </a:r>
            <a:r>
              <a:rPr lang="ru-RU" sz="2400" b="1">
                <a:latin typeface="Times New Roman" pitchFamily="18" charset="0"/>
              </a:rPr>
              <a:t>в </a:t>
            </a:r>
            <a:r>
              <a:rPr lang="ru-RU" sz="2400">
                <a:latin typeface="Times New Roman" pitchFamily="18" charset="0"/>
              </a:rPr>
              <a:t>рот </a:t>
            </a:r>
            <a:r>
              <a:rPr lang="ru-RU" sz="2400" b="1">
                <a:latin typeface="Times New Roman" pitchFamily="18" charset="0"/>
              </a:rPr>
              <a:t>ничего не </a:t>
            </a:r>
            <a:r>
              <a:rPr lang="ru-RU" sz="2400">
                <a:latin typeface="Times New Roman" pitchFamily="18" charset="0"/>
              </a:rPr>
              <a:t>попало.</a:t>
            </a:r>
          </a:p>
          <a:p>
            <a:pPr>
              <a:lnSpc>
                <a:spcPct val="80000"/>
              </a:lnSpc>
            </a:pPr>
            <a:endParaRPr lang="ru-RU" sz="2400">
              <a:latin typeface="Times New Roman" pitchFamily="18" charset="0"/>
            </a:endParaRPr>
          </a:p>
        </p:txBody>
      </p:sp>
      <p:sp>
        <p:nvSpPr>
          <p:cNvPr id="65541" name="Rectangle 5"/>
          <p:cNvSpPr>
            <a:spLocks noChangeArrowheads="1"/>
          </p:cNvSpPr>
          <p:nvPr/>
        </p:nvSpPr>
        <p:spPr bwMode="auto">
          <a:xfrm>
            <a:off x="1042988" y="260350"/>
            <a:ext cx="60642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Как цыплёнок рисовал</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90E18FC-C29B-4AEA-8296-AE7AAA7EA208}" type="slidenum">
              <a:rPr lang="ru-RU"/>
              <a:pPr/>
              <a:t>58</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2400">
                <a:latin typeface="Times New Roman" pitchFamily="18" charset="0"/>
              </a:rPr>
              <a:t>Ослик и </a:t>
            </a:r>
            <a:r>
              <a:rPr lang="ru-RU" sz="2400" b="1">
                <a:latin typeface="Times New Roman" pitchFamily="18" charset="0"/>
              </a:rPr>
              <a:t>медвежонок </a:t>
            </a:r>
            <a:r>
              <a:rPr lang="ru-RU" sz="2400">
                <a:latin typeface="Times New Roman" pitchFamily="18" charset="0"/>
              </a:rPr>
              <a:t>всегда спорили. </a:t>
            </a:r>
            <a:r>
              <a:rPr lang="ru-RU" sz="2400" b="1">
                <a:latin typeface="Times New Roman" pitchFamily="18" charset="0"/>
              </a:rPr>
              <a:t>Это </a:t>
            </a:r>
            <a:r>
              <a:rPr lang="ru-RU" sz="2400">
                <a:latin typeface="Times New Roman" pitchFamily="18" charset="0"/>
              </a:rPr>
              <a:t>потому, </a:t>
            </a:r>
            <a:r>
              <a:rPr lang="ru-RU" sz="2400" b="1">
                <a:latin typeface="Times New Roman" pitchFamily="18" charset="0"/>
              </a:rPr>
              <a:t>что </a:t>
            </a:r>
            <a:r>
              <a:rPr lang="ru-RU" sz="2400">
                <a:latin typeface="Times New Roman" pitchFamily="18" charset="0"/>
              </a:rPr>
              <a:t>один говорил: «Всё </a:t>
            </a:r>
            <a:r>
              <a:rPr lang="ru-RU" sz="2400" b="1">
                <a:latin typeface="Times New Roman" pitchFamily="18" charset="0"/>
              </a:rPr>
              <a:t>уходит». А другой: </a:t>
            </a:r>
            <a:r>
              <a:rPr lang="ru-RU" sz="2400">
                <a:latin typeface="Times New Roman" pitchFamily="18" charset="0"/>
              </a:rPr>
              <a:t>«Всё </a:t>
            </a:r>
            <a:r>
              <a:rPr lang="ru-RU" sz="2400" b="1">
                <a:latin typeface="Times New Roman" pitchFamily="18" charset="0"/>
              </a:rPr>
              <a:t>приходит».</a:t>
            </a:r>
            <a:endParaRPr lang="ru-RU" sz="2400">
              <a:latin typeface="Times New Roman" pitchFamily="18" charset="0"/>
            </a:endParaRPr>
          </a:p>
          <a:p>
            <a:pPr>
              <a:lnSpc>
                <a:spcPct val="80000"/>
              </a:lnSpc>
            </a:pPr>
            <a:r>
              <a:rPr lang="ru-RU" sz="2400" b="1">
                <a:latin typeface="Times New Roman" pitchFamily="18" charset="0"/>
              </a:rPr>
              <a:t>Просыпался </a:t>
            </a:r>
            <a:r>
              <a:rPr lang="ru-RU" sz="2400">
                <a:latin typeface="Times New Roman" pitchFamily="18" charset="0"/>
              </a:rPr>
              <a:t>утром </a:t>
            </a:r>
            <a:r>
              <a:rPr lang="ru-RU" sz="2400" b="1">
                <a:latin typeface="Times New Roman" pitchFamily="18" charset="0"/>
              </a:rPr>
              <a:t>медведь </a:t>
            </a:r>
            <a:r>
              <a:rPr lang="ru-RU" sz="2400">
                <a:latin typeface="Times New Roman" pitchFamily="18" charset="0"/>
              </a:rPr>
              <a:t>и </a:t>
            </a:r>
            <a:r>
              <a:rPr lang="ru-RU" sz="2400" b="1">
                <a:latin typeface="Times New Roman" pitchFamily="18" charset="0"/>
              </a:rPr>
              <a:t>радовался:</a:t>
            </a:r>
            <a:endParaRPr lang="ru-RU" sz="2400">
              <a:latin typeface="Times New Roman" pitchFamily="18" charset="0"/>
            </a:endParaRPr>
          </a:p>
          <a:p>
            <a:pPr>
              <a:lnSpc>
                <a:spcPct val="80000"/>
              </a:lnSpc>
            </a:pPr>
            <a:r>
              <a:rPr lang="ru-RU" sz="2400">
                <a:latin typeface="Times New Roman" pitchFamily="18" charset="0"/>
              </a:rPr>
              <a:t>— Смотри, пришло утро.</a:t>
            </a:r>
          </a:p>
          <a:p>
            <a:pPr>
              <a:lnSpc>
                <a:spcPct val="80000"/>
              </a:lnSpc>
            </a:pPr>
            <a:r>
              <a:rPr lang="ru-RU" sz="2400">
                <a:latin typeface="Times New Roman" pitchFamily="18" charset="0"/>
              </a:rPr>
              <a:t>— Ну да, - плакал ослик. — </a:t>
            </a:r>
            <a:r>
              <a:rPr lang="ru-RU" sz="2400" b="1">
                <a:latin typeface="Times New Roman" pitchFamily="18" charset="0"/>
              </a:rPr>
              <a:t>Ведь </a:t>
            </a:r>
            <a:r>
              <a:rPr lang="ru-RU" sz="2400">
                <a:latin typeface="Times New Roman" pitchFamily="18" charset="0"/>
              </a:rPr>
              <a:t>ушла </a:t>
            </a:r>
            <a:r>
              <a:rPr lang="ru-RU" sz="2400" b="1">
                <a:latin typeface="Times New Roman" pitchFamily="18" charset="0"/>
              </a:rPr>
              <a:t>ночь. </a:t>
            </a:r>
            <a:r>
              <a:rPr lang="ru-RU" sz="2400">
                <a:latin typeface="Times New Roman" pitchFamily="18" charset="0"/>
              </a:rPr>
              <a:t>И днём </a:t>
            </a:r>
            <a:r>
              <a:rPr lang="ru-RU" sz="2400" b="1">
                <a:latin typeface="Times New Roman" pitchFamily="18" charset="0"/>
              </a:rPr>
              <a:t>было так же. Опять медведь кричал:</a:t>
            </a:r>
            <a:endParaRPr lang="ru-RU" sz="2400">
              <a:latin typeface="Times New Roman" pitchFamily="18" charset="0"/>
            </a:endParaRPr>
          </a:p>
          <a:p>
            <a:pPr>
              <a:lnSpc>
                <a:spcPct val="80000"/>
              </a:lnSpc>
            </a:pPr>
            <a:r>
              <a:rPr lang="ru-RU" sz="2400" b="1">
                <a:latin typeface="Times New Roman" pitchFamily="18" charset="0"/>
              </a:rPr>
              <a:t>—</a:t>
            </a:r>
            <a:r>
              <a:rPr lang="ru-RU" sz="2400">
                <a:latin typeface="Times New Roman" pitchFamily="18" charset="0"/>
              </a:rPr>
              <a:t> </a:t>
            </a:r>
            <a:r>
              <a:rPr lang="ru-RU" sz="2400" b="1">
                <a:latin typeface="Times New Roman" pitchFamily="18" charset="0"/>
              </a:rPr>
              <a:t>День явился!</a:t>
            </a:r>
            <a:endParaRPr lang="ru-RU" sz="2400">
              <a:latin typeface="Times New Roman" pitchFamily="18" charset="0"/>
            </a:endParaRPr>
          </a:p>
          <a:p>
            <a:pPr>
              <a:lnSpc>
                <a:spcPct val="80000"/>
              </a:lnSpc>
            </a:pPr>
            <a:r>
              <a:rPr lang="ru-RU" sz="2400">
                <a:latin typeface="Times New Roman" pitchFamily="18" charset="0"/>
              </a:rPr>
              <a:t>И снова плакал ослик:</a:t>
            </a:r>
          </a:p>
          <a:p>
            <a:pPr>
              <a:lnSpc>
                <a:spcPct val="80000"/>
              </a:lnSpc>
            </a:pPr>
            <a:r>
              <a:rPr lang="ru-RU" sz="2400">
                <a:latin typeface="Times New Roman" pitchFamily="18" charset="0"/>
              </a:rPr>
              <a:t>— Ну да, </a:t>
            </a:r>
            <a:r>
              <a:rPr lang="ru-RU" sz="2400" b="1">
                <a:latin typeface="Times New Roman" pitchFamily="18" charset="0"/>
              </a:rPr>
              <a:t>ведь </a:t>
            </a:r>
            <a:r>
              <a:rPr lang="ru-RU" sz="2400">
                <a:latin typeface="Times New Roman" pitchFamily="18" charset="0"/>
              </a:rPr>
              <a:t>ушло утро.</a:t>
            </a:r>
          </a:p>
          <a:p>
            <a:pPr>
              <a:lnSpc>
                <a:spcPct val="80000"/>
              </a:lnSpc>
            </a:pPr>
            <a:r>
              <a:rPr lang="ru-RU" sz="2400" b="1">
                <a:latin typeface="Times New Roman" pitchFamily="18" charset="0"/>
              </a:rPr>
              <a:t>А однажды было </a:t>
            </a:r>
            <a:r>
              <a:rPr lang="ru-RU" sz="2400">
                <a:latin typeface="Times New Roman" pitchFamily="18" charset="0"/>
              </a:rPr>
              <a:t>вот </a:t>
            </a:r>
            <a:r>
              <a:rPr lang="ru-RU" sz="2400" b="1">
                <a:latin typeface="Times New Roman" pitchFamily="18" charset="0"/>
              </a:rPr>
              <a:t>что. </a:t>
            </a:r>
            <a:r>
              <a:rPr lang="ru-RU" sz="2400">
                <a:latin typeface="Times New Roman" pitchFamily="18" charset="0"/>
              </a:rPr>
              <a:t>К ним в гости пришёл слон.</a:t>
            </a:r>
          </a:p>
          <a:p>
            <a:pPr>
              <a:lnSpc>
                <a:spcPct val="80000"/>
              </a:lnSpc>
            </a:pPr>
            <a:r>
              <a:rPr lang="ru-RU" sz="2400">
                <a:latin typeface="Times New Roman" pitchFamily="18" charset="0"/>
              </a:rPr>
              <a:t>—   Смотри,  смотри!  — </a:t>
            </a:r>
            <a:r>
              <a:rPr lang="ru-RU" sz="2400" b="1">
                <a:latin typeface="Times New Roman" pitchFamily="18" charset="0"/>
              </a:rPr>
              <a:t>заорал </a:t>
            </a:r>
            <a:r>
              <a:rPr lang="ru-RU" sz="2400">
                <a:latin typeface="Times New Roman" pitchFamily="18" charset="0"/>
              </a:rPr>
              <a:t>Мишка.  —  К нам пришёл слон.</a:t>
            </a:r>
          </a:p>
          <a:p>
            <a:pPr>
              <a:lnSpc>
                <a:spcPct val="80000"/>
              </a:lnSpc>
            </a:pPr>
            <a:r>
              <a:rPr lang="ru-RU" sz="2400">
                <a:latin typeface="Times New Roman" pitchFamily="18" charset="0"/>
              </a:rPr>
              <a:t>— Ну да, — </a:t>
            </a:r>
            <a:r>
              <a:rPr lang="ru-RU" sz="2400" b="1">
                <a:latin typeface="Times New Roman" pitchFamily="18" charset="0"/>
              </a:rPr>
              <a:t>заплакал </a:t>
            </a:r>
            <a:r>
              <a:rPr lang="ru-RU" sz="2400">
                <a:latin typeface="Times New Roman" pitchFamily="18" charset="0"/>
              </a:rPr>
              <a:t>ослик. — </a:t>
            </a:r>
            <a:r>
              <a:rPr lang="ru-RU" sz="2400" b="1">
                <a:latin typeface="Times New Roman" pitchFamily="18" charset="0"/>
              </a:rPr>
              <a:t>Ведь </a:t>
            </a:r>
            <a:r>
              <a:rPr lang="ru-RU" sz="2400">
                <a:latin typeface="Times New Roman" pitchFamily="18" charset="0"/>
              </a:rPr>
              <a:t>он ушёл </a:t>
            </a:r>
            <a:r>
              <a:rPr lang="ru-RU" sz="2400" b="1">
                <a:latin typeface="Times New Roman" pitchFamily="18" charset="0"/>
              </a:rPr>
              <a:t>из </a:t>
            </a:r>
            <a:r>
              <a:rPr lang="ru-RU" sz="2400">
                <a:latin typeface="Times New Roman" pitchFamily="18" charset="0"/>
              </a:rPr>
              <a:t>дома.</a:t>
            </a:r>
          </a:p>
        </p:txBody>
      </p:sp>
      <p:sp>
        <p:nvSpPr>
          <p:cNvPr id="66565" name="Rectangle 5"/>
          <p:cNvSpPr>
            <a:spLocks noChangeArrowheads="1"/>
          </p:cNvSpPr>
          <p:nvPr/>
        </p:nvSpPr>
        <p:spPr bwMode="auto">
          <a:xfrm>
            <a:off x="2700338" y="333375"/>
            <a:ext cx="1500187"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Спор</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5CC4E2F-0C30-4824-A491-31797D4CA138}" type="slidenum">
              <a:rPr lang="ru-RU"/>
              <a:pPr/>
              <a:t>59</a:t>
            </a:fld>
            <a:endParaRPr lang="ru-RU"/>
          </a:p>
        </p:txBody>
      </p:sp>
      <p:sp>
        <p:nvSpPr>
          <p:cNvPr id="3" name="Содержимое 2"/>
          <p:cNvSpPr>
            <a:spLocks noGrp="1"/>
          </p:cNvSpPr>
          <p:nvPr>
            <p:ph idx="4294967295"/>
          </p:nvPr>
        </p:nvSpPr>
        <p:spPr>
          <a:xfrm>
            <a:off x="0" y="1341438"/>
            <a:ext cx="8675688" cy="4975225"/>
          </a:xfrm>
        </p:spPr>
        <p:txBody>
          <a:bodyPr>
            <a:normAutofit/>
          </a:bodyPr>
          <a:lstStyle/>
          <a:p>
            <a:pPr>
              <a:lnSpc>
                <a:spcPct val="80000"/>
              </a:lnSpc>
            </a:pPr>
            <a:r>
              <a:rPr lang="ru-RU" sz="2300">
                <a:latin typeface="Times New Roman" pitchFamily="18" charset="0"/>
              </a:rPr>
              <a:t>Да очень просто: взял и сочинил. Рассказа­ли ему как-то сказку о домике на курьих ножках. Поду­мал он и придумал тут же другую: сказку о домике на телячьих ножках. Потом о домике на слоновьих ножках. Потом о домике на заячьих ножках.</a:t>
            </a:r>
          </a:p>
          <a:p>
            <a:pPr>
              <a:lnSpc>
                <a:spcPct val="80000"/>
              </a:lnSpc>
            </a:pPr>
            <a:r>
              <a:rPr lang="ru-RU" sz="2300">
                <a:latin typeface="Times New Roman" pitchFamily="18" charset="0"/>
              </a:rPr>
              <a:t>У домика на телячьих ножках росли рожки.</a:t>
            </a:r>
          </a:p>
          <a:p>
            <a:pPr>
              <a:lnSpc>
                <a:spcPct val="80000"/>
              </a:lnSpc>
            </a:pPr>
            <a:r>
              <a:rPr lang="ru-RU" sz="2300">
                <a:latin typeface="Times New Roman" pitchFamily="18" charset="0"/>
              </a:rPr>
              <a:t>У домика на заячьих ножках росли ушки.</a:t>
            </a:r>
          </a:p>
          <a:p>
            <a:pPr>
              <a:lnSpc>
                <a:spcPct val="80000"/>
              </a:lnSpc>
            </a:pPr>
            <a:r>
              <a:rPr lang="ru-RU" sz="2300">
                <a:latin typeface="Times New Roman" pitchFamily="18" charset="0"/>
              </a:rPr>
              <a:t>У домика на слоновьих ножках висела труба-хоботок.</a:t>
            </a:r>
          </a:p>
          <a:p>
            <a:pPr>
              <a:lnSpc>
                <a:spcPct val="80000"/>
              </a:lnSpc>
            </a:pPr>
            <a:r>
              <a:rPr lang="ru-RU" sz="2300">
                <a:latin typeface="Times New Roman" pitchFamily="18" charset="0"/>
              </a:rPr>
              <a:t>А у домика на курьих ножках алел гребешок.</a:t>
            </a:r>
          </a:p>
          <a:p>
            <a:pPr>
              <a:lnSpc>
                <a:spcPct val="80000"/>
              </a:lnSpc>
            </a:pPr>
            <a:r>
              <a:rPr lang="ru-RU" sz="2300">
                <a:latin typeface="Times New Roman" pitchFamily="18" charset="0"/>
              </a:rPr>
              <a:t>Домик на заячьих ножках запищал: «Хочу прыгать!»</a:t>
            </a:r>
          </a:p>
          <a:p>
            <a:pPr>
              <a:lnSpc>
                <a:spcPct val="80000"/>
              </a:lnSpc>
            </a:pPr>
            <a:r>
              <a:rPr lang="ru-RU" sz="2300">
                <a:latin typeface="Times New Roman" pitchFamily="18" charset="0"/>
              </a:rPr>
              <a:t>Домик на телячьих ножках замычал: «Хочу бодаться!» </a:t>
            </a:r>
          </a:p>
          <a:p>
            <a:pPr>
              <a:lnSpc>
                <a:spcPct val="80000"/>
              </a:lnSpc>
            </a:pPr>
            <a:r>
              <a:rPr lang="ru-RU" sz="2300">
                <a:latin typeface="Times New Roman" pitchFamily="18" charset="0"/>
              </a:rPr>
              <a:t>Домик на слоновьих ножках запыхтел: «П-ф-ф! Хочу в трубу дудеть!»</a:t>
            </a:r>
          </a:p>
          <a:p>
            <a:pPr>
              <a:lnSpc>
                <a:spcPct val="80000"/>
              </a:lnSpc>
            </a:pPr>
            <a:r>
              <a:rPr lang="ru-RU" sz="2300">
                <a:latin typeface="Times New Roman" pitchFamily="18" charset="0"/>
              </a:rPr>
              <a:t>А домик на курьих ножках пропел: «Ку-ка-ре-ку! Не пора ли вам всем спать ложиться?»</a:t>
            </a:r>
          </a:p>
          <a:p>
            <a:pPr>
              <a:lnSpc>
                <a:spcPct val="80000"/>
              </a:lnSpc>
            </a:pPr>
            <a:r>
              <a:rPr lang="ru-RU" sz="2300">
                <a:latin typeface="Times New Roman" pitchFamily="18" charset="0"/>
              </a:rPr>
              <a:t>Тут во всех домиках погасли огни. И все уснули.</a:t>
            </a:r>
          </a:p>
        </p:txBody>
      </p:sp>
      <p:sp>
        <p:nvSpPr>
          <p:cNvPr id="67589" name="Rectangle 5"/>
          <p:cNvSpPr>
            <a:spLocks noChangeArrowheads="1"/>
          </p:cNvSpPr>
          <p:nvPr/>
        </p:nvSpPr>
        <p:spPr bwMode="auto">
          <a:xfrm>
            <a:off x="990600" y="46038"/>
            <a:ext cx="5748338" cy="1311275"/>
          </a:xfrm>
          <a:prstGeom prst="rect">
            <a:avLst/>
          </a:prstGeom>
          <a:noFill/>
          <a:ln w="9525">
            <a:noFill/>
            <a:miter lim="800000"/>
            <a:headEnd/>
            <a:tailEnd/>
          </a:ln>
          <a:effectLst/>
        </p:spPr>
        <p:txBody>
          <a:bodyPr wrap="none">
            <a:spAutoFit/>
          </a:bodyPr>
          <a:lstStyle/>
          <a:p>
            <a:pPr algn="ctr"/>
            <a:r>
              <a:rPr lang="ru-RU" sz="4000" b="1">
                <a:solidFill>
                  <a:schemeClr val="bg1"/>
                </a:solidFill>
                <a:latin typeface="ParkAvenue BT" pitchFamily="66" charset="0"/>
              </a:rPr>
              <a:t>Как цыпленок впервые </a:t>
            </a:r>
          </a:p>
          <a:p>
            <a:pPr algn="ctr"/>
            <a:r>
              <a:rPr lang="ru-RU" sz="4000" b="1">
                <a:solidFill>
                  <a:schemeClr val="bg1"/>
                </a:solidFill>
                <a:latin typeface="ParkAvenue BT" pitchFamily="66" charset="0"/>
              </a:rPr>
              <a:t>сочинил сказку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7958B06F-C765-41A4-BF81-462FC5DA1A18}" type="slidenum">
              <a:rPr lang="ru-RU"/>
              <a:pPr/>
              <a:t>6</a:t>
            </a:fld>
            <a:endParaRPr lang="ru-RU"/>
          </a:p>
        </p:txBody>
      </p:sp>
      <p:graphicFrame>
        <p:nvGraphicFramePr>
          <p:cNvPr id="13396" name="Group 84"/>
          <p:cNvGraphicFramePr>
            <a:graphicFrameLocks noGrp="1"/>
          </p:cNvGraphicFramePr>
          <p:nvPr/>
        </p:nvGraphicFramePr>
        <p:xfrm>
          <a:off x="323850" y="363538"/>
          <a:ext cx="8208963" cy="5963920"/>
        </p:xfrm>
        <a:graphic>
          <a:graphicData uri="http://schemas.openxmlformats.org/drawingml/2006/table">
            <a:tbl>
              <a:tblPr/>
              <a:tblGrid>
                <a:gridCol w="2303463"/>
                <a:gridCol w="3097212"/>
                <a:gridCol w="1568450"/>
                <a:gridCol w="1239838"/>
              </a:tblGrid>
              <a:tr h="101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 АВТОР</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НАЗВАНИЕ ПРОИЗВЕДЕНИЯ</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СТРАНИЦА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         В УЧЕБНИКЕ</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НОМЕР СЛАЙДА</a:t>
                      </a:r>
                    </a:p>
                  </a:txBody>
                  <a:tcPr horzOverflow="overflow">
                    <a:lnL>
                      <a:noFill/>
                    </a:lnL>
                    <a:lnR>
                      <a:noFill/>
                    </a:lnR>
                    <a:lnT>
                      <a:noFill/>
                    </a:lnT>
                    <a:lnB>
                      <a:noFill/>
                    </a:lnB>
                    <a:lnTlToBr>
                      <a:noFill/>
                    </a:lnTlToBr>
                    <a:lnBlToTr>
                      <a:noFill/>
                    </a:lnBlToTr>
                    <a:noFill/>
                  </a:tcPr>
                </a:tc>
              </a:tr>
              <a:tr h="24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В.ХМЕЛЬНИЦКИЙ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«СООБРАЗИТЕЛЬНЫЙ ПАУЧОК»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22</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«СТРАННАЯ ТРОПИНКА»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23</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«ДЫМОК»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24</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Г.САПГИР</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«АНДРЮША»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26</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«ДУША ПРИРОДЫ»</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27</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«О СТАРЫХ БУКВАРЯХ»</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28</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«СВОЁ И ЧУЖОЕ»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29</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Н.СЛАДКОВ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«ЛЕСНАЯ ХАТКА»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31</a:t>
                      </a:r>
                    </a:p>
                  </a:txBody>
                  <a:tcPr horzOverflow="overflow">
                    <a:lnL>
                      <a:noFill/>
                    </a:lnL>
                    <a:lnR>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«ЗЕМЛЯ»</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32</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«ЛЕСНЫЕ МАСТЕРА»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33</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«ЛЕСНЫЕ СИЛАЧИ»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34</a:t>
                      </a:r>
                    </a:p>
                  </a:txBody>
                  <a:tcPr horzOverflow="overflow">
                    <a:lnL>
                      <a:noFill/>
                    </a:lnL>
                    <a:lnR>
                      <a:noFill/>
                    </a:lnR>
                    <a:lnT>
                      <a:noFill/>
                    </a:lnT>
                    <a:lnB>
                      <a:noFill/>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«ИЗ «ЗАГАДОЧНЫХ ИСТОРИЙ»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147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35</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D20D7C8-A1E1-4534-826E-BFDAE51C274B}" type="slidenum">
              <a:rPr lang="ru-RU"/>
              <a:pPr/>
              <a:t>60</a:t>
            </a:fld>
            <a:endParaRPr lang="ru-RU"/>
          </a:p>
        </p:txBody>
      </p:sp>
      <p:sp>
        <p:nvSpPr>
          <p:cNvPr id="3" name="Содержимое 2"/>
          <p:cNvSpPr>
            <a:spLocks noGrp="1"/>
          </p:cNvSpPr>
          <p:nvPr>
            <p:ph idx="4294967295"/>
          </p:nvPr>
        </p:nvSpPr>
        <p:spPr>
          <a:xfrm>
            <a:off x="0" y="1341438"/>
            <a:ext cx="8604250" cy="5857875"/>
          </a:xfrm>
        </p:spPr>
        <p:txBody>
          <a:bodyPr>
            <a:normAutofit/>
          </a:bodyPr>
          <a:lstStyle/>
          <a:p>
            <a:pPr>
              <a:lnSpc>
                <a:spcPct val="80000"/>
              </a:lnSpc>
            </a:pPr>
            <a:r>
              <a:rPr lang="ru-RU" sz="1800" b="1">
                <a:latin typeface="Times New Roman" pitchFamily="18" charset="0"/>
              </a:rPr>
              <a:t>Друзей у цыплёнка было мало. Всего один. Это потому, что он искал друзей по цвету. Если жёлтый - значит, друг. Если серый - нет. Если бурый — тоже нет. Шёл как-то цып­лёнок по зелёной дорожке, увидел жёлтую ниточку и по­шёл, и пошёл по ней. Шёл, шёл и увидел жёлтую гусеницу.</a:t>
            </a:r>
          </a:p>
          <a:p>
            <a:pPr>
              <a:lnSpc>
                <a:spcPct val="80000"/>
              </a:lnSpc>
            </a:pPr>
            <a:r>
              <a:rPr lang="ru-RU" sz="1800" b="1">
                <a:latin typeface="Times New Roman" pitchFamily="18" charset="0"/>
              </a:rPr>
              <a:t>-  Здравствуй, жёлтая, - сказал цыплёнок, - это ты, наверное, мой жёлтый дружок?</a:t>
            </a:r>
          </a:p>
          <a:p>
            <a:pPr>
              <a:lnSpc>
                <a:spcPct val="80000"/>
              </a:lnSpc>
            </a:pPr>
            <a:r>
              <a:rPr lang="ru-RU" sz="1800" b="1">
                <a:latin typeface="Times New Roman" pitchFamily="18" charset="0"/>
              </a:rPr>
              <a:t>- Да, — проворчала гусеница, — наверное.</a:t>
            </a:r>
          </a:p>
          <a:p>
            <a:pPr>
              <a:lnSpc>
                <a:spcPct val="80000"/>
              </a:lnSpc>
            </a:pPr>
            <a:r>
              <a:rPr lang="ru-RU" sz="1800" b="1">
                <a:latin typeface="Times New Roman" pitchFamily="18" charset="0"/>
              </a:rPr>
              <a:t>- А что ты тут делаешь? - спросил цыплёнок.</a:t>
            </a:r>
          </a:p>
          <a:p>
            <a:pPr>
              <a:lnSpc>
                <a:spcPct val="80000"/>
              </a:lnSpc>
            </a:pPr>
            <a:r>
              <a:rPr lang="ru-RU" sz="1800" b="1">
                <a:latin typeface="Times New Roman" pitchFamily="18" charset="0"/>
              </a:rPr>
              <a:t>- Не видишь разве? Тяну жёлтый телефон.</a:t>
            </a:r>
          </a:p>
          <a:p>
            <a:pPr>
              <a:lnSpc>
                <a:spcPct val="80000"/>
              </a:lnSpc>
            </a:pPr>
            <a:r>
              <a:rPr lang="ru-RU" sz="1800" b="1">
                <a:latin typeface="Times New Roman" pitchFamily="18" charset="0"/>
              </a:rPr>
              <a:t>- А зачем?</a:t>
            </a:r>
          </a:p>
          <a:p>
            <a:pPr>
              <a:lnSpc>
                <a:spcPct val="80000"/>
              </a:lnSpc>
            </a:pPr>
            <a:r>
              <a:rPr lang="ru-RU" sz="1800" b="1">
                <a:latin typeface="Times New Roman" pitchFamily="18" charset="0"/>
              </a:rPr>
              <a:t>- Не догадываешься? Голубой колокольчик, что живёт в лесу, и синий колокольчик, что живёт на лугу, решили сегодня позвонить друг другу.</a:t>
            </a:r>
          </a:p>
          <a:p>
            <a:pPr>
              <a:lnSpc>
                <a:spcPct val="80000"/>
              </a:lnSpc>
            </a:pPr>
            <a:r>
              <a:rPr lang="ru-RU" sz="1800" b="1">
                <a:latin typeface="Times New Roman" pitchFamily="18" charset="0"/>
              </a:rPr>
              <a:t>- А зачем? - спросил цыплёнок.</a:t>
            </a:r>
          </a:p>
          <a:p>
            <a:pPr>
              <a:lnSpc>
                <a:spcPct val="80000"/>
              </a:lnSpc>
            </a:pPr>
            <a:r>
              <a:rPr lang="ru-RU" sz="1800" b="1">
                <a:latin typeface="Times New Roman" pitchFamily="18" charset="0"/>
              </a:rPr>
              <a:t>- Наверное, чтобы узнать о погоде. Ведь в дождь они закрываются.</a:t>
            </a:r>
          </a:p>
          <a:p>
            <a:pPr>
              <a:lnSpc>
                <a:spcPct val="80000"/>
              </a:lnSpc>
            </a:pPr>
            <a:r>
              <a:rPr lang="ru-RU" sz="1800" b="1">
                <a:latin typeface="Times New Roman" pitchFamily="18" charset="0"/>
              </a:rPr>
              <a:t>- И я тоже, - сказал цыплёнок и спрятал голову. Гусеница очень долго не могла понять, кто же это —</a:t>
            </a:r>
          </a:p>
          <a:p>
            <a:pPr>
              <a:lnSpc>
                <a:spcPct val="80000"/>
              </a:lnSpc>
            </a:pPr>
            <a:r>
              <a:rPr lang="ru-RU" sz="1800" b="1">
                <a:latin typeface="Times New Roman" pitchFamily="18" charset="0"/>
              </a:rPr>
              <a:t>цветок или птица?</a:t>
            </a:r>
          </a:p>
          <a:p>
            <a:pPr>
              <a:lnSpc>
                <a:spcPct val="80000"/>
              </a:lnSpc>
            </a:pPr>
            <a:r>
              <a:rPr lang="ru-RU" sz="1800" b="1">
                <a:latin typeface="Times New Roman" pitchFamily="18" charset="0"/>
              </a:rPr>
              <a:t>-  Наверное, цветок, - решила гусеница и подружилась с цыплёнком. Ведь гусеницы боятся птиц.</a:t>
            </a:r>
          </a:p>
        </p:txBody>
      </p:sp>
      <p:sp>
        <p:nvSpPr>
          <p:cNvPr id="68613" name="Rectangle 5"/>
          <p:cNvSpPr>
            <a:spLocks noChangeArrowheads="1"/>
          </p:cNvSpPr>
          <p:nvPr/>
        </p:nvSpPr>
        <p:spPr bwMode="auto">
          <a:xfrm>
            <a:off x="2124075" y="333375"/>
            <a:ext cx="30035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Про друзей</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86091B67-DBD7-4300-846D-D8273D23079E}" type="slidenum">
              <a:rPr lang="ru-RU"/>
              <a:pPr/>
              <a:t>61</a:t>
            </a:fld>
            <a:endParaRPr lang="ru-RU"/>
          </a:p>
        </p:txBody>
      </p:sp>
      <p:pic>
        <p:nvPicPr>
          <p:cNvPr id="69637" name="Picture 5" descr="Цыферов Г"/>
          <p:cNvPicPr>
            <a:picLocks noChangeAspect="1" noChangeArrowheads="1"/>
          </p:cNvPicPr>
          <p:nvPr/>
        </p:nvPicPr>
        <p:blipFill>
          <a:blip r:embed="rId2" cstate="print"/>
          <a:srcRect/>
          <a:stretch>
            <a:fillRect/>
          </a:stretch>
        </p:blipFill>
        <p:spPr bwMode="auto">
          <a:xfrm>
            <a:off x="611188" y="1412875"/>
            <a:ext cx="2865437" cy="4679950"/>
          </a:xfrm>
          <a:prstGeom prst="rect">
            <a:avLst/>
          </a:prstGeom>
          <a:noFill/>
        </p:spPr>
      </p:pic>
      <p:sp>
        <p:nvSpPr>
          <p:cNvPr id="69638" name="Rectangle 6"/>
          <p:cNvSpPr>
            <a:spLocks noChangeArrowheads="1"/>
          </p:cNvSpPr>
          <p:nvPr/>
        </p:nvSpPr>
        <p:spPr bwMode="auto">
          <a:xfrm>
            <a:off x="3708400" y="1838325"/>
            <a:ext cx="4751388" cy="3514725"/>
          </a:xfrm>
          <a:prstGeom prst="rect">
            <a:avLst/>
          </a:prstGeom>
          <a:noFill/>
          <a:ln w="9525">
            <a:noFill/>
            <a:miter lim="800000"/>
            <a:headEnd/>
            <a:tailEnd/>
          </a:ln>
          <a:effectLst/>
        </p:spPr>
        <p:txBody>
          <a:bodyPr anchor="ctr">
            <a:spAutoFit/>
          </a:bodyPr>
          <a:lstStyle/>
          <a:p>
            <a:r>
              <a:rPr lang="ru-RU" sz="1600" b="1">
                <a:latin typeface="Times New Roman" pitchFamily="18" charset="0"/>
              </a:rPr>
              <a:t>Дата рождения: 26 марта 1930 г.</a:t>
            </a:r>
          </a:p>
          <a:p>
            <a:r>
              <a:rPr lang="ru-RU" sz="1600" b="1">
                <a:latin typeface="Times New Roman" pitchFamily="18" charset="0"/>
              </a:rPr>
              <a:t>Дата смерти : 4 декабря 1972 г.</a:t>
            </a:r>
          </a:p>
          <a:p>
            <a:r>
              <a:rPr lang="ru-RU" sz="1600" b="1">
                <a:latin typeface="Times New Roman" pitchFamily="18" charset="0"/>
              </a:rPr>
              <a:t>Писатель. Автор детских книг: «В медвежачий час», «Жил на свете слонёнок», «Как лягушонок искал папу», «Как стать большим», «Кто всех добрее», «Маленький великанчик», «Про цыплёнка, солнце и медвежонка», «Про чудака лягушонка», «Сказки на колёсиках», «Сказки старинного города», «Тайна запечного сверчка», «Что у нас во дворе?» и др. Почти все сценарии написаны в соавторстве с Г.В.Сапгиром. Работал преимущественно для режиссёров Р.А.Качанова, В.В.Курчевского, В.Д.Дегтярёва, Н.Н.Серебрякова и др.</a:t>
            </a:r>
          </a:p>
        </p:txBody>
      </p:sp>
      <p:sp>
        <p:nvSpPr>
          <p:cNvPr id="69639" name="Rectangle 7"/>
          <p:cNvSpPr>
            <a:spLocks noChangeArrowheads="1"/>
          </p:cNvSpPr>
          <p:nvPr/>
        </p:nvSpPr>
        <p:spPr bwMode="auto">
          <a:xfrm>
            <a:off x="0" y="260350"/>
            <a:ext cx="8616950"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Геннадий Михайлович Цыферов</a:t>
            </a:r>
            <a:r>
              <a:rPr lang="ru-RU"/>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3"/>
          <p:cNvSpPr>
            <a:spLocks noGrp="1"/>
          </p:cNvSpPr>
          <p:nvPr>
            <p:ph type="sldNum" sz="quarter" idx="12"/>
          </p:nvPr>
        </p:nvSpPr>
        <p:spPr/>
        <p:txBody>
          <a:bodyPr/>
          <a:lstStyle/>
          <a:p>
            <a:fld id="{9DC7A642-A123-48B6-9483-D2C59A52BCC9}" type="slidenum">
              <a:rPr lang="ru-RU"/>
              <a:pPr/>
              <a:t>62</a:t>
            </a:fld>
            <a:endParaRPr lang="ru-RU"/>
          </a:p>
        </p:txBody>
      </p:sp>
      <p:sp>
        <p:nvSpPr>
          <p:cNvPr id="3" name="Содержимое 2"/>
          <p:cNvSpPr>
            <a:spLocks noGrp="1"/>
          </p:cNvSpPr>
          <p:nvPr>
            <p:ph idx="4294967295"/>
          </p:nvPr>
        </p:nvSpPr>
        <p:spPr>
          <a:xfrm>
            <a:off x="539750" y="1412875"/>
            <a:ext cx="3816350" cy="4608513"/>
          </a:xfrm>
        </p:spPr>
        <p:txBody>
          <a:bodyPr>
            <a:normAutofit/>
          </a:bodyPr>
          <a:lstStyle/>
          <a:p>
            <a:pPr>
              <a:lnSpc>
                <a:spcPct val="80000"/>
              </a:lnSpc>
              <a:buFont typeface="Wingdings" pitchFamily="2" charset="2"/>
              <a:buNone/>
            </a:pPr>
            <a:r>
              <a:rPr lang="ru-RU" sz="1500" b="1"/>
              <a:t> </a:t>
            </a:r>
            <a:r>
              <a:rPr lang="ru-RU" sz="2000" b="1">
                <a:latin typeface="Times New Roman" pitchFamily="18" charset="0"/>
              </a:rPr>
              <a:t>Июнь.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Одуванчики!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Ромашки!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Незабудки!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Васильки!</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Босиком и без рубашки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Ходим мы, плетём венки.</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Начало июля.</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В лес июльский загляни-ка: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Поспевает земляника.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Каждая полянка — </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Скатерть-самобранка.</a:t>
            </a:r>
            <a:endParaRPr lang="ru-RU" sz="2000">
              <a:latin typeface="Times New Roman" pitchFamily="18" charset="0"/>
            </a:endParaRPr>
          </a:p>
        </p:txBody>
      </p:sp>
      <p:graphicFrame>
        <p:nvGraphicFramePr>
          <p:cNvPr id="70669" name="Group 13"/>
          <p:cNvGraphicFramePr>
            <a:graphicFrameLocks noGrp="1"/>
          </p:cNvGraphicFramePr>
          <p:nvPr/>
        </p:nvGraphicFramePr>
        <p:xfrm>
          <a:off x="4500563" y="1412875"/>
          <a:ext cx="3455987" cy="4752975"/>
        </p:xfrm>
        <a:graphic>
          <a:graphicData uri="http://schemas.openxmlformats.org/drawingml/2006/table">
            <a:tbl>
              <a:tblPr/>
              <a:tblGrid>
                <a:gridCol w="3455987"/>
              </a:tblGrid>
              <a:tr h="4752975">
                <a:tc>
                  <a:txBody>
                    <a:bodyPr/>
                    <a:lstStyle/>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Конец июля.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Попадаются в июле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Очень вкусные находки.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Это знают все кастрюли,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Банки, </a:t>
                      </a:r>
                      <a:r>
                        <a:rPr kumimoji="0" lang="ru-RU" sz="2000" b="0" i="0" u="none" strike="noStrike" cap="none" normalizeH="0" baseline="0" smtClean="0">
                          <a:ln>
                            <a:noFill/>
                          </a:ln>
                          <a:solidFill>
                            <a:schemeClr val="tx1"/>
                          </a:solidFill>
                          <a:effectLst/>
                          <a:latin typeface="Times New Roman" pitchFamily="18" charset="0"/>
                        </a:rPr>
                        <a:t>миски, </a:t>
                      </a:r>
                      <a:r>
                        <a:rPr kumimoji="0" lang="ru-RU" sz="2000" b="1" i="0" u="none" strike="noStrike" cap="none" normalizeH="0" baseline="0" smtClean="0">
                          <a:ln>
                            <a:noFill/>
                          </a:ln>
                          <a:solidFill>
                            <a:schemeClr val="tx1"/>
                          </a:solidFill>
                          <a:effectLst/>
                          <a:latin typeface="Times New Roman" pitchFamily="18" charset="0"/>
                        </a:rPr>
                        <a:t>сковородки.</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Август.</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Приходит август с урожаем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Ко всем, но только не к лентяям.</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rPr>
                        <a:t>Кто проспит, тот </a:t>
                      </a:r>
                      <a:r>
                        <a:rPr kumimoji="0" lang="ru-RU" sz="2000" b="1" i="0" u="none" strike="noStrike" cap="none" normalizeH="0" baseline="0" smtClean="0">
                          <a:ln>
                            <a:noFill/>
                          </a:ln>
                          <a:solidFill>
                            <a:schemeClr val="tx1"/>
                          </a:solidFill>
                          <a:effectLst/>
                          <a:latin typeface="Times New Roman" pitchFamily="18" charset="0"/>
                        </a:rPr>
                        <a:t>вернётся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rPr>
                        <a:t>С пустыми руками. </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rPr>
                        <a:t>А кто рано </a:t>
                      </a:r>
                      <a:r>
                        <a:rPr kumimoji="0" lang="ru-RU" sz="2000" b="1" i="0" u="none" strike="noStrike" cap="none" normalizeH="0" baseline="0" smtClean="0">
                          <a:ln>
                            <a:noFill/>
                          </a:ln>
                          <a:solidFill>
                            <a:schemeClr val="tx1"/>
                          </a:solidFill>
                          <a:effectLst/>
                          <a:latin typeface="Times New Roman" pitchFamily="18" charset="0"/>
                        </a:rPr>
                        <a:t>проснётся,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0" i="0" u="none" strike="noStrike" cap="none" normalizeH="0" baseline="0" smtClean="0">
                          <a:ln>
                            <a:noFill/>
                          </a:ln>
                          <a:solidFill>
                            <a:schemeClr val="tx1"/>
                          </a:solidFill>
                          <a:effectLst/>
                          <a:latin typeface="Times New Roman" pitchFamily="18" charset="0"/>
                        </a:rPr>
                        <a:t>Тот — </a:t>
                      </a:r>
                      <a:r>
                        <a:rPr kumimoji="0" lang="ru-RU" sz="2000" b="1" i="0" u="none" strike="noStrike" cap="none" normalizeH="0" baseline="0" smtClean="0">
                          <a:ln>
                            <a:noFill/>
                          </a:ln>
                          <a:solidFill>
                            <a:schemeClr val="tx1"/>
                          </a:solidFill>
                          <a:effectLst/>
                          <a:latin typeface="Times New Roman" pitchFamily="18" charset="0"/>
                        </a:rPr>
                        <a:t>с боровиками.</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2CCE5DD-0EA0-4216-888A-4306F3A918DE}" type="slidenum">
              <a:rPr lang="ru-RU"/>
              <a:pPr/>
              <a:t>63</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1800" b="1">
                <a:latin typeface="Times New Roman" pitchFamily="18" charset="0"/>
              </a:rPr>
              <a:t>Лес просыпается, шелестит, журчит, шумит, поёт:</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Доброе утро! Доброе утро! Доброе утро! Просыпаются и волчата у себя в норе:</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Доброе утро, мамочка! Доброе утро, папочка! Родители хмурятся. Они всю ночь рыскали по лесу,</a:t>
            </a:r>
            <a:endParaRPr lang="ru-RU" sz="1800">
              <a:latin typeface="Times New Roman" pitchFamily="18" charset="0"/>
            </a:endParaRPr>
          </a:p>
          <a:p>
            <a:pPr>
              <a:lnSpc>
                <a:spcPct val="80000"/>
              </a:lnSpc>
            </a:pPr>
            <a:r>
              <a:rPr lang="ru-RU" sz="1800" b="1">
                <a:latin typeface="Times New Roman" pitchFamily="18" charset="0"/>
              </a:rPr>
              <a:t>никого не загрызли и очень сердиты.</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Утро не всегда бывает добрым, — ворчит мама-волчица. — Потому-то порядочные волки по утрам спать ложатся.</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Щенки! — злится папа-волк. — Лучше б вы меня укусили, чем говорить такие слова. Добрррое утррро... Разве так приветствуют друг друга порядочные волки?</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А как, папочка? Мы не знаем, — скулят волчата. Папа-волк подумал-подумал и рявкнул:</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А вот как! Злое утро, дети!</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Злое утро, папочка! Злое утро, мамочка! — ра­достно подхватывают волчата.</a:t>
            </a:r>
            <a:endParaRPr lang="ru-RU" sz="1800">
              <a:latin typeface="Times New Roman" pitchFamily="18" charset="0"/>
            </a:endParaRPr>
          </a:p>
          <a:p>
            <a:pPr>
              <a:lnSpc>
                <a:spcPct val="80000"/>
              </a:lnSpc>
            </a:pPr>
            <a:r>
              <a:rPr lang="ru-RU" sz="1800" b="1">
                <a:latin typeface="Times New Roman" pitchFamily="18" charset="0"/>
              </a:rPr>
              <a:t>И так они весело визжат, выкрикивая эти страшные слова, что родители не выдерживают:</a:t>
            </a:r>
            <a:endParaRPr lang="ru-RU" sz="1800">
              <a:latin typeface="Times New Roman" pitchFamily="18" charset="0"/>
            </a:endParaRPr>
          </a:p>
          <a:p>
            <a:pPr>
              <a:lnSpc>
                <a:spcPct val="80000"/>
              </a:lnSpc>
            </a:pPr>
            <a:r>
              <a:rPr lang="ru-RU" sz="1800" b="1">
                <a:latin typeface="Times New Roman" pitchFamily="18" charset="0"/>
              </a:rPr>
              <a:t>—</a:t>
            </a:r>
            <a:r>
              <a:rPr lang="ru-RU" sz="1800">
                <a:latin typeface="Times New Roman" pitchFamily="18" charset="0"/>
              </a:rPr>
              <a:t> </a:t>
            </a:r>
            <a:r>
              <a:rPr lang="ru-RU" sz="1800" b="1">
                <a:latin typeface="Times New Roman" pitchFamily="18" charset="0"/>
              </a:rPr>
              <a:t>Доброе утро, малыши! Доброе утро!</a:t>
            </a:r>
            <a:endParaRPr lang="ru-RU" sz="1800">
              <a:latin typeface="Times New Roman" pitchFamily="18" charset="0"/>
            </a:endParaRPr>
          </a:p>
          <a:p>
            <a:pPr>
              <a:lnSpc>
                <a:spcPct val="80000"/>
              </a:lnSpc>
            </a:pPr>
            <a:endParaRPr lang="ru-RU" sz="1800">
              <a:latin typeface="Times New Roman" pitchFamily="18" charset="0"/>
            </a:endParaRPr>
          </a:p>
        </p:txBody>
      </p:sp>
      <p:sp>
        <p:nvSpPr>
          <p:cNvPr id="71685" name="Rectangle 5"/>
          <p:cNvSpPr>
            <a:spLocks noChangeArrowheads="1"/>
          </p:cNvSpPr>
          <p:nvPr/>
        </p:nvSpPr>
        <p:spPr bwMode="auto">
          <a:xfrm>
            <a:off x="2124075" y="333375"/>
            <a:ext cx="2590800"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Злое утро</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09031948-347B-44EA-AC39-A540104E35EC}" type="slidenum">
              <a:rPr lang="ru-RU"/>
              <a:pPr/>
              <a:t>64</a:t>
            </a:fld>
            <a:endParaRPr lang="ru-RU"/>
          </a:p>
        </p:txBody>
      </p:sp>
      <p:sp>
        <p:nvSpPr>
          <p:cNvPr id="72707" name="Текст 5"/>
          <p:cNvSpPr>
            <a:spLocks noGrp="1"/>
          </p:cNvSpPr>
          <p:nvPr>
            <p:ph type="body" idx="4294967295"/>
          </p:nvPr>
        </p:nvSpPr>
        <p:spPr>
          <a:xfrm>
            <a:off x="684213" y="1412875"/>
            <a:ext cx="4392612" cy="4895850"/>
          </a:xfrm>
        </p:spPr>
        <p:txBody>
          <a:bodyPr/>
          <a:lstStyle/>
          <a:p>
            <a:pPr marL="0" indent="0">
              <a:lnSpc>
                <a:spcPct val="80000"/>
              </a:lnSpc>
              <a:spcBef>
                <a:spcPct val="0"/>
              </a:spcBef>
              <a:buFont typeface="Wingdings" pitchFamily="2" charset="2"/>
              <a:buNone/>
            </a:pPr>
            <a:r>
              <a:rPr lang="ru-RU" sz="1800" b="1">
                <a:latin typeface="Times New Roman" pitchFamily="18" charset="0"/>
              </a:rPr>
              <a:t>Родился в г. Мещовске пол Калугой в семье учителя истории. «Когда мне было четыре года, в моей жизни произошло чрезвычайно важное событие: я научился читать. Это было очень кстати. Ведь именно тогда создавалась наша детская литература… Помню, как я стоял у ворот и ждал, не идёт ли почтальон со свежим номером «Чижа» или «Дружных ребят»…</a:t>
            </a:r>
          </a:p>
          <a:p>
            <a:pPr marL="0" indent="0">
              <a:lnSpc>
                <a:spcPct val="80000"/>
              </a:lnSpc>
              <a:spcBef>
                <a:spcPct val="0"/>
              </a:spcBef>
              <a:buFont typeface="Wingdings" pitchFamily="2" charset="2"/>
              <a:buNone/>
            </a:pPr>
            <a:endParaRPr lang="ru-RU" sz="1800" b="1">
              <a:latin typeface="Times New Roman" pitchFamily="18" charset="0"/>
            </a:endParaRPr>
          </a:p>
          <a:p>
            <a:pPr marL="0" indent="0">
              <a:lnSpc>
                <a:spcPct val="80000"/>
              </a:lnSpc>
              <a:spcBef>
                <a:spcPct val="0"/>
              </a:spcBef>
              <a:buFont typeface="Wingdings" pitchFamily="2" charset="2"/>
              <a:buNone/>
            </a:pPr>
            <a:r>
              <a:rPr lang="ru-RU" sz="1800" b="1">
                <a:latin typeface="Times New Roman" pitchFamily="18" charset="0"/>
              </a:rPr>
              <a:t>Литературная деятельность началась так. «В 1942 году в Ташкенте, куда мы с мамой и братом были эвакуированы, я набрался смелости и показал свои стихи К. И. Чуковскому. Эта встреча и стала определяющей в моей дальнейшей жизни» Дружба с С. Я. Маршаком и А. Н. Толстым сыграла важную роль в становлении Валентина Дмитриевича Берестова как писателя.</a:t>
            </a:r>
          </a:p>
          <a:p>
            <a:pPr marL="0" indent="0">
              <a:lnSpc>
                <a:spcPct val="80000"/>
              </a:lnSpc>
              <a:spcBef>
                <a:spcPct val="0"/>
              </a:spcBef>
              <a:buFont typeface="Wingdings" pitchFamily="2" charset="2"/>
              <a:buNone/>
            </a:pPr>
            <a:endParaRPr lang="ru-RU" sz="1800" b="1">
              <a:latin typeface="Times New Roman" pitchFamily="18" charset="0"/>
            </a:endParaRPr>
          </a:p>
          <a:p>
            <a:pPr marL="0" indent="0">
              <a:lnSpc>
                <a:spcPct val="80000"/>
              </a:lnSpc>
              <a:spcBef>
                <a:spcPct val="0"/>
              </a:spcBef>
              <a:buFont typeface="Wingdings" pitchFamily="2" charset="2"/>
              <a:buNone/>
            </a:pPr>
            <a:endParaRPr lang="ru-RU" sz="1500"/>
          </a:p>
          <a:p>
            <a:pPr marL="0" indent="0">
              <a:lnSpc>
                <a:spcPct val="80000"/>
              </a:lnSpc>
              <a:spcBef>
                <a:spcPct val="0"/>
              </a:spcBef>
              <a:buFont typeface="Wingdings" pitchFamily="2" charset="2"/>
              <a:buNone/>
            </a:pPr>
            <a:endParaRPr lang="ru-RU" sz="1500"/>
          </a:p>
        </p:txBody>
      </p:sp>
      <p:pic>
        <p:nvPicPr>
          <p:cNvPr id="72708" name="Picture 2" descr="D:\ЛИЧНАЯ ПАПКА ЯНЫ\ШКОЛА\7 Декабрь 2009 г..jpg"/>
          <p:cNvPicPr>
            <a:picLocks noGrp="1" noChangeAspect="1" noChangeArrowheads="1"/>
          </p:cNvPicPr>
          <p:nvPr>
            <p:ph sz="half" idx="4294967295"/>
          </p:nvPr>
        </p:nvPicPr>
        <p:blipFill>
          <a:blip r:embed="rId2" cstate="print"/>
          <a:srcRect/>
          <a:stretch>
            <a:fillRect/>
          </a:stretch>
        </p:blipFill>
        <p:spPr>
          <a:xfrm>
            <a:off x="5003800" y="1412875"/>
            <a:ext cx="3681413" cy="4516438"/>
          </a:xfrm>
        </p:spPr>
      </p:pic>
      <p:sp>
        <p:nvSpPr>
          <p:cNvPr id="72710" name="Rectangle 6"/>
          <p:cNvSpPr>
            <a:spLocks noChangeArrowheads="1"/>
          </p:cNvSpPr>
          <p:nvPr/>
        </p:nvSpPr>
        <p:spPr bwMode="auto">
          <a:xfrm>
            <a:off x="0" y="260350"/>
            <a:ext cx="8418513"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Валентин Дмитриевич Берестов</a:t>
            </a:r>
            <a:r>
              <a:rPr lang="ru-RU">
                <a:solidFill>
                  <a:schemeClr val="bg1"/>
                </a:solidFill>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6F7E444-39F1-4180-9027-E2440E4088C6}" type="slidenum">
              <a:rPr lang="ru-RU"/>
              <a:pPr/>
              <a:t>65</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1600" b="1">
                <a:latin typeface="Times New Roman" pitchFamily="18" charset="0"/>
              </a:rPr>
              <a:t>Недавно мы гуляли во дворе: Алёнка, Мишка и я. Вдруг во двор въехал грузовик. А на нём лежит ёлка. Шофёр с нашим дворником стали ёлку выгружать.</a:t>
            </a:r>
            <a:endParaRPr lang="ru-RU" sz="1600">
              <a:latin typeface="Times New Roman" pitchFamily="18" charset="0"/>
            </a:endParaRPr>
          </a:p>
          <a:p>
            <a:pPr>
              <a:lnSpc>
                <a:spcPct val="80000"/>
              </a:lnSpc>
            </a:pPr>
            <a:r>
              <a:rPr lang="ru-RU" sz="1600" b="1">
                <a:latin typeface="Times New Roman" pitchFamily="18" charset="0"/>
              </a:rPr>
              <a:t>...Она лежала большая, мохнатая и так вкусно пахла морозом, что мы стояли и улыбались. Потом Алёнка взялась за одну веточку:</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Смотрите, а на ёлке сыски висят.</a:t>
            </a:r>
            <a:endParaRPr lang="ru-RU" sz="1600">
              <a:latin typeface="Times New Roman" pitchFamily="18" charset="0"/>
            </a:endParaRPr>
          </a:p>
          <a:p>
            <a:pPr>
              <a:lnSpc>
                <a:spcPct val="80000"/>
              </a:lnSpc>
            </a:pPr>
            <a:r>
              <a:rPr lang="ru-RU" sz="1600" b="1">
                <a:latin typeface="Times New Roman" pitchFamily="18" charset="0"/>
              </a:rPr>
              <a:t>«Сыски!» Это она неправильно сказала! Мы с Миш­кой так и покатились. Мишка держался руками за жи­вот, как будто ему очень больно, и кричал:</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Ой, умру от смеха! Сыски!</a:t>
            </a:r>
            <a:endParaRPr lang="ru-RU" sz="1600">
              <a:latin typeface="Times New Roman" pitchFamily="18" charset="0"/>
            </a:endParaRPr>
          </a:p>
          <a:p>
            <a:pPr>
              <a:lnSpc>
                <a:spcPct val="80000"/>
              </a:lnSpc>
            </a:pPr>
            <a:r>
              <a:rPr lang="ru-RU" sz="1600" b="1">
                <a:latin typeface="Times New Roman" pitchFamily="18" charset="0"/>
              </a:rPr>
              <a:t>У Алёнки нижняя губа скривилась.</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Я правильно сказала! Это у меня зуб вывалился и свистит.</a:t>
            </a:r>
            <a:endParaRPr lang="ru-RU" sz="1600">
              <a:latin typeface="Times New Roman" pitchFamily="18" charset="0"/>
            </a:endParaRPr>
          </a:p>
          <a:p>
            <a:pPr>
              <a:lnSpc>
                <a:spcPct val="80000"/>
              </a:lnSpc>
            </a:pPr>
            <a:r>
              <a:rPr lang="ru-RU" sz="1600" b="1">
                <a:latin typeface="Times New Roman" pitchFamily="18" charset="0"/>
              </a:rPr>
              <a:t>Мишка сказал:</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Эка невидаль! У меня целых три вывалилось, а я всё равно говорю правильно!  Вот слушай: хыхки! Правда, здорово — хыхх-ки!</a:t>
            </a:r>
            <a:endParaRPr lang="ru-RU" sz="1600">
              <a:latin typeface="Times New Roman" pitchFamily="18" charset="0"/>
            </a:endParaRPr>
          </a:p>
          <a:p>
            <a:pPr>
              <a:lnSpc>
                <a:spcPct val="80000"/>
              </a:lnSpc>
            </a:pPr>
            <a:r>
              <a:rPr lang="ru-RU" sz="1600" b="1">
                <a:latin typeface="Times New Roman" pitchFamily="18" charset="0"/>
              </a:rPr>
              <a:t>Но Алёнка как закричит. Одна громче нас двоих:</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Неправильно! Ура! Ты говоришь хыхки, а надо сыски! Глядя на них, я так хохотал, что даже проголодался.</a:t>
            </a:r>
            <a:endParaRPr lang="ru-RU" sz="1600">
              <a:latin typeface="Times New Roman" pitchFamily="18" charset="0"/>
            </a:endParaRPr>
          </a:p>
          <a:p>
            <a:pPr>
              <a:lnSpc>
                <a:spcPct val="80000"/>
              </a:lnSpc>
            </a:pPr>
            <a:r>
              <a:rPr lang="ru-RU" sz="1600" b="1">
                <a:latin typeface="Times New Roman" pitchFamily="18" charset="0"/>
              </a:rPr>
              <a:t>Я шёл домой и всё время думал: чего они так спорили, раз оба не правы? Ведь это очень простое слово. Я остановился на лестнице и внятно сказал:</a:t>
            </a:r>
            <a:endParaRPr lang="ru-RU" sz="1600">
              <a:latin typeface="Times New Roman" pitchFamily="18" charset="0"/>
            </a:endParaRPr>
          </a:p>
          <a:p>
            <a:pPr>
              <a:lnSpc>
                <a:spcPct val="80000"/>
              </a:lnSpc>
            </a:pPr>
            <a:r>
              <a:rPr lang="ru-RU" sz="1600" b="1">
                <a:latin typeface="Times New Roman" pitchFamily="18" charset="0"/>
              </a:rPr>
              <a:t>—</a:t>
            </a:r>
            <a:r>
              <a:rPr lang="ru-RU" sz="1600">
                <a:latin typeface="Times New Roman" pitchFamily="18" charset="0"/>
              </a:rPr>
              <a:t>  </a:t>
            </a:r>
            <a:r>
              <a:rPr lang="ru-RU" sz="1600" b="1">
                <a:latin typeface="Times New Roman" pitchFamily="18" charset="0"/>
              </a:rPr>
              <a:t>Никакие не сыски. Никакие не хыхки, а коротко и ясно: фыфки! Вот и всё!</a:t>
            </a:r>
            <a:endParaRPr lang="ru-RU" sz="1600">
              <a:latin typeface="Times New Roman" pitchFamily="18" charset="0"/>
            </a:endParaRPr>
          </a:p>
          <a:p>
            <a:pPr>
              <a:lnSpc>
                <a:spcPct val="80000"/>
              </a:lnSpc>
            </a:pPr>
            <a:endParaRPr lang="ru-RU" sz="1600">
              <a:latin typeface="Times New Roman" pitchFamily="18" charset="0"/>
            </a:endParaRPr>
          </a:p>
        </p:txBody>
      </p:sp>
      <p:sp>
        <p:nvSpPr>
          <p:cNvPr id="73733" name="Rectangle 5"/>
          <p:cNvSpPr>
            <a:spLocks noChangeArrowheads="1"/>
          </p:cNvSpPr>
          <p:nvPr/>
        </p:nvSpPr>
        <p:spPr bwMode="auto">
          <a:xfrm>
            <a:off x="0" y="188913"/>
            <a:ext cx="85740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Заколдованная буква. </a:t>
            </a:r>
            <a:r>
              <a:rPr lang="ru-RU" sz="2800" b="1">
                <a:solidFill>
                  <a:schemeClr val="bg1"/>
                </a:solidFill>
                <a:latin typeface="ParkAvenue BT" pitchFamily="66" charset="0"/>
              </a:rPr>
              <a:t>(в сокращении)</a:t>
            </a:r>
            <a:r>
              <a:rPr lang="ru-RU" sz="4400" b="1">
                <a:solidFill>
                  <a:schemeClr val="bg1"/>
                </a:solidFill>
                <a:latin typeface="ParkAvenue BT" pitchFamily="66" charset="0"/>
              </a:rPr>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3"/>
          <p:cNvSpPr>
            <a:spLocks noGrp="1"/>
          </p:cNvSpPr>
          <p:nvPr>
            <p:ph type="sldNum" sz="quarter" idx="12"/>
          </p:nvPr>
        </p:nvSpPr>
        <p:spPr/>
        <p:txBody>
          <a:bodyPr/>
          <a:lstStyle/>
          <a:p>
            <a:fld id="{85FC590B-1D1B-405D-967C-7D67BAF70D9E}" type="slidenum">
              <a:rPr lang="ru-RU"/>
              <a:pPr/>
              <a:t>66</a:t>
            </a:fld>
            <a:endParaRPr lang="ru-RU"/>
          </a:p>
        </p:txBody>
      </p:sp>
      <p:sp>
        <p:nvSpPr>
          <p:cNvPr id="74755" name="Текст 5"/>
          <p:cNvSpPr>
            <a:spLocks noGrp="1"/>
          </p:cNvSpPr>
          <p:nvPr>
            <p:ph type="body" idx="4294967295"/>
          </p:nvPr>
        </p:nvSpPr>
        <p:spPr>
          <a:xfrm>
            <a:off x="468313" y="1341438"/>
            <a:ext cx="4248150" cy="5230812"/>
          </a:xfrm>
        </p:spPr>
        <p:txBody>
          <a:bodyPr/>
          <a:lstStyle/>
          <a:p>
            <a:pPr marL="0" indent="0">
              <a:spcBef>
                <a:spcPct val="0"/>
              </a:spcBef>
              <a:buFont typeface="Wingdings" pitchFamily="2" charset="2"/>
              <a:buNone/>
            </a:pPr>
            <a:r>
              <a:rPr lang="ru-RU" sz="1400" b="1">
                <a:latin typeface="Times New Roman" pitchFamily="18" charset="0"/>
              </a:rPr>
              <a:t>Родился </a:t>
            </a:r>
            <a:r>
              <a:rPr lang="ru-RU" sz="1400" b="1">
                <a:latin typeface="Times New Roman" pitchFamily="18" charset="0"/>
                <a:hlinkClick r:id="rId2" tooltip="17 ноября"/>
              </a:rPr>
              <a:t>17 ноября</a:t>
            </a:r>
            <a:r>
              <a:rPr lang="ru-RU" sz="1400" b="1">
                <a:latin typeface="Times New Roman" pitchFamily="18" charset="0"/>
              </a:rPr>
              <a:t> </a:t>
            </a:r>
            <a:r>
              <a:rPr lang="ru-RU" sz="1400" b="1">
                <a:latin typeface="Times New Roman" pitchFamily="18" charset="0"/>
                <a:hlinkClick r:id="rId3" tooltip="1913 год"/>
              </a:rPr>
              <a:t>1913 года</a:t>
            </a:r>
            <a:r>
              <a:rPr lang="ru-RU" sz="1400" b="1">
                <a:latin typeface="Times New Roman" pitchFamily="18" charset="0"/>
              </a:rPr>
              <a:t> в </a:t>
            </a:r>
            <a:r>
              <a:rPr lang="ru-RU" sz="1400" b="1">
                <a:latin typeface="Times New Roman" pitchFamily="18" charset="0"/>
                <a:hlinkClick r:id="rId4" tooltip="Нью-Йорк"/>
              </a:rPr>
              <a:t>Нью-Йорке</a:t>
            </a:r>
            <a:r>
              <a:rPr lang="ru-RU" sz="1400" b="1">
                <a:latin typeface="Times New Roman" pitchFamily="18" charset="0"/>
              </a:rPr>
              <a:t>, в семье эмигрантов из России. Вскоре после этого родители вернулись на родину и обосновались в </a:t>
            </a:r>
            <a:r>
              <a:rPr lang="ru-RU" sz="1400" b="1">
                <a:latin typeface="Times New Roman" pitchFamily="18" charset="0"/>
                <a:hlinkClick r:id="rId5" tooltip="Гомель"/>
              </a:rPr>
              <a:t>Гомеле</a:t>
            </a:r>
            <a:r>
              <a:rPr lang="ru-RU" sz="1400" b="1">
                <a:latin typeface="Times New Roman" pitchFamily="18" charset="0"/>
              </a:rPr>
              <a:t>. Во время </a:t>
            </a:r>
            <a:r>
              <a:rPr lang="ru-RU" sz="1400" b="1">
                <a:latin typeface="Times New Roman" pitchFamily="18" charset="0"/>
                <a:hlinkClick r:id="rId6" tooltip="Первая мировая война"/>
              </a:rPr>
              <a:t>войны</a:t>
            </a:r>
            <a:r>
              <a:rPr lang="ru-RU" sz="1400" b="1">
                <a:latin typeface="Times New Roman" pitchFamily="18" charset="0"/>
              </a:rPr>
              <a:t> отец Виктора умер от </a:t>
            </a:r>
            <a:r>
              <a:rPr lang="ru-RU" sz="1400" b="1">
                <a:latin typeface="Times New Roman" pitchFamily="18" charset="0"/>
                <a:hlinkClick r:id="rId7" tooltip="Тиф"/>
              </a:rPr>
              <a:t>тифа</a:t>
            </a:r>
            <a:r>
              <a:rPr lang="ru-RU" sz="1400" b="1">
                <a:latin typeface="Times New Roman" pitchFamily="18" charset="0"/>
              </a:rPr>
              <a:t>. Его отчимом стал И. Войцехович, красный </a:t>
            </a:r>
            <a:r>
              <a:rPr lang="ru-RU" sz="1400" b="1">
                <a:latin typeface="Times New Roman" pitchFamily="18" charset="0"/>
                <a:hlinkClick r:id="rId8" tooltip="Комиссар"/>
              </a:rPr>
              <a:t>комиссар</a:t>
            </a:r>
            <a:r>
              <a:rPr lang="ru-RU" sz="1400" b="1">
                <a:latin typeface="Times New Roman" pitchFamily="18" charset="0"/>
              </a:rPr>
              <a:t>, погибший в 1920 г. В 1922 году появился другой отчим — актёр еврейского театра Михаил Рубин, вместе с которым семья объездила всю страну, в </a:t>
            </a:r>
            <a:r>
              <a:rPr lang="ru-RU" sz="1400" b="1">
                <a:latin typeface="Times New Roman" pitchFamily="18" charset="0"/>
                <a:hlinkClick r:id="rId9" tooltip="1925 год"/>
              </a:rPr>
              <a:t>1925 году</a:t>
            </a:r>
            <a:r>
              <a:rPr lang="ru-RU" sz="1400" b="1">
                <a:latin typeface="Times New Roman" pitchFamily="18" charset="0"/>
              </a:rPr>
              <a:t> переехали в Москву. Но однажды Михаил Рубин уехал на гастроли и домой не вернулся. Что произошло — так и осталось неизвестным.</a:t>
            </a:r>
          </a:p>
          <a:p>
            <a:pPr marL="0" indent="0">
              <a:spcBef>
                <a:spcPct val="0"/>
              </a:spcBef>
              <a:buFont typeface="Wingdings" pitchFamily="2" charset="2"/>
              <a:buNone/>
            </a:pPr>
            <a:r>
              <a:rPr lang="ru-RU" sz="1400" b="1">
                <a:latin typeface="Times New Roman" pitchFamily="18" charset="0"/>
              </a:rPr>
              <a:t>Виктор рано начал работать, чтобы обеспечить себе пропитание. В </a:t>
            </a:r>
            <a:r>
              <a:rPr lang="ru-RU" sz="1400" b="1">
                <a:latin typeface="Times New Roman" pitchFamily="18" charset="0"/>
                <a:hlinkClick r:id="rId10" tooltip="1930 год"/>
              </a:rPr>
              <a:t>1930 году</a:t>
            </a:r>
            <a:r>
              <a:rPr lang="ru-RU" sz="1400" b="1">
                <a:latin typeface="Times New Roman" pitchFamily="18" charset="0"/>
              </a:rPr>
              <a:t>, уже работая, он стал посещать «Литературно-театральные мастерские» </a:t>
            </a:r>
            <a:r>
              <a:rPr lang="ru-RU" sz="1400" b="1">
                <a:latin typeface="Times New Roman" pitchFamily="18" charset="0"/>
                <a:hlinkClick r:id="rId11" tooltip="Дикий, Алексей Денисович"/>
              </a:rPr>
              <a:t>А. Дикого</a:t>
            </a:r>
            <a:r>
              <a:rPr lang="ru-RU" sz="1400" b="1">
                <a:latin typeface="Times New Roman" pitchFamily="18" charset="0"/>
              </a:rPr>
              <a:t>. В </a:t>
            </a:r>
            <a:r>
              <a:rPr lang="ru-RU" sz="1400" b="1">
                <a:latin typeface="Times New Roman" pitchFamily="18" charset="0"/>
                <a:hlinkClick r:id="rId12" tooltip="1935 год"/>
              </a:rPr>
              <a:t>1935 году</a:t>
            </a:r>
            <a:r>
              <a:rPr lang="ru-RU" sz="1400" b="1">
                <a:latin typeface="Times New Roman" pitchFamily="18" charset="0"/>
              </a:rPr>
              <a:t> начал выступать как актёр в Театре транспорта (ныне </a:t>
            </a:r>
            <a:r>
              <a:rPr lang="ru-RU" sz="1400" b="1">
                <a:latin typeface="Times New Roman" pitchFamily="18" charset="0"/>
                <a:hlinkClick r:id="rId13" tooltip="Московский драматический театр им. Н. В. Гоголя"/>
              </a:rPr>
              <a:t>Театр им. Н. В. Гоголя</a:t>
            </a:r>
            <a:r>
              <a:rPr lang="ru-RU" sz="1400" b="1">
                <a:latin typeface="Times New Roman" pitchFamily="18" charset="0"/>
              </a:rPr>
              <a:t>). Впоследствии организовал и руководил ансамблем литературно-театральной пародии </a:t>
            </a:r>
            <a:r>
              <a:rPr lang="ru-RU" sz="1400" b="1">
                <a:latin typeface="Times New Roman" pitchFamily="18" charset="0"/>
                <a:hlinkClick r:id="rId14" tooltip="Синяя птичка (театр)"/>
              </a:rPr>
              <a:t>«Синяя птичка»</a:t>
            </a:r>
            <a:r>
              <a:rPr lang="ru-RU" sz="1400" b="1">
                <a:latin typeface="Times New Roman" pitchFamily="18" charset="0"/>
              </a:rPr>
              <a:t> </a:t>
            </a:r>
          </a:p>
          <a:p>
            <a:pPr marL="0" indent="0">
              <a:spcBef>
                <a:spcPct val="0"/>
              </a:spcBef>
              <a:buFont typeface="Wingdings" pitchFamily="2" charset="2"/>
              <a:buNone/>
            </a:pPr>
            <a:r>
              <a:rPr lang="ru-RU" sz="1400" b="1" u="sng">
                <a:latin typeface="Times New Roman" pitchFamily="18" charset="0"/>
              </a:rPr>
              <a:t>Писатель скончался в Москве </a:t>
            </a:r>
            <a:r>
              <a:rPr lang="ru-RU" sz="1400" b="1">
                <a:latin typeface="Times New Roman" pitchFamily="18" charset="0"/>
                <a:hlinkClick r:id="rId15" tooltip="6 мая"/>
              </a:rPr>
              <a:t>6 мая</a:t>
            </a:r>
            <a:r>
              <a:rPr lang="ru-RU" sz="1400" b="1" u="sng">
                <a:latin typeface="Times New Roman" pitchFamily="18" charset="0"/>
              </a:rPr>
              <a:t> </a:t>
            </a:r>
            <a:r>
              <a:rPr lang="ru-RU" sz="1400" b="1">
                <a:latin typeface="Times New Roman" pitchFamily="18" charset="0"/>
                <a:hlinkClick r:id="rId16" tooltip="1972 год"/>
              </a:rPr>
              <a:t>1972 года</a:t>
            </a:r>
            <a:r>
              <a:rPr lang="ru-RU" sz="1400" b="1" u="sng">
                <a:latin typeface="Times New Roman" pitchFamily="18" charset="0"/>
              </a:rPr>
              <a:t>.</a:t>
            </a:r>
            <a:endParaRPr lang="ru-RU" sz="1400" b="1">
              <a:latin typeface="Times New Roman" pitchFamily="18" charset="0"/>
            </a:endParaRPr>
          </a:p>
        </p:txBody>
      </p:sp>
      <p:pic>
        <p:nvPicPr>
          <p:cNvPr id="74756" name="Picture 2" descr="D:\ЛИЧНАЯ ПАПКА ЯНЫ\ШКОЛА\Виктор Драгунский\element-556560-misc-1.jpg"/>
          <p:cNvPicPr>
            <a:picLocks noGrp="1" noChangeAspect="1" noChangeArrowheads="1"/>
          </p:cNvPicPr>
          <p:nvPr>
            <p:ph sz="half" idx="4294967295"/>
          </p:nvPr>
        </p:nvPicPr>
        <p:blipFill>
          <a:blip r:embed="rId17" cstate="print"/>
          <a:srcRect/>
          <a:stretch>
            <a:fillRect/>
          </a:stretch>
        </p:blipFill>
        <p:spPr>
          <a:xfrm>
            <a:off x="4643438" y="1412875"/>
            <a:ext cx="3897312" cy="4535488"/>
          </a:xfrm>
        </p:spPr>
      </p:pic>
      <p:sp>
        <p:nvSpPr>
          <p:cNvPr id="74757" name="Rectangle 3"/>
          <p:cNvSpPr>
            <a:spLocks noChangeArrowheads="1"/>
          </p:cNvSpPr>
          <p:nvPr/>
        </p:nvSpPr>
        <p:spPr bwMode="auto">
          <a:xfrm>
            <a:off x="0" y="0"/>
            <a:ext cx="220663" cy="523875"/>
          </a:xfrm>
          <a:prstGeom prst="rect">
            <a:avLst/>
          </a:prstGeom>
          <a:noFill/>
          <a:ln w="9525">
            <a:noFill/>
            <a:miter lim="800000"/>
            <a:headEnd/>
            <a:tailEnd/>
          </a:ln>
        </p:spPr>
        <p:txBody>
          <a:bodyPr wrap="none" anchor="ctr">
            <a:spAutoFit/>
          </a:bodyPr>
          <a:lstStyle/>
          <a:p>
            <a:r>
              <a:rPr lang="ru-RU" sz="1000" u="sng">
                <a:solidFill>
                  <a:srgbClr val="008080"/>
                </a:solidFill>
                <a:latin typeface="Helvetica" pitchFamily="34" charset="0"/>
                <a:cs typeface="Times New Roman" pitchFamily="18" charset="0"/>
              </a:rPr>
              <a:t>.</a:t>
            </a:r>
            <a:endParaRPr lang="ru-RU" sz="900"/>
          </a:p>
          <a:p>
            <a:pPr eaLnBrk="0" hangingPunct="0"/>
            <a:endParaRPr lang="ru-RU"/>
          </a:p>
        </p:txBody>
      </p:sp>
      <p:sp>
        <p:nvSpPr>
          <p:cNvPr id="74759" name="Rectangle 7"/>
          <p:cNvSpPr>
            <a:spLocks noChangeArrowheads="1"/>
          </p:cNvSpPr>
          <p:nvPr/>
        </p:nvSpPr>
        <p:spPr bwMode="auto">
          <a:xfrm>
            <a:off x="250825" y="260350"/>
            <a:ext cx="8135938"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Виктор Юзефович Драгунский</a:t>
            </a:r>
            <a:r>
              <a:rPr lang="ru-RU"/>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54ADC1F-44D3-4966-B250-8916DAE41F68}" type="slidenum">
              <a:rPr lang="ru-RU"/>
              <a:pPr/>
              <a:t>67</a:t>
            </a:fld>
            <a:endParaRPr lang="ru-RU"/>
          </a:p>
        </p:txBody>
      </p:sp>
      <p:sp>
        <p:nvSpPr>
          <p:cNvPr id="3" name="Содержимое 2"/>
          <p:cNvSpPr>
            <a:spLocks noGrp="1"/>
          </p:cNvSpPr>
          <p:nvPr>
            <p:ph idx="4294967295"/>
          </p:nvPr>
        </p:nvSpPr>
        <p:spPr/>
        <p:txBody>
          <a:bodyPr>
            <a:normAutofit/>
          </a:bodyPr>
          <a:lstStyle/>
          <a:p>
            <a:pPr>
              <a:lnSpc>
                <a:spcPct val="80000"/>
              </a:lnSpc>
            </a:pPr>
            <a:r>
              <a:rPr lang="ru-RU" sz="1500" b="1"/>
              <a:t>Я сижу и слушаю, не дыша. </a:t>
            </a:r>
            <a:endParaRPr lang="ru-RU" sz="1500"/>
          </a:p>
          <a:p>
            <a:pPr>
              <a:lnSpc>
                <a:spcPct val="80000"/>
              </a:lnSpc>
            </a:pPr>
            <a:r>
              <a:rPr lang="ru-RU" sz="1500" b="1"/>
              <a:t>Шорохи шуршащего </a:t>
            </a:r>
            <a:r>
              <a:rPr lang="ru-RU" sz="1500"/>
              <a:t>камыша. </a:t>
            </a:r>
          </a:p>
          <a:p>
            <a:pPr>
              <a:lnSpc>
                <a:spcPct val="80000"/>
              </a:lnSpc>
            </a:pPr>
            <a:r>
              <a:rPr lang="ru-RU" sz="1500"/>
              <a:t>Камышинки </a:t>
            </a:r>
            <a:r>
              <a:rPr lang="ru-RU" sz="1500" b="1"/>
              <a:t>шепчутся:</a:t>
            </a:r>
            <a:endParaRPr lang="ru-RU" sz="1500"/>
          </a:p>
          <a:p>
            <a:pPr>
              <a:lnSpc>
                <a:spcPct val="80000"/>
              </a:lnSpc>
            </a:pPr>
            <a:r>
              <a:rPr lang="ru-RU" sz="1500" b="1"/>
              <a:t>—</a:t>
            </a:r>
            <a:r>
              <a:rPr lang="ru-RU" sz="1500"/>
              <a:t> Ши</a:t>
            </a:r>
            <a:r>
              <a:rPr lang="ru-RU" sz="1500" baseline="-25000"/>
              <a:t>,</a:t>
            </a:r>
            <a:r>
              <a:rPr lang="ru-RU" sz="1500"/>
              <a:t> ши, ши!</a:t>
            </a:r>
          </a:p>
          <a:p>
            <a:pPr>
              <a:lnSpc>
                <a:spcPct val="80000"/>
              </a:lnSpc>
            </a:pPr>
            <a:r>
              <a:rPr lang="ru-RU" sz="1500" b="1"/>
              <a:t>Что вы тихо шепчете, </a:t>
            </a:r>
            <a:r>
              <a:rPr lang="ru-RU" sz="1500"/>
              <a:t>камыши! </a:t>
            </a:r>
          </a:p>
          <a:p>
            <a:pPr>
              <a:lnSpc>
                <a:spcPct val="80000"/>
              </a:lnSpc>
            </a:pPr>
            <a:r>
              <a:rPr lang="ru-RU" sz="1500" b="1"/>
              <a:t>Разве так шушукаться хорошо! </a:t>
            </a:r>
            <a:endParaRPr lang="ru-RU" sz="1500"/>
          </a:p>
          <a:p>
            <a:pPr>
              <a:lnSpc>
                <a:spcPct val="80000"/>
              </a:lnSpc>
            </a:pPr>
            <a:r>
              <a:rPr lang="ru-RU" sz="1500" b="1"/>
              <a:t>А в ответ шуршание:</a:t>
            </a:r>
            <a:endParaRPr lang="ru-RU" sz="1500"/>
          </a:p>
          <a:p>
            <a:pPr>
              <a:lnSpc>
                <a:spcPct val="80000"/>
              </a:lnSpc>
            </a:pPr>
            <a:r>
              <a:rPr lang="ru-RU" sz="1500"/>
              <a:t>— Шо, шо, шо!</a:t>
            </a:r>
          </a:p>
          <a:p>
            <a:pPr>
              <a:lnSpc>
                <a:spcPct val="80000"/>
              </a:lnSpc>
            </a:pPr>
            <a:r>
              <a:rPr lang="ru-RU" sz="1500" b="1"/>
              <a:t>Я хожу по берегу и кричу:</a:t>
            </a:r>
            <a:endParaRPr lang="ru-RU" sz="1500"/>
          </a:p>
          <a:p>
            <a:pPr>
              <a:lnSpc>
                <a:spcPct val="80000"/>
              </a:lnSpc>
            </a:pPr>
            <a:r>
              <a:rPr lang="ru-RU" sz="1500" b="1"/>
              <a:t>—</a:t>
            </a:r>
            <a:r>
              <a:rPr lang="ru-RU" sz="1500"/>
              <a:t> </a:t>
            </a:r>
            <a:r>
              <a:rPr lang="ru-RU" sz="1500" b="1"/>
              <a:t>С вами я шушукаться не хочу! </a:t>
            </a:r>
            <a:endParaRPr lang="ru-RU" sz="1500"/>
          </a:p>
          <a:p>
            <a:pPr>
              <a:lnSpc>
                <a:spcPct val="80000"/>
              </a:lnSpc>
            </a:pPr>
            <a:r>
              <a:rPr lang="ru-RU" sz="1500" b="1"/>
              <a:t>Я спою над речкою и спляшу. </a:t>
            </a:r>
            <a:endParaRPr lang="ru-RU" sz="1500"/>
          </a:p>
          <a:p>
            <a:pPr>
              <a:lnSpc>
                <a:spcPct val="80000"/>
              </a:lnSpc>
            </a:pPr>
            <a:r>
              <a:rPr lang="ru-RU" sz="1500" b="1"/>
              <a:t>Даже разрешения не </a:t>
            </a:r>
            <a:r>
              <a:rPr lang="ru-RU" sz="1500"/>
              <a:t>спрошу!</a:t>
            </a:r>
          </a:p>
          <a:p>
            <a:pPr>
              <a:lnSpc>
                <a:spcPct val="80000"/>
              </a:lnSpc>
            </a:pPr>
            <a:r>
              <a:rPr lang="ru-RU" sz="1500" b="1"/>
              <a:t>Я спляшу </a:t>
            </a:r>
            <a:r>
              <a:rPr lang="ru-RU" sz="1500"/>
              <a:t>у самого камыша. </a:t>
            </a:r>
          </a:p>
          <a:p>
            <a:pPr>
              <a:lnSpc>
                <a:spcPct val="80000"/>
              </a:lnSpc>
            </a:pPr>
            <a:r>
              <a:rPr lang="ru-RU" sz="1500"/>
              <a:t>Камышинки </a:t>
            </a:r>
            <a:r>
              <a:rPr lang="ru-RU" sz="1500" b="1"/>
              <a:t>шепчутся:</a:t>
            </a:r>
            <a:endParaRPr lang="ru-RU" sz="1500"/>
          </a:p>
          <a:p>
            <a:pPr>
              <a:lnSpc>
                <a:spcPct val="80000"/>
              </a:lnSpc>
            </a:pPr>
            <a:r>
              <a:rPr lang="ru-RU" sz="1500"/>
              <a:t>— Ша</a:t>
            </a:r>
            <a:r>
              <a:rPr lang="ru-RU" sz="1500" baseline="-25000"/>
              <a:t>,</a:t>
            </a:r>
            <a:r>
              <a:rPr lang="ru-RU" sz="1500"/>
              <a:t> ша</a:t>
            </a:r>
            <a:r>
              <a:rPr lang="ru-RU" sz="1500" baseline="-25000"/>
              <a:t>,</a:t>
            </a:r>
            <a:r>
              <a:rPr lang="ru-RU" sz="1500"/>
              <a:t> ша!</a:t>
            </a:r>
          </a:p>
          <a:p>
            <a:pPr>
              <a:lnSpc>
                <a:spcPct val="80000"/>
              </a:lnSpc>
            </a:pPr>
            <a:r>
              <a:rPr lang="ru-RU" sz="1500" b="1"/>
              <a:t>Словно просят шёпотом:</a:t>
            </a:r>
            <a:endParaRPr lang="ru-RU" sz="1500"/>
          </a:p>
          <a:p>
            <a:pPr>
              <a:lnSpc>
                <a:spcPct val="80000"/>
              </a:lnSpc>
            </a:pPr>
            <a:r>
              <a:rPr lang="ru-RU" sz="1500" b="1"/>
              <a:t>—</a:t>
            </a:r>
            <a:r>
              <a:rPr lang="ru-RU" sz="1500"/>
              <a:t> </a:t>
            </a:r>
            <a:r>
              <a:rPr lang="ru-RU" sz="1500" b="1"/>
              <a:t>Не пляши!</a:t>
            </a:r>
            <a:endParaRPr lang="ru-RU" sz="1500"/>
          </a:p>
          <a:p>
            <a:pPr>
              <a:lnSpc>
                <a:spcPct val="80000"/>
              </a:lnSpc>
            </a:pPr>
            <a:r>
              <a:rPr lang="ru-RU" sz="1500" b="1"/>
              <a:t>До чего пугливые </a:t>
            </a:r>
            <a:r>
              <a:rPr lang="ru-RU" sz="1500"/>
              <a:t>камыши!</a:t>
            </a:r>
          </a:p>
          <a:p>
            <a:pPr>
              <a:lnSpc>
                <a:spcPct val="80000"/>
              </a:lnSpc>
            </a:pPr>
            <a:endParaRPr lang="ru-RU" sz="1500"/>
          </a:p>
        </p:txBody>
      </p:sp>
      <p:sp>
        <p:nvSpPr>
          <p:cNvPr id="75781" name="Rectangle 5"/>
          <p:cNvSpPr>
            <a:spLocks noChangeArrowheads="1"/>
          </p:cNvSpPr>
          <p:nvPr/>
        </p:nvSpPr>
        <p:spPr bwMode="auto">
          <a:xfrm>
            <a:off x="1403350" y="260350"/>
            <a:ext cx="511333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Пугливые камыши</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3"/>
          <p:cNvSpPr>
            <a:spLocks noGrp="1"/>
          </p:cNvSpPr>
          <p:nvPr>
            <p:ph type="sldNum" sz="quarter" idx="12"/>
          </p:nvPr>
        </p:nvSpPr>
        <p:spPr/>
        <p:txBody>
          <a:bodyPr/>
          <a:lstStyle/>
          <a:p>
            <a:fld id="{C5EF94ED-E93E-4980-B3C5-1E831C47FBAA}" type="slidenum">
              <a:rPr lang="ru-RU"/>
              <a:pPr/>
              <a:t>68</a:t>
            </a:fld>
            <a:endParaRPr lang="ru-RU"/>
          </a:p>
        </p:txBody>
      </p:sp>
      <p:pic>
        <p:nvPicPr>
          <p:cNvPr id="76805" name="Picture 5" descr="Орлов В"/>
          <p:cNvPicPr>
            <a:picLocks noChangeAspect="1" noChangeArrowheads="1"/>
          </p:cNvPicPr>
          <p:nvPr/>
        </p:nvPicPr>
        <p:blipFill>
          <a:blip r:embed="rId2" cstate="print"/>
          <a:srcRect/>
          <a:stretch>
            <a:fillRect/>
          </a:stretch>
        </p:blipFill>
        <p:spPr bwMode="auto">
          <a:xfrm>
            <a:off x="468313" y="1412875"/>
            <a:ext cx="3455987" cy="1944688"/>
          </a:xfrm>
          <a:prstGeom prst="rect">
            <a:avLst/>
          </a:prstGeom>
          <a:noFill/>
        </p:spPr>
      </p:pic>
      <p:sp>
        <p:nvSpPr>
          <p:cNvPr id="76808" name="Rectangle 8"/>
          <p:cNvSpPr>
            <a:spLocks noChangeArrowheads="1"/>
          </p:cNvSpPr>
          <p:nvPr/>
        </p:nvSpPr>
        <p:spPr bwMode="auto">
          <a:xfrm>
            <a:off x="3995738" y="1463675"/>
            <a:ext cx="4679950" cy="2047875"/>
          </a:xfrm>
          <a:prstGeom prst="rect">
            <a:avLst/>
          </a:prstGeom>
          <a:noFill/>
          <a:ln w="9525">
            <a:noFill/>
            <a:miter lim="800000"/>
            <a:headEnd/>
            <a:tailEnd/>
          </a:ln>
          <a:effectLst/>
        </p:spPr>
        <p:txBody>
          <a:bodyPr anchor="ctr">
            <a:spAutoFit/>
          </a:bodyPr>
          <a:lstStyle/>
          <a:p>
            <a:r>
              <a:rPr lang="ru-RU" sz="1600" b="1">
                <a:latin typeface="Times New Roman" pitchFamily="18" charset="0"/>
              </a:rPr>
              <a:t>Орлов Владимир Викторович (р. 1936), прозаик. </a:t>
            </a:r>
          </a:p>
          <a:p>
            <a:r>
              <a:rPr lang="ru-RU" sz="1600" b="1">
                <a:latin typeface="Times New Roman" pitchFamily="18" charset="0"/>
              </a:rPr>
              <a:t>Родился 31 августа в Москве в семье журналиста. После окончания школы поступил в Московский университет на факультет журналистики (1954 - 59). В течение десяти лет работал в газете "Комсомольская правда". За эти годы написал книгу очерков - "Дорога длиной в семь сантиметров" (1960), романы</a:t>
            </a:r>
          </a:p>
        </p:txBody>
      </p:sp>
      <p:sp>
        <p:nvSpPr>
          <p:cNvPr id="76809" name="Rectangle 9"/>
          <p:cNvSpPr>
            <a:spLocks noChangeArrowheads="1"/>
          </p:cNvSpPr>
          <p:nvPr/>
        </p:nvSpPr>
        <p:spPr bwMode="auto">
          <a:xfrm>
            <a:off x="179388" y="333375"/>
            <a:ext cx="8243887" cy="762000"/>
          </a:xfrm>
          <a:prstGeom prst="rect">
            <a:avLst/>
          </a:prstGeom>
          <a:noFill/>
          <a:ln w="9525">
            <a:noFill/>
            <a:miter lim="800000"/>
            <a:headEnd/>
            <a:tailEnd/>
          </a:ln>
          <a:effectLst/>
        </p:spPr>
        <p:txBody>
          <a:bodyPr>
            <a:spAutoFit/>
          </a:bodyPr>
          <a:lstStyle/>
          <a:p>
            <a:r>
              <a:rPr lang="ru-RU" sz="4400" b="1">
                <a:solidFill>
                  <a:schemeClr val="bg1"/>
                </a:solidFill>
                <a:latin typeface="ParkAvenue BT" pitchFamily="66" charset="0"/>
              </a:rPr>
              <a:t>Владимир Викторович Орлов</a:t>
            </a:r>
          </a:p>
        </p:txBody>
      </p:sp>
      <p:graphicFrame>
        <p:nvGraphicFramePr>
          <p:cNvPr id="76822" name="Group 22"/>
          <p:cNvGraphicFramePr>
            <a:graphicFrameLocks noGrp="1"/>
          </p:cNvGraphicFramePr>
          <p:nvPr/>
        </p:nvGraphicFramePr>
        <p:xfrm>
          <a:off x="468313" y="3573463"/>
          <a:ext cx="7775575" cy="2584450"/>
        </p:xfrm>
        <a:graphic>
          <a:graphicData uri="http://schemas.openxmlformats.org/drawingml/2006/table">
            <a:tbl>
              <a:tblPr/>
              <a:tblGrid>
                <a:gridCol w="7775575"/>
              </a:tblGrid>
              <a:tr h="2305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rPr>
                        <a:t>"Соленый арбуз" (1965) и "После дождичка в четверг" (1968).</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rPr>
                        <a:t>В 1969 становится профессиональным писателем, все время и силы отдавая литературному труду. В 1975 выходит его роман "Происшествие в Никольском".</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rPr>
                        <a:t>Широкую известность В.Орлов получил после выхода в свет романа "Альтист Данилов" (1981). В 1988 опубликовал роман "Аптекарь". В течение последних лет Орлов преподает в Литературном институте им. М.Горького, руководит семинаром прозы, не оставляя литературного творчества.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rPr>
                        <a:t>В 1997 журнал "Юность" представил новую книгу писателя - роман "Шеврикука, или Любовь к привидению". В.Орлов живет и работает в Москве.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453D1B69-6435-4F7C-87C6-2EA174854D68}" type="slidenum">
              <a:rPr lang="ru-RU"/>
              <a:pPr/>
              <a:t>69</a:t>
            </a:fld>
            <a:endParaRPr lang="ru-RU"/>
          </a:p>
        </p:txBody>
      </p:sp>
      <p:sp>
        <p:nvSpPr>
          <p:cNvPr id="6" name="Содержимое 5"/>
          <p:cNvSpPr>
            <a:spLocks noGrp="1"/>
          </p:cNvSpPr>
          <p:nvPr>
            <p:ph idx="4294967295"/>
          </p:nvPr>
        </p:nvSpPr>
        <p:spPr>
          <a:xfrm>
            <a:off x="468313" y="1412875"/>
            <a:ext cx="4427537" cy="6143625"/>
          </a:xfrm>
        </p:spPr>
        <p:txBody>
          <a:bodyPr>
            <a:normAutofit/>
          </a:bodyPr>
          <a:lstStyle/>
          <a:p>
            <a:pPr>
              <a:lnSpc>
                <a:spcPct val="80000"/>
              </a:lnSpc>
              <a:buFont typeface="Wingdings" pitchFamily="2" charset="2"/>
              <a:buNone/>
            </a:pPr>
            <a:r>
              <a:rPr lang="ru-RU" sz="1600" b="1">
                <a:latin typeface="Times New Roman" pitchFamily="18" charset="0"/>
              </a:rPr>
              <a:t>Спешил </a:t>
            </a:r>
            <a:r>
              <a:rPr lang="ru-RU" sz="1600">
                <a:latin typeface="Times New Roman" pitchFamily="18" charset="0"/>
              </a:rPr>
              <a:t>Никита на урок.</a:t>
            </a:r>
          </a:p>
          <a:p>
            <a:pPr>
              <a:lnSpc>
                <a:spcPct val="80000"/>
              </a:lnSpc>
              <a:buFont typeface="Wingdings" pitchFamily="2" charset="2"/>
              <a:buNone/>
            </a:pPr>
            <a:r>
              <a:rPr lang="ru-RU" sz="1600" b="1">
                <a:latin typeface="Times New Roman" pitchFamily="18" charset="0"/>
              </a:rPr>
              <a:t>Шёл, не сбавляя </a:t>
            </a:r>
            <a:r>
              <a:rPr lang="ru-RU" sz="1600">
                <a:latin typeface="Times New Roman" pitchFamily="18" charset="0"/>
              </a:rPr>
              <a:t>шага.</a:t>
            </a:r>
          </a:p>
          <a:p>
            <a:pPr>
              <a:lnSpc>
                <a:spcPct val="80000"/>
              </a:lnSpc>
              <a:buFont typeface="Wingdings" pitchFamily="2" charset="2"/>
              <a:buNone/>
            </a:pPr>
            <a:r>
              <a:rPr lang="ru-RU" sz="1600" b="1">
                <a:latin typeface="Times New Roman" pitchFamily="18" charset="0"/>
              </a:rPr>
              <a:t>Вдруг на него рычит щенок.</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Кудлатая дворняга.</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Никита — </a:t>
            </a:r>
            <a:r>
              <a:rPr lang="ru-RU" sz="1600" b="1">
                <a:latin typeface="Times New Roman" pitchFamily="18" charset="0"/>
              </a:rPr>
              <a:t>взрослый! </a:t>
            </a:r>
            <a:r>
              <a:rPr lang="ru-RU" sz="1600">
                <a:latin typeface="Times New Roman" pitchFamily="18" charset="0"/>
              </a:rPr>
              <a:t>Он </a:t>
            </a:r>
            <a:r>
              <a:rPr lang="ru-RU" sz="1600" b="1">
                <a:latin typeface="Times New Roman" pitchFamily="18" charset="0"/>
              </a:rPr>
              <a:t>не </a:t>
            </a:r>
            <a:r>
              <a:rPr lang="ru-RU" sz="1600">
                <a:latin typeface="Times New Roman" pitchFamily="18" charset="0"/>
              </a:rPr>
              <a:t>трус!</a:t>
            </a:r>
          </a:p>
          <a:p>
            <a:pPr>
              <a:lnSpc>
                <a:spcPct val="80000"/>
              </a:lnSpc>
              <a:buFont typeface="Wingdings" pitchFamily="2" charset="2"/>
              <a:buNone/>
            </a:pPr>
            <a:r>
              <a:rPr lang="ru-RU" sz="1600">
                <a:latin typeface="Times New Roman" pitchFamily="18" charset="0"/>
              </a:rPr>
              <a:t>Но шла </a:t>
            </a:r>
            <a:r>
              <a:rPr lang="ru-RU" sz="1600" b="1">
                <a:latin typeface="Times New Roman" pitchFamily="18" charset="0"/>
              </a:rPr>
              <a:t>Танюша рядом,</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Она </a:t>
            </a:r>
            <a:r>
              <a:rPr lang="ru-RU" sz="1600" b="1">
                <a:latin typeface="Times New Roman" pitchFamily="18" charset="0"/>
              </a:rPr>
              <a:t>сказала: «Ой, боюсь!»</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И сразу слёзы градом.</a:t>
            </a:r>
            <a:endParaRPr lang="ru-RU" sz="1600">
              <a:latin typeface="Times New Roman" pitchFamily="18" charset="0"/>
            </a:endParaRPr>
          </a:p>
          <a:p>
            <a:pPr>
              <a:lnSpc>
                <a:spcPct val="80000"/>
              </a:lnSpc>
              <a:buFont typeface="Wingdings" pitchFamily="2" charset="2"/>
              <a:buNone/>
            </a:pPr>
            <a:r>
              <a:rPr lang="ru-RU" sz="1600">
                <a:latin typeface="Times New Roman" pitchFamily="18" charset="0"/>
              </a:rPr>
              <a:t>Но тут </a:t>
            </a:r>
            <a:r>
              <a:rPr lang="ru-RU" sz="1600" b="1">
                <a:latin typeface="Times New Roman" pitchFamily="18" charset="0"/>
              </a:rPr>
              <a:t>её </a:t>
            </a:r>
            <a:r>
              <a:rPr lang="ru-RU" sz="1600">
                <a:latin typeface="Times New Roman" pitchFamily="18" charset="0"/>
              </a:rPr>
              <a:t>Никита спас,</a:t>
            </a:r>
          </a:p>
          <a:p>
            <a:pPr>
              <a:lnSpc>
                <a:spcPct val="80000"/>
              </a:lnSpc>
              <a:buFont typeface="Wingdings" pitchFamily="2" charset="2"/>
              <a:buNone/>
            </a:pPr>
            <a:r>
              <a:rPr lang="ru-RU" sz="1600">
                <a:latin typeface="Times New Roman" pitchFamily="18" charset="0"/>
              </a:rPr>
              <a:t>Он </a:t>
            </a:r>
            <a:r>
              <a:rPr lang="ru-RU" sz="1600" b="1">
                <a:latin typeface="Times New Roman" pitchFamily="18" charset="0"/>
              </a:rPr>
              <a:t>проявил отвагу.</a:t>
            </a:r>
            <a:endParaRPr lang="ru-RU" sz="1600">
              <a:latin typeface="Times New Roman" pitchFamily="18" charset="0"/>
            </a:endParaRPr>
          </a:p>
          <a:p>
            <a:pPr>
              <a:lnSpc>
                <a:spcPct val="80000"/>
              </a:lnSpc>
              <a:buFont typeface="Wingdings" pitchFamily="2" charset="2"/>
              <a:buNone/>
            </a:pPr>
            <a:r>
              <a:rPr lang="ru-RU" sz="1600" b="1">
                <a:latin typeface="Times New Roman" pitchFamily="18" charset="0"/>
              </a:rPr>
              <a:t>Сказал: «Иди спокойно в </a:t>
            </a:r>
            <a:r>
              <a:rPr lang="ru-RU" sz="1600">
                <a:latin typeface="Times New Roman" pitchFamily="18" charset="0"/>
              </a:rPr>
              <a:t>класс!»</a:t>
            </a:r>
          </a:p>
          <a:p>
            <a:pPr>
              <a:lnSpc>
                <a:spcPct val="80000"/>
              </a:lnSpc>
              <a:buFont typeface="Wingdings" pitchFamily="2" charset="2"/>
              <a:buNone/>
            </a:pPr>
            <a:r>
              <a:rPr lang="ru-RU" sz="1600">
                <a:latin typeface="Times New Roman" pitchFamily="18" charset="0"/>
              </a:rPr>
              <a:t>И отогнал </a:t>
            </a:r>
            <a:r>
              <a:rPr lang="ru-RU" sz="1600" b="1">
                <a:latin typeface="Times New Roman" pitchFamily="18" charset="0"/>
              </a:rPr>
              <a:t>дворнягу.</a:t>
            </a:r>
            <a:endParaRPr lang="ru-RU" sz="1600">
              <a:latin typeface="Times New Roman" pitchFamily="18" charset="0"/>
            </a:endParaRPr>
          </a:p>
          <a:p>
            <a:pPr>
              <a:lnSpc>
                <a:spcPct val="80000"/>
              </a:lnSpc>
              <a:buFont typeface="Wingdings" pitchFamily="2" charset="2"/>
              <a:buNone/>
            </a:pPr>
            <a:endParaRPr lang="ru-RU" sz="1600">
              <a:latin typeface="Times New Roman" pitchFamily="18" charset="0"/>
            </a:endParaRPr>
          </a:p>
        </p:txBody>
      </p:sp>
      <p:graphicFrame>
        <p:nvGraphicFramePr>
          <p:cNvPr id="77837" name="Group 13"/>
          <p:cNvGraphicFramePr>
            <a:graphicFrameLocks noGrp="1"/>
          </p:cNvGraphicFramePr>
          <p:nvPr/>
        </p:nvGraphicFramePr>
        <p:xfrm>
          <a:off x="5076825" y="1412875"/>
          <a:ext cx="3311525" cy="4679950"/>
        </p:xfrm>
        <a:graphic>
          <a:graphicData uri="http://schemas.openxmlformats.org/drawingml/2006/table">
            <a:tbl>
              <a:tblPr/>
              <a:tblGrid>
                <a:gridCol w="3311525"/>
              </a:tblGrid>
              <a:tr h="4679950">
                <a:tc>
                  <a:txBody>
                    <a:bodyPr/>
                    <a:lstStyle/>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Его Танюша </a:t>
                      </a:r>
                      <a:r>
                        <a:rPr kumimoji="0" lang="ru-RU" sz="1600" b="0" i="0" u="none" strike="noStrike" cap="none" normalizeH="0" baseline="0" smtClean="0">
                          <a:ln>
                            <a:noFill/>
                          </a:ln>
                          <a:solidFill>
                            <a:schemeClr val="tx1"/>
                          </a:solidFill>
                          <a:effectLst/>
                          <a:latin typeface="Times New Roman" pitchFamily="18" charset="0"/>
                        </a:rPr>
                        <a:t>по пути</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Благодарит за смелость.</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Ещё разок её </a:t>
                      </a:r>
                      <a:r>
                        <a:rPr kumimoji="0" lang="ru-RU" sz="1600" b="0" i="0" u="none" strike="noStrike" cap="none" normalizeH="0" baseline="0" smtClean="0">
                          <a:ln>
                            <a:noFill/>
                          </a:ln>
                          <a:solidFill>
                            <a:schemeClr val="tx1"/>
                          </a:solidFill>
                          <a:effectLst/>
                          <a:latin typeface="Times New Roman" pitchFamily="18" charset="0"/>
                        </a:rPr>
                        <a:t>спасти</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Никите захотелось.</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a:t>
                      </a:r>
                      <a:r>
                        <a:rPr kumimoji="0" lang="ru-RU" sz="1600" b="0" i="0" u="none" strike="noStrike" cap="none" normalizeH="0" baseline="0" smtClean="0">
                          <a:ln>
                            <a:noFill/>
                          </a:ln>
                          <a:solidFill>
                            <a:schemeClr val="tx1"/>
                          </a:solidFill>
                          <a:effectLst/>
                          <a:latin typeface="Times New Roman" pitchFamily="18" charset="0"/>
                        </a:rPr>
                        <a:t> </a:t>
                      </a:r>
                      <a:r>
                        <a:rPr kumimoji="0" lang="ru-RU" sz="1600" b="1" i="0" u="none" strike="noStrike" cap="none" normalizeH="0" baseline="0" smtClean="0">
                          <a:ln>
                            <a:noFill/>
                          </a:ln>
                          <a:solidFill>
                            <a:schemeClr val="tx1"/>
                          </a:solidFill>
                          <a:effectLst/>
                          <a:latin typeface="Times New Roman" pitchFamily="18" charset="0"/>
                        </a:rPr>
                        <a:t>Ты потеряешься в лесу. </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А я приду — тебя </a:t>
                      </a:r>
                      <a:r>
                        <a:rPr kumimoji="0" lang="ru-RU" sz="1600" b="0" i="0" u="none" strike="noStrike" cap="none" normalizeH="0" baseline="0" smtClean="0">
                          <a:ln>
                            <a:noFill/>
                          </a:ln>
                          <a:solidFill>
                            <a:schemeClr val="tx1"/>
                          </a:solidFill>
                          <a:effectLst/>
                          <a:latin typeface="Times New Roman" pitchFamily="18" charset="0"/>
                        </a:rPr>
                        <a:t>спасу! — </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0" i="0" u="none" strike="noStrike" cap="none" normalizeH="0" baseline="0" smtClean="0">
                          <a:ln>
                            <a:noFill/>
                          </a:ln>
                          <a:solidFill>
                            <a:schemeClr val="tx1"/>
                          </a:solidFill>
                          <a:effectLst/>
                          <a:latin typeface="Times New Roman" pitchFamily="18" charset="0"/>
                        </a:rPr>
                        <a:t>Он </a:t>
                      </a:r>
                      <a:r>
                        <a:rPr kumimoji="0" lang="ru-RU" sz="1600" b="1" i="0" u="none" strike="noStrike" cap="none" normalizeH="0" baseline="0" smtClean="0">
                          <a:ln>
                            <a:noFill/>
                          </a:ln>
                          <a:solidFill>
                            <a:schemeClr val="tx1"/>
                          </a:solidFill>
                          <a:effectLst/>
                          <a:latin typeface="Times New Roman" pitchFamily="18" charset="0"/>
                        </a:rPr>
                        <a:t>предложил Танюшке.</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a:t>
                      </a:r>
                      <a:r>
                        <a:rPr kumimoji="0" lang="ru-RU" sz="1600" b="0" i="0" u="none" strike="noStrike" cap="none" normalizeH="0" baseline="0" smtClean="0">
                          <a:ln>
                            <a:noFill/>
                          </a:ln>
                          <a:solidFill>
                            <a:schemeClr val="tx1"/>
                          </a:solidFill>
                          <a:effectLst/>
                          <a:latin typeface="Times New Roman" pitchFamily="18" charset="0"/>
                        </a:rPr>
                        <a:t> </a:t>
                      </a:r>
                      <a:r>
                        <a:rPr kumimoji="0" lang="ru-RU" sz="1600" b="1" i="0" u="none" strike="noStrike" cap="none" normalizeH="0" baseline="0" smtClean="0">
                          <a:ln>
                            <a:noFill/>
                          </a:ln>
                          <a:solidFill>
                            <a:schemeClr val="tx1"/>
                          </a:solidFill>
                          <a:effectLst/>
                          <a:latin typeface="Times New Roman" pitchFamily="18" charset="0"/>
                        </a:rPr>
                        <a:t>Ну нет! — ответила она. — </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Я не пойду гулять одна.</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Со мной пойдут подружки.</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0" i="0" u="none" strike="noStrike" cap="none" normalizeH="0" baseline="0" smtClean="0">
                          <a:ln>
                            <a:noFill/>
                          </a:ln>
                          <a:solidFill>
                            <a:schemeClr val="tx1"/>
                          </a:solidFill>
                          <a:effectLst/>
                          <a:latin typeface="Times New Roman" pitchFamily="18" charset="0"/>
                        </a:rPr>
                        <a:t>Она </a:t>
                      </a:r>
                      <a:r>
                        <a:rPr kumimoji="0" lang="ru-RU" sz="1600" b="1" i="0" u="none" strike="noStrike" cap="none" normalizeH="0" baseline="0" smtClean="0">
                          <a:ln>
                            <a:noFill/>
                          </a:ln>
                          <a:solidFill>
                            <a:schemeClr val="tx1"/>
                          </a:solidFill>
                          <a:effectLst/>
                          <a:latin typeface="Times New Roman" pitchFamily="18" charset="0"/>
                        </a:rPr>
                        <a:t>его не поняла ...</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Но ведь не в этом дело!</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0" i="0" u="none" strike="noStrike" cap="none" normalizeH="0" baseline="0" smtClean="0">
                          <a:ln>
                            <a:noFill/>
                          </a:ln>
                          <a:solidFill>
                            <a:schemeClr val="tx1"/>
                          </a:solidFill>
                          <a:effectLst/>
                          <a:latin typeface="Times New Roman" pitchFamily="18" charset="0"/>
                        </a:rPr>
                        <a:t>Он </a:t>
                      </a:r>
                      <a:r>
                        <a:rPr kumimoji="0" lang="ru-RU" sz="1600" b="1" i="0" u="none" strike="noStrike" cap="none" normalizeH="0" baseline="0" smtClean="0">
                          <a:ln>
                            <a:noFill/>
                          </a:ln>
                          <a:solidFill>
                            <a:schemeClr val="tx1"/>
                          </a:solidFill>
                          <a:effectLst/>
                          <a:latin typeface="Times New Roman" pitchFamily="18" charset="0"/>
                        </a:rPr>
                        <a:t>всю </a:t>
                      </a:r>
                      <a:r>
                        <a:rPr kumimoji="0" lang="ru-RU" sz="1600" b="0" i="0" u="none" strike="noStrike" cap="none" normalizeH="0" baseline="0" smtClean="0">
                          <a:ln>
                            <a:noFill/>
                          </a:ln>
                          <a:solidFill>
                            <a:schemeClr val="tx1"/>
                          </a:solidFill>
                          <a:effectLst/>
                          <a:latin typeface="Times New Roman" pitchFamily="18" charset="0"/>
                        </a:rPr>
                        <a:t>дорогу </a:t>
                      </a:r>
                      <a:r>
                        <a:rPr kumimoji="0" lang="ru-RU" sz="1600" b="1" i="0" u="none" strike="noStrike" cap="none" normalizeH="0" baseline="0" smtClean="0">
                          <a:ln>
                            <a:noFill/>
                          </a:ln>
                          <a:solidFill>
                            <a:schemeClr val="tx1"/>
                          </a:solidFill>
                          <a:effectLst/>
                          <a:latin typeface="Times New Roman" pitchFamily="18" charset="0"/>
                        </a:rPr>
                        <a:t>до </a:t>
                      </a:r>
                      <a:r>
                        <a:rPr kumimoji="0" lang="ru-RU" sz="1600" b="0" i="0" u="none" strike="noStrike" cap="none" normalizeH="0" baseline="0" smtClean="0">
                          <a:ln>
                            <a:noFill/>
                          </a:ln>
                          <a:solidFill>
                            <a:schemeClr val="tx1"/>
                          </a:solidFill>
                          <a:effectLst/>
                          <a:latin typeface="Times New Roman" pitchFamily="18" charset="0"/>
                        </a:rPr>
                        <a:t>угла</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0" i="0" u="none" strike="noStrike" cap="none" normalizeH="0" baseline="0" smtClean="0">
                          <a:ln>
                            <a:noFill/>
                          </a:ln>
                          <a:solidFill>
                            <a:schemeClr val="tx1"/>
                          </a:solidFill>
                          <a:effectLst/>
                          <a:latin typeface="Times New Roman" pitchFamily="18" charset="0"/>
                        </a:rPr>
                        <a:t>Спасал </a:t>
                      </a:r>
                      <a:r>
                        <a:rPr kumimoji="0" lang="ru-RU" sz="1600" b="1" i="0" u="none" strike="noStrike" cap="none" normalizeH="0" baseline="0" smtClean="0">
                          <a:ln>
                            <a:noFill/>
                          </a:ln>
                          <a:solidFill>
                            <a:schemeClr val="tx1"/>
                          </a:solidFill>
                          <a:effectLst/>
                          <a:latin typeface="Times New Roman" pitchFamily="18" charset="0"/>
                        </a:rPr>
                        <a:t>Танюшу смело.</a:t>
                      </a:r>
                      <a:endParaRPr kumimoji="0" lang="ru-RU" sz="16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1" i="0" u="none" strike="noStrike" cap="none" normalizeH="0" baseline="0" smtClean="0">
                          <a:ln>
                            <a:noFill/>
                          </a:ln>
                          <a:solidFill>
                            <a:schemeClr val="tx1"/>
                          </a:solidFill>
                          <a:effectLst/>
                          <a:latin typeface="Times New Roman" pitchFamily="18" charset="0"/>
                        </a:rPr>
                        <a:t>В мечтах её от волка </a:t>
                      </a:r>
                      <a:r>
                        <a:rPr kumimoji="0" lang="ru-RU" sz="1600" b="0" i="0" u="none" strike="noStrike" cap="none" normalizeH="0" baseline="0" smtClean="0">
                          <a:ln>
                            <a:noFill/>
                          </a:ln>
                          <a:solidFill>
                            <a:schemeClr val="tx1"/>
                          </a:solidFill>
                          <a:effectLst/>
                          <a:latin typeface="Times New Roman" pitchFamily="18" charset="0"/>
                        </a:rPr>
                        <a:t>спас...</a:t>
                      </a: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1600" b="0" i="0" u="none" strike="noStrike" cap="none" normalizeH="0" baseline="0" smtClean="0">
                          <a:ln>
                            <a:noFill/>
                          </a:ln>
                          <a:solidFill>
                            <a:schemeClr val="tx1"/>
                          </a:solidFill>
                          <a:effectLst/>
                          <a:latin typeface="Times New Roman" pitchFamily="18" charset="0"/>
                        </a:rPr>
                        <a:t>Но тут пришли </a:t>
                      </a:r>
                      <a:r>
                        <a:rPr kumimoji="0" lang="ru-RU" sz="1600" b="1" i="0" u="none" strike="noStrike" cap="none" normalizeH="0" baseline="0" smtClean="0">
                          <a:ln>
                            <a:noFill/>
                          </a:ln>
                          <a:solidFill>
                            <a:schemeClr val="tx1"/>
                          </a:solidFill>
                          <a:effectLst/>
                          <a:latin typeface="Times New Roman" pitchFamily="18" charset="0"/>
                        </a:rPr>
                        <a:t>ребята в </a:t>
                      </a:r>
                      <a:r>
                        <a:rPr kumimoji="0" lang="ru-RU" sz="1600" b="0" i="0" u="none" strike="noStrike" cap="none" normalizeH="0" baseline="0" smtClean="0">
                          <a:ln>
                            <a:noFill/>
                          </a:ln>
                          <a:solidFill>
                            <a:schemeClr val="tx1"/>
                          </a:solidFill>
                          <a:effectLst/>
                          <a:latin typeface="Times New Roman" pitchFamily="18" charset="0"/>
                        </a:rPr>
                        <a:t>класс.</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16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77838" name="Rectangle 14"/>
          <p:cNvSpPr>
            <a:spLocks noChangeArrowheads="1"/>
          </p:cNvSpPr>
          <p:nvPr/>
        </p:nvSpPr>
        <p:spPr bwMode="auto">
          <a:xfrm>
            <a:off x="1331913" y="333375"/>
            <a:ext cx="46450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По дороге в класс</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463285A1-68D3-42FF-96DA-A9E51BD05A15}" type="slidenum">
              <a:rPr lang="ru-RU"/>
              <a:pPr/>
              <a:t>7</a:t>
            </a:fld>
            <a:endParaRPr lang="ru-RU"/>
          </a:p>
        </p:txBody>
      </p:sp>
      <p:graphicFrame>
        <p:nvGraphicFramePr>
          <p:cNvPr id="14420" name="Group 84"/>
          <p:cNvGraphicFramePr>
            <a:graphicFrameLocks noGrp="1"/>
          </p:cNvGraphicFramePr>
          <p:nvPr/>
        </p:nvGraphicFramePr>
        <p:xfrm>
          <a:off x="250825" y="260350"/>
          <a:ext cx="8497888" cy="5886451"/>
        </p:xfrm>
        <a:graphic>
          <a:graphicData uri="http://schemas.openxmlformats.org/drawingml/2006/table">
            <a:tbl>
              <a:tblPr/>
              <a:tblGrid>
                <a:gridCol w="2211388"/>
                <a:gridCol w="3262312"/>
                <a:gridCol w="1584325"/>
                <a:gridCol w="1439863"/>
              </a:tblGrid>
              <a:tr h="1081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  АВТОР</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НАЗВАНИЕ ПРОИЗВЕДЕНИЯ</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СТРАНИЦА В УЧЕБНИКЕ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ParkAvenue BT" pitchFamily="66" charset="0"/>
                        </a:rPr>
                        <a:t>НОМЕР СЛАЙДА</a:t>
                      </a:r>
                    </a:p>
                  </a:txBody>
                  <a:tcPr horzOverflow="overflow">
                    <a:lnL>
                      <a:noFill/>
                    </a:lnL>
                    <a:lnR>
                      <a:noFill/>
                    </a:lnR>
                    <a:lnT>
                      <a:noFill/>
                    </a:lnT>
                    <a:lnB>
                      <a:noFill/>
                    </a:lnB>
                    <a:lnTlToBr>
                      <a:noFill/>
                    </a:lnTlToBr>
                    <a:lnBlToTr>
                      <a:noFill/>
                    </a:lnBlToTr>
                    <a:noFill/>
                  </a:tcPr>
                </a:tc>
              </a:tr>
              <a:tr h="420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О.ГРИГОРЬЕВ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СТИХИ ПО ПЕРВЫМ СТРОЧКАМ</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37</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«ЯМА»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123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38</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«ХО ХО, ХА ХА»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127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39</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«ПОВАР»</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141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40</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С.МАРШАК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«ЦИРК»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42</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«ЦИРК»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43</a:t>
                      </a:r>
                    </a:p>
                  </a:txBody>
                  <a:tcPr horzOverflow="overflow">
                    <a:lnL>
                      <a:noFill/>
                    </a:lnL>
                    <a:lnR>
                      <a:noFill/>
                    </a:lnR>
                    <a:lnT>
                      <a:noFill/>
                    </a:lnT>
                    <a:lnB>
                      <a:noFill/>
                    </a:lnB>
                    <a:lnTlToBr>
                      <a:noFill/>
                    </a:lnTlToBr>
                    <a:lnBlToTr>
                      <a:noFill/>
                    </a:lnBlToTr>
                    <a:noFill/>
                  </a:tcPr>
                </a:tc>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Б.ЗАХОДЕР</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«КИТ И КОТ» (ОТРЫВКИ)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45</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Е.ЧАРУШИН</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«ПОЧЕМУ ТЮПУ ПРОЗВАЛИ ТЮПОЙ»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47</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Г.СКРЕБИЦКИЙ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«СОРОКА»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49</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Н.НАДЕЖДИНА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«ПОЧЕМУ ЕЁ НАЗВАЛИ КАПУСТОЙ»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51</a:t>
                      </a:r>
                    </a:p>
                  </a:txBody>
                  <a:tcPr horzOverflow="overflow">
                    <a:lnL>
                      <a:noFill/>
                    </a:lnL>
                    <a:lnR>
                      <a:noFill/>
                    </a:lnR>
                    <a:lnT>
                      <a:noFill/>
                    </a:lnT>
                    <a:lnB>
                      <a:noFill/>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1" u="none" strike="noStrike" cap="none" normalizeH="0" baseline="0" smtClean="0">
                          <a:ln>
                            <a:noFill/>
                          </a:ln>
                          <a:solidFill>
                            <a:schemeClr val="tx1"/>
                          </a:solidFill>
                          <a:effectLst/>
                          <a:latin typeface="Times New Roman" pitchFamily="18" charset="0"/>
                        </a:rPr>
                        <a:t>«ПОЧЕМУ ЕЁ НАЗВАЛИ ПЕТРУШКОЙ»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52</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886EB338-7099-4CDB-A005-AA1A7F5F2950}" type="slidenum">
              <a:rPr lang="ru-RU"/>
              <a:pPr/>
              <a:t>70</a:t>
            </a:fld>
            <a:endParaRPr lang="ru-RU"/>
          </a:p>
        </p:txBody>
      </p:sp>
      <p:sp>
        <p:nvSpPr>
          <p:cNvPr id="78851" name="Текст 5"/>
          <p:cNvSpPr>
            <a:spLocks noGrp="1"/>
          </p:cNvSpPr>
          <p:nvPr>
            <p:ph type="body" idx="4294967295"/>
          </p:nvPr>
        </p:nvSpPr>
        <p:spPr>
          <a:xfrm>
            <a:off x="395288" y="1412875"/>
            <a:ext cx="3960812" cy="4752975"/>
          </a:xfrm>
        </p:spPr>
        <p:txBody>
          <a:bodyPr/>
          <a:lstStyle/>
          <a:p>
            <a:pPr marL="0" indent="0">
              <a:lnSpc>
                <a:spcPct val="80000"/>
              </a:lnSpc>
              <a:spcBef>
                <a:spcPct val="0"/>
              </a:spcBef>
              <a:buFont typeface="Wingdings" pitchFamily="2" charset="2"/>
              <a:buNone/>
            </a:pPr>
            <a:r>
              <a:rPr lang="ru-RU" sz="1600" b="1">
                <a:latin typeface="Times New Roman" pitchFamily="18" charset="0"/>
              </a:rPr>
              <a:t>Родилась в семье врача-ветеринара, училась в балетной школе. Первым мужем Агнии Львовны был поэт </a:t>
            </a:r>
            <a:r>
              <a:rPr lang="ru-RU" sz="1600" b="1">
                <a:latin typeface="Times New Roman" pitchFamily="18" charset="0"/>
                <a:hlinkClick r:id="rId2" tooltip="Барто, Павел Николаевич"/>
              </a:rPr>
              <a:t>Павел Барто</a:t>
            </a:r>
            <a:r>
              <a:rPr lang="ru-RU" sz="1600" b="1">
                <a:latin typeface="Times New Roman" pitchFamily="18" charset="0"/>
              </a:rPr>
              <a:t>. Совместно с ним она написала три стихотворения — </a:t>
            </a:r>
            <a:r>
              <a:rPr lang="ru-RU" sz="1600" b="1">
                <a:latin typeface="Times New Roman" pitchFamily="18" charset="0"/>
                <a:hlinkClick r:id="rId3" tooltip="wikilivres:Девочка-рёвушка (Барто)"/>
              </a:rPr>
              <a:t>«Девочка-рёвушка»</a:t>
            </a:r>
            <a:r>
              <a:rPr lang="ru-RU" sz="1600" b="1">
                <a:latin typeface="Times New Roman" pitchFamily="18" charset="0"/>
              </a:rPr>
              <a:t>, </a:t>
            </a:r>
            <a:r>
              <a:rPr lang="ru-RU" sz="1600" b="1">
                <a:latin typeface="Times New Roman" pitchFamily="18" charset="0"/>
                <a:hlinkClick r:id="rId4" tooltip="wikilivres:Девочка чумазая (Барто)"/>
              </a:rPr>
              <a:t>«Девочка чумазая»</a:t>
            </a:r>
            <a:r>
              <a:rPr lang="ru-RU" sz="1600" b="1">
                <a:latin typeface="Times New Roman" pitchFamily="18" charset="0"/>
              </a:rPr>
              <a:t> и «Считалочка». В </a:t>
            </a:r>
            <a:r>
              <a:rPr lang="ru-RU" sz="1600" b="1">
                <a:latin typeface="Times New Roman" pitchFamily="18" charset="0"/>
                <a:hlinkClick r:id="rId5" tooltip="1927 год"/>
              </a:rPr>
              <a:t>1927 году</a:t>
            </a:r>
            <a:r>
              <a:rPr lang="ru-RU" sz="1600" b="1">
                <a:latin typeface="Times New Roman" pitchFamily="18" charset="0"/>
              </a:rPr>
              <a:t> у них родился сын Гарик. Вскоре после его рождения супруги развелись. Весной 1945 года Гарик трагически погиб в возрасте 18 лет. Вторым мужем Агнии Львовны был крупный советский теплоэнергетик член-корреспондент </a:t>
            </a:r>
          </a:p>
          <a:p>
            <a:pPr marL="0" indent="0">
              <a:lnSpc>
                <a:spcPct val="80000"/>
              </a:lnSpc>
              <a:spcBef>
                <a:spcPct val="0"/>
              </a:spcBef>
              <a:buFont typeface="Wingdings" pitchFamily="2" charset="2"/>
              <a:buNone/>
            </a:pPr>
            <a:r>
              <a:rPr lang="ru-RU" sz="1600" b="1">
                <a:latin typeface="Times New Roman" pitchFamily="18" charset="0"/>
              </a:rPr>
              <a:t>АН СССР </a:t>
            </a:r>
            <a:r>
              <a:rPr lang="ru-RU" sz="1600" b="1">
                <a:latin typeface="Times New Roman" pitchFamily="18" charset="0"/>
                <a:hlinkClick r:id="rId6" tooltip="Щегляев, Андрей Владимирович (страница отсутствует)"/>
              </a:rPr>
              <a:t>Андрей Щегляев</a:t>
            </a:r>
            <a:r>
              <a:rPr lang="ru-RU" sz="1600" b="1">
                <a:latin typeface="Times New Roman" pitchFamily="18" charset="0"/>
              </a:rPr>
              <a:t>, вместе с которым они прожили почти 50 лет. </a:t>
            </a:r>
          </a:p>
          <a:p>
            <a:pPr marL="0" indent="0">
              <a:lnSpc>
                <a:spcPct val="80000"/>
              </a:lnSpc>
              <a:spcBef>
                <a:spcPct val="0"/>
              </a:spcBef>
              <a:buFont typeface="Wingdings" pitchFamily="2" charset="2"/>
              <a:buNone/>
            </a:pPr>
            <a:r>
              <a:rPr lang="ru-RU" sz="1600" b="1">
                <a:latin typeface="Times New Roman" pitchFamily="18" charset="0"/>
              </a:rPr>
              <a:t>От этого брака у них родилась дочь Татьяна Щегляева.</a:t>
            </a:r>
          </a:p>
          <a:p>
            <a:pPr marL="0" indent="0">
              <a:lnSpc>
                <a:spcPct val="80000"/>
              </a:lnSpc>
              <a:spcBef>
                <a:spcPct val="0"/>
              </a:spcBef>
              <a:buFont typeface="Wingdings" pitchFamily="2" charset="2"/>
              <a:buNone/>
            </a:pPr>
            <a:r>
              <a:rPr lang="ru-RU" sz="1600" b="1">
                <a:latin typeface="Times New Roman" pitchFamily="18" charset="0"/>
              </a:rPr>
              <a:t>Имя Агнии Барто присвоено одной из </a:t>
            </a:r>
            <a:r>
              <a:rPr lang="ru-RU" sz="1600" b="1">
                <a:latin typeface="Times New Roman" pitchFamily="18" charset="0"/>
                <a:hlinkClick r:id="rId7" tooltip="Малая планета"/>
              </a:rPr>
              <a:t>малых планет</a:t>
            </a:r>
            <a:r>
              <a:rPr lang="ru-RU" sz="1600" b="1">
                <a:latin typeface="Times New Roman" pitchFamily="18" charset="0"/>
              </a:rPr>
              <a:t> (</a:t>
            </a:r>
            <a:r>
              <a:rPr lang="ru-RU" sz="1600" b="1">
                <a:latin typeface="Times New Roman" pitchFamily="18" charset="0"/>
                <a:hlinkClick r:id="rId8" tooltip="Список малых планет"/>
              </a:rPr>
              <a:t>2279 Barto</a:t>
            </a:r>
            <a:r>
              <a:rPr lang="ru-RU" sz="1600" b="1">
                <a:latin typeface="Times New Roman" pitchFamily="18" charset="0"/>
              </a:rPr>
              <a:t>), расположенной между орбитами Марса и Юпитера, а также одному из </a:t>
            </a:r>
            <a:r>
              <a:rPr lang="ru-RU" sz="1600" b="1">
                <a:latin typeface="Times New Roman" pitchFamily="18" charset="0"/>
                <a:hlinkClick r:id="rId9" tooltip="Кратер"/>
              </a:rPr>
              <a:t>кратеров</a:t>
            </a:r>
            <a:r>
              <a:rPr lang="ru-RU" sz="1600" b="1">
                <a:latin typeface="Times New Roman" pitchFamily="18" charset="0"/>
              </a:rPr>
              <a:t> на </a:t>
            </a:r>
            <a:r>
              <a:rPr lang="ru-RU" sz="1600" b="1">
                <a:latin typeface="Times New Roman" pitchFamily="18" charset="0"/>
                <a:hlinkClick r:id="rId10" tooltip="Венера (планета)"/>
              </a:rPr>
              <a:t>Венере</a:t>
            </a:r>
            <a:r>
              <a:rPr lang="ru-RU" sz="1600" b="1">
                <a:latin typeface="Times New Roman" pitchFamily="18" charset="0"/>
              </a:rPr>
              <a:t>.</a:t>
            </a:r>
          </a:p>
          <a:p>
            <a:pPr marL="0" indent="0">
              <a:lnSpc>
                <a:spcPct val="80000"/>
              </a:lnSpc>
              <a:spcBef>
                <a:spcPct val="0"/>
              </a:spcBef>
              <a:buFont typeface="Wingdings" pitchFamily="2" charset="2"/>
              <a:buNone/>
            </a:pPr>
            <a:r>
              <a:rPr lang="ru-RU" sz="2100"/>
              <a:t> </a:t>
            </a:r>
          </a:p>
          <a:p>
            <a:pPr marL="0" indent="0">
              <a:lnSpc>
                <a:spcPct val="80000"/>
              </a:lnSpc>
              <a:spcBef>
                <a:spcPct val="0"/>
              </a:spcBef>
              <a:buFont typeface="Wingdings" pitchFamily="2" charset="2"/>
              <a:buNone/>
            </a:pPr>
            <a:endParaRPr lang="ru-RU" sz="2100"/>
          </a:p>
        </p:txBody>
      </p:sp>
      <p:pic>
        <p:nvPicPr>
          <p:cNvPr id="78852" name="Picture 2" descr="D:\ЛИЧНАЯ ПАПКА ЯНЫ\ШКОЛА\Агния Барто\200px-AgniyaBarto.jpg"/>
          <p:cNvPicPr>
            <a:picLocks noGrp="1" noChangeAspect="1" noChangeArrowheads="1"/>
          </p:cNvPicPr>
          <p:nvPr>
            <p:ph sz="half" idx="4294967295"/>
          </p:nvPr>
        </p:nvPicPr>
        <p:blipFill>
          <a:blip r:embed="rId11" cstate="print"/>
          <a:srcRect/>
          <a:stretch>
            <a:fillRect/>
          </a:stretch>
        </p:blipFill>
        <p:spPr>
          <a:xfrm>
            <a:off x="4284663" y="1268413"/>
            <a:ext cx="4335462" cy="4824412"/>
          </a:xfrm>
        </p:spPr>
      </p:pic>
      <p:sp>
        <p:nvSpPr>
          <p:cNvPr id="78854" name="Rectangle 6"/>
          <p:cNvSpPr>
            <a:spLocks noChangeArrowheads="1"/>
          </p:cNvSpPr>
          <p:nvPr/>
        </p:nvSpPr>
        <p:spPr bwMode="auto">
          <a:xfrm>
            <a:off x="900113" y="333375"/>
            <a:ext cx="5815012"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Агния Львовна Барто</a:t>
            </a:r>
            <a:r>
              <a:rPr lang="ru-RU"/>
              <a:t>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p:cNvSpPr>
            <a:spLocks noGrp="1"/>
          </p:cNvSpPr>
          <p:nvPr>
            <p:ph type="sldNum" sz="quarter" idx="12"/>
          </p:nvPr>
        </p:nvSpPr>
        <p:spPr/>
        <p:txBody>
          <a:bodyPr/>
          <a:lstStyle/>
          <a:p>
            <a:fld id="{0A3766A1-90D4-4290-8303-80E125F8C962}" type="slidenum">
              <a:rPr lang="ru-RU"/>
              <a:pPr/>
              <a:t>71</a:t>
            </a:fld>
            <a:endParaRPr lang="ru-RU"/>
          </a:p>
        </p:txBody>
      </p:sp>
      <p:sp>
        <p:nvSpPr>
          <p:cNvPr id="6" name="Содержимое 5"/>
          <p:cNvSpPr>
            <a:spLocks noGrp="1"/>
          </p:cNvSpPr>
          <p:nvPr>
            <p:ph idx="4294967295"/>
          </p:nvPr>
        </p:nvSpPr>
        <p:spPr>
          <a:xfrm>
            <a:off x="468313" y="1412875"/>
            <a:ext cx="4546600" cy="5668963"/>
          </a:xfrm>
        </p:spPr>
        <p:txBody>
          <a:bodyPr>
            <a:normAutofit/>
          </a:bodyPr>
          <a:lstStyle/>
          <a:p>
            <a:pPr>
              <a:lnSpc>
                <a:spcPct val="80000"/>
              </a:lnSpc>
              <a:buFont typeface="Wingdings" pitchFamily="2" charset="2"/>
              <a:buNone/>
            </a:pPr>
            <a:r>
              <a:rPr lang="ru-RU" sz="2000" b="1">
                <a:latin typeface="Times New Roman" pitchFamily="18" charset="0"/>
              </a:rPr>
              <a:t>В зоопарке олени есть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верблюды ходят горбатые,</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Крокодилы здесь,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мартышки здесь,</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И медведица с медвежатами.</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Словом, звери со всех сторон.</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Но мне нравится только слон!</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Со слоном я даже дружу.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Почему! Сейчас расскажу.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«Добрый день!» — я сказал бегемоту.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Бегемот молчит отчего-то.</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Я к моржу тогда подхожу.</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«Добрый день!» — говорю моржу.</a:t>
            </a:r>
            <a:endParaRPr lang="ru-RU" sz="2000">
              <a:latin typeface="Times New Roman" pitchFamily="18" charset="0"/>
            </a:endParaRPr>
          </a:p>
          <a:p>
            <a:pPr>
              <a:lnSpc>
                <a:spcPct val="80000"/>
              </a:lnSpc>
              <a:buFont typeface="Wingdings" pitchFamily="2" charset="2"/>
              <a:buNone/>
            </a:pPr>
            <a:r>
              <a:rPr lang="ru-RU" sz="1800" b="1"/>
              <a:t> </a:t>
            </a:r>
            <a:endParaRPr lang="ru-RU" sz="1800"/>
          </a:p>
          <a:p>
            <a:pPr>
              <a:lnSpc>
                <a:spcPct val="80000"/>
              </a:lnSpc>
              <a:buFont typeface="Wingdings" pitchFamily="2" charset="2"/>
              <a:buNone/>
            </a:pPr>
            <a:endParaRPr lang="ru-RU" sz="1800"/>
          </a:p>
        </p:txBody>
      </p:sp>
      <p:graphicFrame>
        <p:nvGraphicFramePr>
          <p:cNvPr id="79883" name="Group 11"/>
          <p:cNvGraphicFramePr>
            <a:graphicFrameLocks noGrp="1"/>
          </p:cNvGraphicFramePr>
          <p:nvPr/>
        </p:nvGraphicFramePr>
        <p:xfrm>
          <a:off x="5508625" y="1557338"/>
          <a:ext cx="2808288" cy="4608512"/>
        </p:xfrm>
        <a:graphic>
          <a:graphicData uri="http://schemas.openxmlformats.org/drawingml/2006/table">
            <a:tbl>
              <a:tblPr/>
              <a:tblGrid>
                <a:gridCol w="2808288"/>
              </a:tblGrid>
              <a:tr h="4608513">
                <a:tc>
                  <a:txBody>
                    <a:bodyPr/>
                    <a:lstStyle/>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Но молчат и морж, и тюлень —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Поздороваться глупым лень!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Только слон головой качает.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«Здравствуй, здравствуй!» — он отвечает.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Почему мне нравится слон? </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80000"/>
                        </a:lnSpc>
                        <a:spcBef>
                          <a:spcPct val="20000"/>
                        </a:spcBef>
                        <a:spcAft>
                          <a:spcPct val="0"/>
                        </a:spcAft>
                        <a:buClr>
                          <a:schemeClr val="hlink"/>
                        </a:buClr>
                        <a:buSzPct val="80000"/>
                        <a:buFont typeface="Wingdings" pitchFamily="2" charset="2"/>
                        <a:buNone/>
                        <a:tabLst/>
                      </a:pPr>
                      <a:r>
                        <a:rPr kumimoji="0" lang="ru-RU" sz="2000" b="1" i="0" u="none" strike="noStrike" cap="none" normalizeH="0" baseline="0" smtClean="0">
                          <a:ln>
                            <a:noFill/>
                          </a:ln>
                          <a:solidFill>
                            <a:schemeClr val="tx1"/>
                          </a:solidFill>
                          <a:effectLst/>
                          <a:latin typeface="Times New Roman" pitchFamily="18" charset="0"/>
                        </a:rPr>
                        <a:t>Потому что вежливый он.</a:t>
                      </a:r>
                      <a:endParaRPr kumimoji="0" lang="ru-RU"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79884" name="Rectangle 12"/>
          <p:cNvSpPr>
            <a:spLocks noChangeArrowheads="1"/>
          </p:cNvSpPr>
          <p:nvPr/>
        </p:nvSpPr>
        <p:spPr bwMode="auto">
          <a:xfrm>
            <a:off x="539750" y="333375"/>
            <a:ext cx="7104063"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Почему мне нравится слон</a:t>
            </a:r>
            <a:r>
              <a:rPr lang="ru-RU" sz="4400" b="1">
                <a:solidFill>
                  <a:srgbClr val="FF0066"/>
                </a:solidFill>
                <a:latin typeface="ParkAvenue BT" pitchFamily="66" charset="0"/>
              </a:rPr>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B24760F7-26DB-431A-B280-1BA8F99FC556}" type="slidenum">
              <a:rPr lang="ru-RU"/>
              <a:pPr/>
              <a:t>72</a:t>
            </a:fld>
            <a:endParaRPr lang="ru-RU"/>
          </a:p>
        </p:txBody>
      </p:sp>
      <p:sp>
        <p:nvSpPr>
          <p:cNvPr id="80899" name="Rectangle 3"/>
          <p:cNvSpPr>
            <a:spLocks noGrp="1"/>
          </p:cNvSpPr>
          <p:nvPr>
            <p:ph type="body" idx="4294967295"/>
          </p:nvPr>
        </p:nvSpPr>
        <p:spPr>
          <a:xfrm>
            <a:off x="3203575" y="1412875"/>
            <a:ext cx="5472113" cy="6858000"/>
          </a:xfrm>
        </p:spPr>
        <p:txBody>
          <a:bodyPr/>
          <a:lstStyle/>
          <a:p>
            <a:pPr>
              <a:lnSpc>
                <a:spcPct val="80000"/>
              </a:lnSpc>
            </a:pPr>
            <a:r>
              <a:rPr lang="ru-RU" sz="1400" b="1">
                <a:latin typeface="Times New Roman" pitchFamily="18" charset="0"/>
              </a:rPr>
              <a:t>Алан Александр Милн (англ. Alan Alexander Milne) (18 января 1882 — 31 января 1956) — английский писатель, автор повестей о «медведе с опилками в голове» — Винни-Пухе. Родился в лондонском районе Килберн. Много лет был сотрудником английского юмористического журнала «Панч» (Punch). Сочинять истории о Винни-Пухе Милн начал для своего сына Кристофера Робина Милна (1920—1996). До выхода в свет книг о Винни-Пухе Милн уже был довольно известным драматургом, однако успех Винни-Пуха приобрел такие масштабы, что другие произведения Милна сейчас практически неизвестны.Милн родился в Лондоне. Он учился в небольшой частной школе, владельцем которой был его отец, Джон Милн. Одним из его учителей был Герберт Уэллс. Затем поступил в Вестминстерскую школу, а потом в Тринити-колледж Кембриджа, где изучал математику. Будучи студентом, он писал заметки в студенческую газету «Grant». Обычно он писал вместе со своим братом Кеннетом, и они подписывали заметки именем АКМ. Работы Милна были замечены, и с ним стал сотрудничать британский юмористический журнал «Punch», впоследствии Милн стал там ассистентом редактора.</a:t>
            </a:r>
          </a:p>
          <a:p>
            <a:pPr>
              <a:lnSpc>
                <a:spcPct val="80000"/>
              </a:lnSpc>
            </a:pPr>
            <a:r>
              <a:rPr lang="ru-RU" sz="1400" b="1">
                <a:latin typeface="Times New Roman" pitchFamily="18" charset="0"/>
              </a:rPr>
              <a:t>Милн участвовал в Первой мировой войне в качестве офицера британской армии. Позже он написал книгу «Мир с честью», в которой осуждал войну.</a:t>
            </a:r>
          </a:p>
          <a:p>
            <a:pPr>
              <a:lnSpc>
                <a:spcPct val="80000"/>
              </a:lnSpc>
            </a:pPr>
            <a:r>
              <a:rPr lang="ru-RU" sz="1400" b="1">
                <a:latin typeface="Times New Roman" pitchFamily="18" charset="0"/>
              </a:rPr>
              <a:t>В 1913 году Милн женился на Дороти де Селинкурт, в 1920 году у них родился единственный сын — Кристофер Робин Милн.</a:t>
            </a:r>
          </a:p>
        </p:txBody>
      </p:sp>
      <p:pic>
        <p:nvPicPr>
          <p:cNvPr id="80900" name="Picture 4" descr="i"/>
          <p:cNvPicPr>
            <a:picLocks noChangeAspect="1" noChangeArrowheads="1"/>
          </p:cNvPicPr>
          <p:nvPr/>
        </p:nvPicPr>
        <p:blipFill>
          <a:blip r:embed="rId2" cstate="print"/>
          <a:srcRect/>
          <a:stretch>
            <a:fillRect/>
          </a:stretch>
        </p:blipFill>
        <p:spPr bwMode="auto">
          <a:xfrm>
            <a:off x="468313" y="1412875"/>
            <a:ext cx="3095625" cy="4465638"/>
          </a:xfrm>
          <a:prstGeom prst="rect">
            <a:avLst/>
          </a:prstGeom>
          <a:noFill/>
          <a:ln w="9525">
            <a:noFill/>
            <a:miter lim="800000"/>
            <a:headEnd/>
            <a:tailEnd/>
          </a:ln>
        </p:spPr>
      </p:pic>
      <p:sp>
        <p:nvSpPr>
          <p:cNvPr id="80902" name="Rectangle 6"/>
          <p:cNvSpPr>
            <a:spLocks noChangeArrowheads="1"/>
          </p:cNvSpPr>
          <p:nvPr/>
        </p:nvSpPr>
        <p:spPr bwMode="auto">
          <a:xfrm>
            <a:off x="611188" y="254000"/>
            <a:ext cx="6769100" cy="762000"/>
          </a:xfrm>
          <a:prstGeom prst="rect">
            <a:avLst/>
          </a:prstGeom>
          <a:noFill/>
          <a:ln w="9525">
            <a:noFill/>
            <a:miter lim="800000"/>
            <a:headEnd/>
            <a:tailEnd/>
          </a:ln>
          <a:effectLst/>
        </p:spPr>
        <p:txBody>
          <a:bodyPr>
            <a:spAutoFit/>
          </a:bodyPr>
          <a:lstStyle/>
          <a:p>
            <a:r>
              <a:rPr lang="ru-RU" sz="4400" b="1">
                <a:solidFill>
                  <a:schemeClr val="bg1"/>
                </a:solidFill>
                <a:latin typeface="ParkAvenue BT" pitchFamily="66" charset="0"/>
              </a:rPr>
              <a:t>Алан Александр Милн</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9EA8BB1-C378-4245-AE1C-C90E0E3EB01A}" type="slidenum">
              <a:rPr lang="ru-RU"/>
              <a:pPr/>
              <a:t>73</a:t>
            </a:fld>
            <a:endParaRPr lang="ru-RU"/>
          </a:p>
        </p:txBody>
      </p:sp>
      <p:sp>
        <p:nvSpPr>
          <p:cNvPr id="6" name="Содержимое 5"/>
          <p:cNvSpPr>
            <a:spLocks noGrp="1"/>
          </p:cNvSpPr>
          <p:nvPr>
            <p:ph idx="4294967295"/>
          </p:nvPr>
        </p:nvSpPr>
        <p:spPr>
          <a:xfrm>
            <a:off x="0" y="1341438"/>
            <a:ext cx="9001125" cy="5715000"/>
          </a:xfrm>
        </p:spPr>
        <p:txBody>
          <a:bodyPr>
            <a:normAutofit/>
          </a:bodyPr>
          <a:lstStyle/>
          <a:p>
            <a:pPr>
              <a:lnSpc>
                <a:spcPct val="80000"/>
              </a:lnSpc>
              <a:buFont typeface="Wingdings" pitchFamily="2" charset="2"/>
              <a:buNone/>
            </a:pPr>
            <a:r>
              <a:rPr lang="ru-RU" sz="2600"/>
              <a:t>         </a:t>
            </a:r>
            <a:r>
              <a:rPr lang="ru-RU" sz="2400">
                <a:latin typeface="Times New Roman" pitchFamily="18" charset="0"/>
              </a:rPr>
              <a:t>Белка прыгала с ветки на ветку на ветку и упала прямо на сонного волка. Волк вскочил и хотел её съесть. Белка стала простить:</a:t>
            </a:r>
          </a:p>
          <a:p>
            <a:pPr>
              <a:lnSpc>
                <a:spcPct val="80000"/>
              </a:lnSpc>
              <a:buFont typeface="Wingdings" pitchFamily="2" charset="2"/>
              <a:buNone/>
            </a:pPr>
            <a:r>
              <a:rPr lang="ru-RU" sz="2400">
                <a:latin typeface="Times New Roman" pitchFamily="18" charset="0"/>
              </a:rPr>
              <a:t>        - Пусти меня.</a:t>
            </a:r>
          </a:p>
          <a:p>
            <a:pPr>
              <a:lnSpc>
                <a:spcPct val="80000"/>
              </a:lnSpc>
              <a:buFont typeface="Wingdings" pitchFamily="2" charset="2"/>
              <a:buNone/>
            </a:pPr>
            <a:r>
              <a:rPr lang="ru-RU" sz="2400">
                <a:latin typeface="Times New Roman" pitchFamily="18" charset="0"/>
              </a:rPr>
              <a:t>     Волк сказал:</a:t>
            </a:r>
          </a:p>
          <a:p>
            <a:pPr>
              <a:lnSpc>
                <a:spcPct val="80000"/>
              </a:lnSpc>
              <a:buFont typeface="Wingdings" pitchFamily="2" charset="2"/>
              <a:buNone/>
            </a:pPr>
            <a:r>
              <a:rPr lang="ru-RU" sz="2400">
                <a:latin typeface="Times New Roman" pitchFamily="18" charset="0"/>
              </a:rPr>
              <a:t>        - Хорошо, я пущу тебя, только ты скажи мне, отчего вы, белки, так веселы. Мне всегда скучно, а на вас смотришь, вы там вверху всё играете и прыгаете.</a:t>
            </a:r>
          </a:p>
          <a:p>
            <a:pPr>
              <a:lnSpc>
                <a:spcPct val="80000"/>
              </a:lnSpc>
              <a:buFont typeface="Wingdings" pitchFamily="2" charset="2"/>
              <a:buNone/>
            </a:pPr>
            <a:r>
              <a:rPr lang="ru-RU" sz="2400">
                <a:latin typeface="Times New Roman" pitchFamily="18" charset="0"/>
              </a:rPr>
              <a:t>        Белка сказала:</a:t>
            </a:r>
          </a:p>
          <a:p>
            <a:pPr>
              <a:lnSpc>
                <a:spcPct val="80000"/>
              </a:lnSpc>
              <a:buFont typeface="Wingdings" pitchFamily="2" charset="2"/>
              <a:buNone/>
            </a:pPr>
            <a:r>
              <a:rPr lang="ru-RU" sz="2400">
                <a:latin typeface="Times New Roman" pitchFamily="18" charset="0"/>
              </a:rPr>
              <a:t>       - Пусти меня прежде на дерево, а оттуда тебе скажу, а то я боюсь тебя.</a:t>
            </a:r>
          </a:p>
          <a:p>
            <a:pPr>
              <a:lnSpc>
                <a:spcPct val="80000"/>
              </a:lnSpc>
              <a:buFont typeface="Wingdings" pitchFamily="2" charset="2"/>
              <a:buNone/>
            </a:pPr>
            <a:r>
              <a:rPr lang="ru-RU" sz="2400">
                <a:latin typeface="Times New Roman" pitchFamily="18" charset="0"/>
              </a:rPr>
              <a:t>        Волк пустил, а белка ушла на дерево и оттуда сказала</a:t>
            </a:r>
          </a:p>
          <a:p>
            <a:pPr>
              <a:lnSpc>
                <a:spcPct val="80000"/>
              </a:lnSpc>
              <a:buFont typeface="Wingdings" pitchFamily="2" charset="2"/>
              <a:buNone/>
            </a:pPr>
            <a:r>
              <a:rPr lang="ru-RU" sz="2400">
                <a:latin typeface="Times New Roman" pitchFamily="18" charset="0"/>
              </a:rPr>
              <a:t>       - Тебе оттого скучно, что ты зол. Тебе злость сердце жжёт. А мы веселы оттого, что мы добры и никому зла не делаем.</a:t>
            </a:r>
          </a:p>
          <a:p>
            <a:pPr>
              <a:lnSpc>
                <a:spcPct val="80000"/>
              </a:lnSpc>
            </a:pPr>
            <a:endParaRPr lang="ru-RU" sz="2400">
              <a:latin typeface="Times New Roman" pitchFamily="18" charset="0"/>
            </a:endParaRPr>
          </a:p>
        </p:txBody>
      </p:sp>
      <p:sp>
        <p:nvSpPr>
          <p:cNvPr id="81925" name="Rectangle 5"/>
          <p:cNvSpPr>
            <a:spLocks noChangeArrowheads="1"/>
          </p:cNvSpPr>
          <p:nvPr/>
        </p:nvSpPr>
        <p:spPr bwMode="auto">
          <a:xfrm>
            <a:off x="1476375" y="260350"/>
            <a:ext cx="350837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Белка и волк</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A03914B-080A-4817-B15A-0F21BD7719F5}" type="slidenum">
              <a:rPr lang="ru-RU"/>
              <a:pPr/>
              <a:t>74</a:t>
            </a:fld>
            <a:endParaRPr lang="ru-RU"/>
          </a:p>
        </p:txBody>
      </p:sp>
      <p:sp>
        <p:nvSpPr>
          <p:cNvPr id="6" name="Содержимое 5"/>
          <p:cNvSpPr>
            <a:spLocks noGrp="1"/>
          </p:cNvSpPr>
          <p:nvPr>
            <p:ph idx="4294967295"/>
          </p:nvPr>
        </p:nvSpPr>
        <p:spPr>
          <a:xfrm>
            <a:off x="250825" y="1357313"/>
            <a:ext cx="8497888" cy="5500687"/>
          </a:xfrm>
        </p:spPr>
        <p:txBody>
          <a:bodyPr>
            <a:normAutofit/>
          </a:bodyPr>
          <a:lstStyle/>
          <a:p>
            <a:pPr>
              <a:lnSpc>
                <a:spcPct val="80000"/>
              </a:lnSpc>
              <a:buFont typeface="Wingdings" pitchFamily="2" charset="2"/>
              <a:buNone/>
            </a:pPr>
            <a:r>
              <a:rPr lang="ru-RU" sz="2600"/>
              <a:t>     </a:t>
            </a:r>
            <a:r>
              <a:rPr lang="ru-RU" sz="2600">
                <a:latin typeface="Times New Roman" pitchFamily="18" charset="0"/>
              </a:rPr>
              <a:t>Стало мышам </a:t>
            </a:r>
            <a:r>
              <a:rPr lang="ru-RU" sz="2600" b="1">
                <a:latin typeface="Times New Roman" pitchFamily="18" charset="0"/>
              </a:rPr>
              <a:t>плохо жить </a:t>
            </a:r>
            <a:r>
              <a:rPr lang="ru-RU" sz="2600">
                <a:latin typeface="Times New Roman" pitchFamily="18" charset="0"/>
              </a:rPr>
              <a:t>от кота. </a:t>
            </a:r>
            <a:r>
              <a:rPr lang="ru-RU" sz="2600" b="1">
                <a:latin typeface="Times New Roman" pitchFamily="18" charset="0"/>
              </a:rPr>
              <a:t>Что ни день, то двух, трёх заест. Сошлись раз </a:t>
            </a:r>
            <a:r>
              <a:rPr lang="ru-RU" sz="2600">
                <a:latin typeface="Times New Roman" pitchFamily="18" charset="0"/>
              </a:rPr>
              <a:t>мыши и стали </a:t>
            </a:r>
            <a:r>
              <a:rPr lang="ru-RU" sz="2600" b="1">
                <a:latin typeface="Times New Roman" pitchFamily="18" charset="0"/>
              </a:rPr>
              <a:t>судить, </a:t>
            </a:r>
            <a:r>
              <a:rPr lang="ru-RU" sz="2600">
                <a:latin typeface="Times New Roman" pitchFamily="18" charset="0"/>
              </a:rPr>
              <a:t>как </a:t>
            </a:r>
            <a:r>
              <a:rPr lang="ru-RU" sz="2600" b="1">
                <a:latin typeface="Times New Roman" pitchFamily="18" charset="0"/>
              </a:rPr>
              <a:t>бы </a:t>
            </a:r>
            <a:r>
              <a:rPr lang="ru-RU" sz="2600">
                <a:latin typeface="Times New Roman" pitchFamily="18" charset="0"/>
              </a:rPr>
              <a:t>им от кота </a:t>
            </a:r>
            <a:r>
              <a:rPr lang="ru-RU" sz="2600" b="1">
                <a:latin typeface="Times New Roman" pitchFamily="18" charset="0"/>
              </a:rPr>
              <a:t>спастись. </a:t>
            </a:r>
            <a:r>
              <a:rPr lang="ru-RU" sz="2600">
                <a:latin typeface="Times New Roman" pitchFamily="18" charset="0"/>
              </a:rPr>
              <a:t>Судили, судили, </a:t>
            </a:r>
            <a:r>
              <a:rPr lang="ru-RU" sz="2600" b="1">
                <a:latin typeface="Times New Roman" pitchFamily="18" charset="0"/>
              </a:rPr>
              <a:t>ничего не </a:t>
            </a:r>
            <a:r>
              <a:rPr lang="ru-RU" sz="2600">
                <a:latin typeface="Times New Roman" pitchFamily="18" charset="0"/>
              </a:rPr>
              <a:t>могли </a:t>
            </a:r>
            <a:r>
              <a:rPr lang="ru-RU" sz="2600" b="1">
                <a:latin typeface="Times New Roman" pitchFamily="18" charset="0"/>
              </a:rPr>
              <a:t>вздумать.</a:t>
            </a:r>
            <a:endParaRPr lang="ru-RU" sz="2600">
              <a:latin typeface="Times New Roman" pitchFamily="18" charset="0"/>
            </a:endParaRPr>
          </a:p>
          <a:p>
            <a:pPr>
              <a:lnSpc>
                <a:spcPct val="80000"/>
              </a:lnSpc>
              <a:buFont typeface="Wingdings" pitchFamily="2" charset="2"/>
              <a:buNone/>
            </a:pPr>
            <a:r>
              <a:rPr lang="ru-RU" sz="2600" b="1">
                <a:latin typeface="Times New Roman" pitchFamily="18" charset="0"/>
              </a:rPr>
              <a:t>     Вот </a:t>
            </a:r>
            <a:r>
              <a:rPr lang="ru-RU" sz="2600">
                <a:latin typeface="Times New Roman" pitchFamily="18" charset="0"/>
              </a:rPr>
              <a:t>одна мышка и </a:t>
            </a:r>
            <a:r>
              <a:rPr lang="ru-RU" sz="2600" b="1">
                <a:latin typeface="Times New Roman" pitchFamily="18" charset="0"/>
              </a:rPr>
              <a:t>сказала:</a:t>
            </a:r>
            <a:endParaRPr lang="ru-RU" sz="2600">
              <a:latin typeface="Times New Roman" pitchFamily="18" charset="0"/>
            </a:endParaRPr>
          </a:p>
          <a:p>
            <a:pPr>
              <a:lnSpc>
                <a:spcPct val="80000"/>
              </a:lnSpc>
              <a:buFont typeface="Wingdings" pitchFamily="2" charset="2"/>
              <a:buNone/>
            </a:pPr>
            <a:r>
              <a:rPr lang="ru-RU" sz="2600" b="1">
                <a:latin typeface="Times New Roman" pitchFamily="18" charset="0"/>
              </a:rPr>
              <a:t>     —</a:t>
            </a:r>
            <a:r>
              <a:rPr lang="ru-RU" sz="2600">
                <a:latin typeface="Times New Roman" pitchFamily="18" charset="0"/>
              </a:rPr>
              <a:t> </a:t>
            </a:r>
            <a:r>
              <a:rPr lang="ru-RU" sz="2600" b="1">
                <a:latin typeface="Times New Roman" pitchFamily="18" charset="0"/>
              </a:rPr>
              <a:t>Я вам скажу, </a:t>
            </a:r>
            <a:r>
              <a:rPr lang="ru-RU" sz="2600">
                <a:latin typeface="Times New Roman" pitchFamily="18" charset="0"/>
              </a:rPr>
              <a:t>как нам от кота </a:t>
            </a:r>
            <a:r>
              <a:rPr lang="ru-RU" sz="2600" b="1">
                <a:latin typeface="Times New Roman" pitchFamily="18" charset="0"/>
              </a:rPr>
              <a:t>спастись. Ведь </a:t>
            </a:r>
            <a:r>
              <a:rPr lang="ru-RU" sz="2600">
                <a:latin typeface="Times New Roman" pitchFamily="18" charset="0"/>
              </a:rPr>
              <a:t>мы потому и </a:t>
            </a:r>
            <a:r>
              <a:rPr lang="ru-RU" sz="2600" b="1">
                <a:latin typeface="Times New Roman" pitchFamily="18" charset="0"/>
              </a:rPr>
              <a:t>гибнем, что не знаем, </a:t>
            </a:r>
            <a:r>
              <a:rPr lang="ru-RU" sz="2600">
                <a:latin typeface="Times New Roman" pitchFamily="18" charset="0"/>
              </a:rPr>
              <a:t>когда он к нам </a:t>
            </a:r>
            <a:r>
              <a:rPr lang="ru-RU" sz="2600" b="1">
                <a:latin typeface="Times New Roman" pitchFamily="18" charset="0"/>
              </a:rPr>
              <a:t>идёт. </a:t>
            </a:r>
            <a:r>
              <a:rPr lang="ru-RU" sz="2600">
                <a:latin typeface="Times New Roman" pitchFamily="18" charset="0"/>
              </a:rPr>
              <a:t>Надо коту на </a:t>
            </a:r>
            <a:r>
              <a:rPr lang="ru-RU" sz="2600" b="1">
                <a:latin typeface="Times New Roman" pitchFamily="18" charset="0"/>
              </a:rPr>
              <a:t>шею звонок надеть, чтобы </a:t>
            </a:r>
            <a:r>
              <a:rPr lang="ru-RU" sz="2600">
                <a:latin typeface="Times New Roman" pitchFamily="18" charset="0"/>
              </a:rPr>
              <a:t>он </a:t>
            </a:r>
            <a:r>
              <a:rPr lang="ru-RU" sz="2600" b="1">
                <a:latin typeface="Times New Roman" pitchFamily="18" charset="0"/>
              </a:rPr>
              <a:t>гремел.  </a:t>
            </a:r>
            <a:r>
              <a:rPr lang="ru-RU" sz="2600">
                <a:latin typeface="Times New Roman" pitchFamily="18" charset="0"/>
              </a:rPr>
              <a:t>Тогда </a:t>
            </a:r>
            <a:r>
              <a:rPr lang="ru-RU" sz="2600" b="1">
                <a:latin typeface="Times New Roman" pitchFamily="18" charset="0"/>
              </a:rPr>
              <a:t>всякий раз, </a:t>
            </a:r>
            <a:r>
              <a:rPr lang="ru-RU" sz="2600">
                <a:latin typeface="Times New Roman" pitchFamily="18" charset="0"/>
              </a:rPr>
              <a:t>как он </a:t>
            </a:r>
            <a:r>
              <a:rPr lang="ru-RU" sz="2600" b="1">
                <a:latin typeface="Times New Roman" pitchFamily="18" charset="0"/>
              </a:rPr>
              <a:t>будет </a:t>
            </a:r>
            <a:r>
              <a:rPr lang="ru-RU" sz="2600">
                <a:latin typeface="Times New Roman" pitchFamily="18" charset="0"/>
              </a:rPr>
              <a:t>от нас </a:t>
            </a:r>
            <a:r>
              <a:rPr lang="ru-RU" sz="2600" b="1">
                <a:latin typeface="Times New Roman" pitchFamily="18" charset="0"/>
              </a:rPr>
              <a:t>близко, </a:t>
            </a:r>
            <a:r>
              <a:rPr lang="ru-RU" sz="2600">
                <a:latin typeface="Times New Roman" pitchFamily="18" charset="0"/>
              </a:rPr>
              <a:t>нам слышно </a:t>
            </a:r>
            <a:r>
              <a:rPr lang="ru-RU" sz="2600" b="1">
                <a:latin typeface="Times New Roman" pitchFamily="18" charset="0"/>
              </a:rPr>
              <a:t>станет, </a:t>
            </a:r>
            <a:r>
              <a:rPr lang="ru-RU" sz="2600">
                <a:latin typeface="Times New Roman" pitchFamily="18" charset="0"/>
              </a:rPr>
              <a:t>и </a:t>
            </a:r>
            <a:r>
              <a:rPr lang="ru-RU" sz="2600" b="1">
                <a:latin typeface="Times New Roman" pitchFamily="18" charset="0"/>
              </a:rPr>
              <a:t>мы уйдём.</a:t>
            </a:r>
            <a:endParaRPr lang="ru-RU" sz="2600">
              <a:latin typeface="Times New Roman" pitchFamily="18" charset="0"/>
            </a:endParaRPr>
          </a:p>
          <a:p>
            <a:pPr>
              <a:lnSpc>
                <a:spcPct val="80000"/>
              </a:lnSpc>
              <a:buFont typeface="Wingdings" pitchFamily="2" charset="2"/>
              <a:buNone/>
            </a:pPr>
            <a:r>
              <a:rPr lang="ru-RU" sz="2600" b="1">
                <a:latin typeface="Times New Roman" pitchFamily="18" charset="0"/>
              </a:rPr>
              <a:t>     —</a:t>
            </a:r>
            <a:r>
              <a:rPr lang="ru-RU" sz="2600">
                <a:latin typeface="Times New Roman" pitchFamily="18" charset="0"/>
              </a:rPr>
              <a:t>   </a:t>
            </a:r>
            <a:r>
              <a:rPr lang="ru-RU" sz="2600" b="1">
                <a:latin typeface="Times New Roman" pitchFamily="18" charset="0"/>
              </a:rPr>
              <a:t>Это бы хорошо, — сказала старая мышь, — да </a:t>
            </a:r>
            <a:r>
              <a:rPr lang="ru-RU" sz="2600">
                <a:latin typeface="Times New Roman" pitchFamily="18" charset="0"/>
              </a:rPr>
              <a:t>надо </a:t>
            </a:r>
            <a:r>
              <a:rPr lang="ru-RU" sz="2600" b="1">
                <a:latin typeface="Times New Roman" pitchFamily="18" charset="0"/>
              </a:rPr>
              <a:t>кому-нибудь звонок </a:t>
            </a:r>
            <a:r>
              <a:rPr lang="ru-RU" sz="2600">
                <a:latin typeface="Times New Roman" pitchFamily="18" charset="0"/>
              </a:rPr>
              <a:t>на кота </a:t>
            </a:r>
            <a:r>
              <a:rPr lang="ru-RU" sz="2600" b="1">
                <a:latin typeface="Times New Roman" pitchFamily="18" charset="0"/>
              </a:rPr>
              <a:t>надеть. Вздумала ты хорошо, </a:t>
            </a:r>
            <a:r>
              <a:rPr lang="ru-RU" sz="2600">
                <a:latin typeface="Times New Roman" pitchFamily="18" charset="0"/>
              </a:rPr>
              <a:t>а вот </a:t>
            </a:r>
            <a:r>
              <a:rPr lang="ru-RU" sz="2600" b="1">
                <a:latin typeface="Times New Roman" pitchFamily="18" charset="0"/>
              </a:rPr>
              <a:t>навяжи-ка звонок </a:t>
            </a:r>
            <a:r>
              <a:rPr lang="ru-RU" sz="2600">
                <a:latin typeface="Times New Roman" pitchFamily="18" charset="0"/>
              </a:rPr>
              <a:t>коту на </a:t>
            </a:r>
            <a:r>
              <a:rPr lang="ru-RU" sz="2600" b="1">
                <a:latin typeface="Times New Roman" pitchFamily="18" charset="0"/>
              </a:rPr>
              <a:t>шею, </a:t>
            </a:r>
            <a:r>
              <a:rPr lang="ru-RU" sz="2600">
                <a:latin typeface="Times New Roman" pitchFamily="18" charset="0"/>
              </a:rPr>
              <a:t>тогда </a:t>
            </a:r>
            <a:r>
              <a:rPr lang="ru-RU" sz="2600" b="1">
                <a:latin typeface="Times New Roman" pitchFamily="18" charset="0"/>
              </a:rPr>
              <a:t>тебе спасибо скажем.</a:t>
            </a:r>
            <a:endParaRPr lang="ru-RU" sz="2600">
              <a:latin typeface="Times New Roman" pitchFamily="18" charset="0"/>
            </a:endParaRPr>
          </a:p>
        </p:txBody>
      </p:sp>
      <p:sp>
        <p:nvSpPr>
          <p:cNvPr id="82949" name="Rectangle 5"/>
          <p:cNvSpPr>
            <a:spLocks noChangeArrowheads="1"/>
          </p:cNvSpPr>
          <p:nvPr/>
        </p:nvSpPr>
        <p:spPr bwMode="auto">
          <a:xfrm>
            <a:off x="2627313" y="333375"/>
            <a:ext cx="1941512"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Мыши</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47630CFD-DA8C-4D66-B700-B382F8C229A5}" type="slidenum">
              <a:rPr lang="ru-RU"/>
              <a:pPr/>
              <a:t>75</a:t>
            </a:fld>
            <a:endParaRPr lang="ru-RU"/>
          </a:p>
        </p:txBody>
      </p:sp>
      <p:sp>
        <p:nvSpPr>
          <p:cNvPr id="83971" name="Текст 2"/>
          <p:cNvSpPr>
            <a:spLocks noGrp="1"/>
          </p:cNvSpPr>
          <p:nvPr>
            <p:ph type="body" idx="4294967295"/>
          </p:nvPr>
        </p:nvSpPr>
        <p:spPr>
          <a:xfrm>
            <a:off x="3563938" y="1341438"/>
            <a:ext cx="4962525" cy="5084762"/>
          </a:xfrm>
        </p:spPr>
        <p:txBody>
          <a:bodyPr/>
          <a:lstStyle/>
          <a:p>
            <a:pPr marL="0" indent="0">
              <a:lnSpc>
                <a:spcPct val="90000"/>
              </a:lnSpc>
              <a:spcBef>
                <a:spcPct val="0"/>
              </a:spcBef>
              <a:buFont typeface="Wingdings" pitchFamily="2" charset="2"/>
              <a:buNone/>
            </a:pPr>
            <a:r>
              <a:rPr lang="ru-RU" sz="1600" b="1">
                <a:latin typeface="Times New Roman" pitchFamily="18" charset="0"/>
              </a:rPr>
              <a:t>Родился 28 августа 1828 года в Крапивенском уезде Тульской губернии, в наследственном имении матери — Ясной Поляне. Был 4-м ребёнком; его три старших брата: Николай (</a:t>
            </a:r>
            <a:r>
              <a:rPr lang="ru-RU" sz="1600" b="1">
                <a:latin typeface="Times New Roman" pitchFamily="18" charset="0"/>
                <a:hlinkClick r:id="rId2" tooltip="1823"/>
              </a:rPr>
              <a:t>1823</a:t>
            </a:r>
            <a:r>
              <a:rPr lang="ru-RU" sz="1600" b="1">
                <a:latin typeface="Times New Roman" pitchFamily="18" charset="0"/>
              </a:rPr>
              <a:t>—</a:t>
            </a:r>
            <a:r>
              <a:rPr lang="ru-RU" sz="1600" b="1">
                <a:latin typeface="Times New Roman" pitchFamily="18" charset="0"/>
                <a:hlinkClick r:id="rId3" tooltip="1860"/>
              </a:rPr>
              <a:t>1860</a:t>
            </a:r>
            <a:r>
              <a:rPr lang="ru-RU" sz="1600" b="1">
                <a:latin typeface="Times New Roman" pitchFamily="18" charset="0"/>
              </a:rPr>
              <a:t>), Сергей (</a:t>
            </a:r>
            <a:r>
              <a:rPr lang="ru-RU" sz="1600" b="1">
                <a:latin typeface="Times New Roman" pitchFamily="18" charset="0"/>
                <a:hlinkClick r:id="rId4" tooltip="1826"/>
              </a:rPr>
              <a:t>1826</a:t>
            </a:r>
            <a:r>
              <a:rPr lang="ru-RU" sz="1600" b="1">
                <a:latin typeface="Times New Roman" pitchFamily="18" charset="0"/>
              </a:rPr>
              <a:t>—</a:t>
            </a:r>
            <a:r>
              <a:rPr lang="ru-RU" sz="1600" b="1">
                <a:latin typeface="Times New Roman" pitchFamily="18" charset="0"/>
                <a:hlinkClick r:id="rId5" tooltip="1904"/>
              </a:rPr>
              <a:t>1904</a:t>
            </a:r>
            <a:r>
              <a:rPr lang="ru-RU" sz="1600" b="1">
                <a:latin typeface="Times New Roman" pitchFamily="18" charset="0"/>
              </a:rPr>
              <a:t>) и Дмитрий (</a:t>
            </a:r>
            <a:r>
              <a:rPr lang="ru-RU" sz="1600" b="1">
                <a:latin typeface="Times New Roman" pitchFamily="18" charset="0"/>
                <a:hlinkClick r:id="rId6" tooltip="1827"/>
              </a:rPr>
              <a:t>1827</a:t>
            </a:r>
            <a:r>
              <a:rPr lang="ru-RU" sz="1600" b="1">
                <a:latin typeface="Times New Roman" pitchFamily="18" charset="0"/>
              </a:rPr>
              <a:t>—</a:t>
            </a:r>
            <a:r>
              <a:rPr lang="ru-RU" sz="1600" b="1">
                <a:latin typeface="Times New Roman" pitchFamily="18" charset="0"/>
                <a:hlinkClick r:id="rId7" tooltip="1856"/>
              </a:rPr>
              <a:t>1856</a:t>
            </a:r>
            <a:r>
              <a:rPr lang="ru-RU" sz="1600" b="1">
                <a:latin typeface="Times New Roman" pitchFamily="18" charset="0"/>
              </a:rPr>
              <a:t>). В </a:t>
            </a:r>
            <a:r>
              <a:rPr lang="ru-RU" sz="1600" b="1">
                <a:latin typeface="Times New Roman" pitchFamily="18" charset="0"/>
                <a:hlinkClick r:id="rId8" tooltip="1830 год"/>
              </a:rPr>
              <a:t>1830 году</a:t>
            </a:r>
            <a:r>
              <a:rPr lang="ru-RU" sz="1600" b="1">
                <a:latin typeface="Times New Roman" pitchFamily="18" charset="0"/>
              </a:rPr>
              <a:t> родилась сестра Мария (</a:t>
            </a:r>
            <a:r>
              <a:rPr lang="ru-RU" sz="1600" b="1">
                <a:latin typeface="Times New Roman" pitchFamily="18" charset="0"/>
                <a:hlinkClick r:id="rId9" tooltip="1830"/>
              </a:rPr>
              <a:t>1830</a:t>
            </a:r>
            <a:r>
              <a:rPr lang="ru-RU" sz="1600" b="1">
                <a:latin typeface="Times New Roman" pitchFamily="18" charset="0"/>
              </a:rPr>
              <a:t>—</a:t>
            </a:r>
            <a:r>
              <a:rPr lang="ru-RU" sz="1600" b="1">
                <a:latin typeface="Times New Roman" pitchFamily="18" charset="0"/>
                <a:hlinkClick r:id="rId10" tooltip="1912"/>
              </a:rPr>
              <a:t>1912</a:t>
            </a:r>
            <a:r>
              <a:rPr lang="ru-RU" sz="1600" b="1">
                <a:latin typeface="Times New Roman" pitchFamily="18" charset="0"/>
              </a:rPr>
              <a:t>). Его мать умерла, когда ему не было ещё 2-х лет.</a:t>
            </a:r>
          </a:p>
          <a:p>
            <a:pPr marL="0" indent="0">
              <a:lnSpc>
                <a:spcPct val="90000"/>
              </a:lnSpc>
              <a:spcBef>
                <a:spcPct val="0"/>
              </a:spcBef>
              <a:buFont typeface="Wingdings" pitchFamily="2" charset="2"/>
              <a:buNone/>
            </a:pPr>
            <a:r>
              <a:rPr lang="ru-RU" sz="1600" b="1">
                <a:latin typeface="Times New Roman" pitchFamily="18" charset="0"/>
              </a:rPr>
              <a:t>Воспитанием осиротевших детей занялась дальняя родственница Т. А. Ергольская (некоторые её черты переданы Соне из «</a:t>
            </a:r>
            <a:r>
              <a:rPr lang="ru-RU" sz="1600" b="1" i="1">
                <a:latin typeface="Times New Roman" pitchFamily="18" charset="0"/>
              </a:rPr>
              <a:t>Войны и мира</a:t>
            </a:r>
            <a:r>
              <a:rPr lang="ru-RU" sz="1600" b="1">
                <a:latin typeface="Times New Roman" pitchFamily="18" charset="0"/>
              </a:rPr>
              <a:t>»). В </a:t>
            </a:r>
            <a:r>
              <a:rPr lang="ru-RU" sz="1600" b="1">
                <a:latin typeface="Times New Roman" pitchFamily="18" charset="0"/>
                <a:hlinkClick r:id="rId11" tooltip="1837 год"/>
              </a:rPr>
              <a:t>1837 году</a:t>
            </a:r>
            <a:r>
              <a:rPr lang="ru-RU" sz="1600" b="1">
                <a:latin typeface="Times New Roman" pitchFamily="18" charset="0"/>
              </a:rPr>
              <a:t> семья переехала в </a:t>
            </a:r>
            <a:r>
              <a:rPr lang="ru-RU" sz="1600" b="1">
                <a:latin typeface="Times New Roman" pitchFamily="18" charset="0"/>
                <a:hlinkClick r:id="rId12" tooltip="Москва"/>
              </a:rPr>
              <a:t>Москву</a:t>
            </a:r>
            <a:r>
              <a:rPr lang="ru-RU" sz="1600" b="1">
                <a:latin typeface="Times New Roman" pitchFamily="18" charset="0"/>
              </a:rPr>
              <a:t>, поселившись на </a:t>
            </a:r>
            <a:r>
              <a:rPr lang="ru-RU" sz="1600" b="1">
                <a:latin typeface="Times New Roman" pitchFamily="18" charset="0"/>
                <a:hlinkClick r:id="rId13" tooltip="Плющиха"/>
              </a:rPr>
              <a:t>Плющихе</a:t>
            </a:r>
            <a:r>
              <a:rPr lang="ru-RU" sz="1600" b="1">
                <a:latin typeface="Times New Roman" pitchFamily="18" charset="0"/>
              </a:rPr>
              <a:t>, потому что старшему сыну надо было готовиться к поступлению в университет, но вскоре внезапно умер отец, оставив дела в довольно расстроенном состоянии, и трое младших детей снова поселились в Ясной Поляне под наблюдением Ергольской и тётки по отцу, графини А. М. Остен-Сакен. Здесь Лев Николаевич оставался до </a:t>
            </a:r>
            <a:r>
              <a:rPr lang="ru-RU" sz="1600" b="1">
                <a:latin typeface="Times New Roman" pitchFamily="18" charset="0"/>
                <a:hlinkClick r:id="rId14" tooltip="1840 год"/>
              </a:rPr>
              <a:t>1840 года</a:t>
            </a:r>
            <a:r>
              <a:rPr lang="ru-RU" sz="1600" b="1">
                <a:latin typeface="Times New Roman" pitchFamily="18" charset="0"/>
              </a:rPr>
              <a:t>, когда умерла графиня Остен-Сакен и дети переселились в </a:t>
            </a:r>
            <a:r>
              <a:rPr lang="ru-RU" sz="1600" b="1">
                <a:latin typeface="Times New Roman" pitchFamily="18" charset="0"/>
                <a:hlinkClick r:id="rId15" tooltip="Казань"/>
              </a:rPr>
              <a:t>Казань</a:t>
            </a:r>
            <a:r>
              <a:rPr lang="ru-RU" sz="1600" b="1">
                <a:latin typeface="Times New Roman" pitchFamily="18" charset="0"/>
              </a:rPr>
              <a:t>, к новой </a:t>
            </a:r>
            <a:r>
              <a:rPr lang="ru-RU" sz="1600" b="1">
                <a:latin typeface="Times New Roman" pitchFamily="18" charset="0"/>
                <a:hlinkClick r:id="rId16" tooltip="Опекун"/>
              </a:rPr>
              <a:t>опекунше</a:t>
            </a:r>
            <a:r>
              <a:rPr lang="ru-RU" sz="1600" b="1">
                <a:latin typeface="Times New Roman" pitchFamily="18" charset="0"/>
              </a:rPr>
              <a:t> — сестре отца П. И. Юшковой.</a:t>
            </a:r>
          </a:p>
          <a:p>
            <a:pPr marL="0" indent="0">
              <a:lnSpc>
                <a:spcPct val="90000"/>
              </a:lnSpc>
              <a:spcBef>
                <a:spcPct val="0"/>
              </a:spcBef>
              <a:buFont typeface="Wingdings" pitchFamily="2" charset="2"/>
              <a:buNone/>
            </a:pPr>
            <a:endParaRPr lang="ru-RU" sz="1600" b="1">
              <a:latin typeface="Times New Roman" pitchFamily="18" charset="0"/>
            </a:endParaRPr>
          </a:p>
        </p:txBody>
      </p:sp>
      <p:pic>
        <p:nvPicPr>
          <p:cNvPr id="83972" name="Picture 2" descr="D:\ЛИЧНАЯ ПАПКА ЯНЫ\ШКОЛА\Лев Толстой\200px-L_N_Tolstoy_Prokudin-Gorsky.jpg"/>
          <p:cNvPicPr>
            <a:picLocks noGrp="1" noChangeAspect="1" noChangeArrowheads="1"/>
          </p:cNvPicPr>
          <p:nvPr>
            <p:ph sz="half" idx="4294967295"/>
          </p:nvPr>
        </p:nvPicPr>
        <p:blipFill>
          <a:blip r:embed="rId17" cstate="print"/>
          <a:srcRect/>
          <a:stretch>
            <a:fillRect/>
          </a:stretch>
        </p:blipFill>
        <p:spPr>
          <a:xfrm>
            <a:off x="468313" y="1412875"/>
            <a:ext cx="3100387" cy="4679950"/>
          </a:xfrm>
        </p:spPr>
      </p:pic>
      <p:sp>
        <p:nvSpPr>
          <p:cNvPr id="83974" name="Rectangle 6"/>
          <p:cNvSpPr>
            <a:spLocks noChangeArrowheads="1"/>
          </p:cNvSpPr>
          <p:nvPr/>
        </p:nvSpPr>
        <p:spPr bwMode="auto">
          <a:xfrm>
            <a:off x="539750" y="333375"/>
            <a:ext cx="66309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Лев Николаевич Толстой</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C0D25F19-6C15-4233-8CC1-DAE4B3030A37}" type="slidenum">
              <a:rPr lang="ru-RU"/>
              <a:pPr/>
              <a:t>76</a:t>
            </a:fld>
            <a:endParaRPr lang="ru-RU"/>
          </a:p>
        </p:txBody>
      </p:sp>
      <p:sp>
        <p:nvSpPr>
          <p:cNvPr id="6" name="Содержимое 5"/>
          <p:cNvSpPr>
            <a:spLocks noGrp="1"/>
          </p:cNvSpPr>
          <p:nvPr>
            <p:ph idx="4294967295"/>
          </p:nvPr>
        </p:nvSpPr>
        <p:spPr>
          <a:xfrm>
            <a:off x="179388" y="1357313"/>
            <a:ext cx="8569325" cy="5500687"/>
          </a:xfrm>
        </p:spPr>
        <p:txBody>
          <a:bodyPr>
            <a:normAutofit/>
          </a:bodyPr>
          <a:lstStyle/>
          <a:p>
            <a:pPr>
              <a:lnSpc>
                <a:spcPct val="80000"/>
              </a:lnSpc>
              <a:buFont typeface="Wingdings" pitchFamily="2" charset="2"/>
              <a:buNone/>
            </a:pPr>
            <a:r>
              <a:rPr lang="ru-RU" sz="3000" b="1"/>
              <a:t>         </a:t>
            </a:r>
            <a:r>
              <a:rPr lang="ru-RU" sz="3000" b="1">
                <a:latin typeface="Times New Roman" pitchFamily="18" charset="0"/>
              </a:rPr>
              <a:t>Наше Отечество, </a:t>
            </a:r>
            <a:r>
              <a:rPr lang="ru-RU" sz="3000">
                <a:latin typeface="Times New Roman" pitchFamily="18" charset="0"/>
              </a:rPr>
              <a:t>наша Родина — </a:t>
            </a:r>
            <a:r>
              <a:rPr lang="ru-RU" sz="3000" b="1">
                <a:latin typeface="Times New Roman" pitchFamily="18" charset="0"/>
              </a:rPr>
              <a:t>матушка-Россия. </a:t>
            </a:r>
            <a:r>
              <a:rPr lang="ru-RU" sz="3000">
                <a:latin typeface="Times New Roman" pitchFamily="18" charset="0"/>
              </a:rPr>
              <a:t> </a:t>
            </a:r>
            <a:r>
              <a:rPr lang="ru-RU" sz="3000" b="1">
                <a:latin typeface="Times New Roman" pitchFamily="18" charset="0"/>
              </a:rPr>
              <a:t>Отечеством мы зовём Россию </a:t>
            </a:r>
            <a:r>
              <a:rPr lang="ru-RU" sz="3000">
                <a:latin typeface="Times New Roman" pitchFamily="18" charset="0"/>
              </a:rPr>
              <a:t>потому, </a:t>
            </a:r>
            <a:r>
              <a:rPr lang="ru-RU" sz="3000" b="1">
                <a:latin typeface="Times New Roman" pitchFamily="18" charset="0"/>
              </a:rPr>
              <a:t>что в ней жили </a:t>
            </a:r>
            <a:r>
              <a:rPr lang="ru-RU" sz="3000">
                <a:latin typeface="Times New Roman" pitchFamily="18" charset="0"/>
              </a:rPr>
              <a:t> испокон </a:t>
            </a:r>
            <a:r>
              <a:rPr lang="ru-RU" sz="3000" b="1">
                <a:latin typeface="Times New Roman" pitchFamily="18" charset="0"/>
              </a:rPr>
              <a:t>веку отцы и деды </a:t>
            </a:r>
            <a:r>
              <a:rPr lang="ru-RU" sz="3000">
                <a:latin typeface="Times New Roman" pitchFamily="18" charset="0"/>
              </a:rPr>
              <a:t>наши. </a:t>
            </a:r>
            <a:r>
              <a:rPr lang="ru-RU" sz="3000" b="1">
                <a:latin typeface="Times New Roman" pitchFamily="18" charset="0"/>
              </a:rPr>
              <a:t>Родиной </a:t>
            </a:r>
            <a:r>
              <a:rPr lang="ru-RU" sz="3000" b="1" i="1">
                <a:latin typeface="Times New Roman" pitchFamily="18" charset="0"/>
              </a:rPr>
              <a:t>мы </a:t>
            </a:r>
            <a:r>
              <a:rPr lang="ru-RU" sz="3000" b="1">
                <a:latin typeface="Times New Roman" pitchFamily="18" charset="0"/>
              </a:rPr>
              <a:t>зовём её  </a:t>
            </a:r>
            <a:r>
              <a:rPr lang="ru-RU" sz="3000">
                <a:latin typeface="Times New Roman" pitchFamily="18" charset="0"/>
              </a:rPr>
              <a:t>потому, </a:t>
            </a:r>
            <a:r>
              <a:rPr lang="ru-RU" sz="3000" b="1">
                <a:latin typeface="Times New Roman" pitchFamily="18" charset="0"/>
              </a:rPr>
              <a:t>что в ней </a:t>
            </a:r>
            <a:r>
              <a:rPr lang="ru-RU" sz="3000" b="1" i="1">
                <a:latin typeface="Times New Roman" pitchFamily="18" charset="0"/>
              </a:rPr>
              <a:t>мы </a:t>
            </a:r>
            <a:r>
              <a:rPr lang="ru-RU" sz="3000" b="1">
                <a:latin typeface="Times New Roman" pitchFamily="18" charset="0"/>
              </a:rPr>
              <a:t>родились, в ней говорят </a:t>
            </a:r>
            <a:r>
              <a:rPr lang="ru-RU" sz="3000">
                <a:latin typeface="Times New Roman" pitchFamily="18" charset="0"/>
              </a:rPr>
              <a:t>родным нам </a:t>
            </a:r>
            <a:r>
              <a:rPr lang="ru-RU" sz="3000" b="1">
                <a:latin typeface="Times New Roman" pitchFamily="18" charset="0"/>
              </a:rPr>
              <a:t>языком и всё в ней для </a:t>
            </a:r>
            <a:r>
              <a:rPr lang="ru-RU" sz="3000">
                <a:latin typeface="Times New Roman" pitchFamily="18" charset="0"/>
              </a:rPr>
              <a:t>нас </a:t>
            </a:r>
            <a:r>
              <a:rPr lang="ru-RU" sz="3000" b="1">
                <a:latin typeface="Times New Roman" pitchFamily="18" charset="0"/>
              </a:rPr>
              <a:t>родное; матерью </a:t>
            </a:r>
            <a:r>
              <a:rPr lang="ru-RU" sz="3000">
                <a:latin typeface="Times New Roman" pitchFamily="18" charset="0"/>
              </a:rPr>
              <a:t>— потому, </a:t>
            </a:r>
            <a:r>
              <a:rPr lang="ru-RU" sz="3000" b="1">
                <a:latin typeface="Times New Roman" pitchFamily="18" charset="0"/>
              </a:rPr>
              <a:t>что </a:t>
            </a:r>
            <a:r>
              <a:rPr lang="ru-RU" sz="3000">
                <a:latin typeface="Times New Roman" pitchFamily="18" charset="0"/>
              </a:rPr>
              <a:t>она вскормила нас своим </a:t>
            </a:r>
            <a:r>
              <a:rPr lang="ru-RU" sz="3000" b="1">
                <a:latin typeface="Times New Roman" pitchFamily="18" charset="0"/>
              </a:rPr>
              <a:t>хлебом, </a:t>
            </a:r>
            <a:r>
              <a:rPr lang="ru-RU" sz="3000">
                <a:latin typeface="Times New Roman" pitchFamily="18" charset="0"/>
              </a:rPr>
              <a:t>вспоила своими водами, </a:t>
            </a:r>
            <a:r>
              <a:rPr lang="ru-RU" sz="3000" b="1">
                <a:latin typeface="Times New Roman" pitchFamily="18" charset="0"/>
              </a:rPr>
              <a:t>выучила своему языку; </a:t>
            </a:r>
            <a:r>
              <a:rPr lang="ru-RU" sz="3000">
                <a:latin typeface="Times New Roman" pitchFamily="18" charset="0"/>
              </a:rPr>
              <a:t>как мать </a:t>
            </a:r>
            <a:r>
              <a:rPr lang="ru-RU" sz="3000" b="1">
                <a:latin typeface="Times New Roman" pitchFamily="18" charset="0"/>
              </a:rPr>
              <a:t>защищает и бережёт от всяких </a:t>
            </a:r>
            <a:r>
              <a:rPr lang="ru-RU" sz="3000">
                <a:latin typeface="Times New Roman" pitchFamily="18" charset="0"/>
              </a:rPr>
              <a:t>врагов...</a:t>
            </a:r>
          </a:p>
          <a:p>
            <a:pPr>
              <a:lnSpc>
                <a:spcPct val="80000"/>
              </a:lnSpc>
              <a:buFont typeface="Wingdings" pitchFamily="2" charset="2"/>
              <a:buNone/>
            </a:pPr>
            <a:r>
              <a:rPr lang="ru-RU" sz="3000">
                <a:latin typeface="Times New Roman" pitchFamily="18" charset="0"/>
              </a:rPr>
              <a:t>       Много </a:t>
            </a:r>
            <a:r>
              <a:rPr lang="ru-RU" sz="3000" b="1">
                <a:latin typeface="Times New Roman" pitchFamily="18" charset="0"/>
              </a:rPr>
              <a:t>есть на свете, кроме </a:t>
            </a:r>
            <a:r>
              <a:rPr lang="ru-RU" sz="3000">
                <a:latin typeface="Times New Roman" pitchFamily="18" charset="0"/>
              </a:rPr>
              <a:t>России, </a:t>
            </a:r>
            <a:r>
              <a:rPr lang="ru-RU" sz="3000" b="1">
                <a:latin typeface="Times New Roman" pitchFamily="18" charset="0"/>
              </a:rPr>
              <a:t>всяких хороших </a:t>
            </a:r>
            <a:r>
              <a:rPr lang="ru-RU" sz="3000">
                <a:latin typeface="Times New Roman" pitchFamily="18" charset="0"/>
              </a:rPr>
              <a:t>государств </a:t>
            </a:r>
            <a:r>
              <a:rPr lang="ru-RU" sz="3000" b="1">
                <a:latin typeface="Times New Roman" pitchFamily="18" charset="0"/>
              </a:rPr>
              <a:t>и земель, </a:t>
            </a:r>
            <a:r>
              <a:rPr lang="ru-RU" sz="3000">
                <a:latin typeface="Times New Roman" pitchFamily="18" charset="0"/>
              </a:rPr>
              <a:t>но одна </a:t>
            </a:r>
            <a:r>
              <a:rPr lang="ru-RU" sz="3000" b="1">
                <a:latin typeface="Times New Roman" pitchFamily="18" charset="0"/>
              </a:rPr>
              <a:t>у человека родная мать — одна у него </a:t>
            </a:r>
            <a:r>
              <a:rPr lang="ru-RU" sz="3000">
                <a:latin typeface="Times New Roman" pitchFamily="18" charset="0"/>
              </a:rPr>
              <a:t>и Родина.</a:t>
            </a:r>
          </a:p>
        </p:txBody>
      </p:sp>
      <p:sp>
        <p:nvSpPr>
          <p:cNvPr id="84997" name="Rectangle 5"/>
          <p:cNvSpPr>
            <a:spLocks noChangeArrowheads="1"/>
          </p:cNvSpPr>
          <p:nvPr/>
        </p:nvSpPr>
        <p:spPr bwMode="auto">
          <a:xfrm>
            <a:off x="1476375" y="333375"/>
            <a:ext cx="436880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Наше Отечество</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3715991F-8F06-47D5-A75C-AA1671A01AA8}" type="slidenum">
              <a:rPr lang="ru-RU"/>
              <a:pPr/>
              <a:t>77</a:t>
            </a:fld>
            <a:endParaRPr lang="ru-RU"/>
          </a:p>
        </p:txBody>
      </p:sp>
      <p:sp>
        <p:nvSpPr>
          <p:cNvPr id="86019" name="Rectangle 3"/>
          <p:cNvSpPr>
            <a:spLocks noGrp="1"/>
          </p:cNvSpPr>
          <p:nvPr>
            <p:ph type="body" idx="4294967295"/>
          </p:nvPr>
        </p:nvSpPr>
        <p:spPr>
          <a:xfrm>
            <a:off x="3419475" y="1341438"/>
            <a:ext cx="5184775" cy="4797425"/>
          </a:xfrm>
        </p:spPr>
        <p:txBody>
          <a:bodyPr/>
          <a:lstStyle/>
          <a:p>
            <a:pPr>
              <a:lnSpc>
                <a:spcPct val="80000"/>
              </a:lnSpc>
            </a:pPr>
            <a:r>
              <a:rPr lang="ru-RU" sz="1300" b="1">
                <a:latin typeface="Times New Roman" pitchFamily="18" charset="0"/>
              </a:rPr>
              <a:t>Константин Дмитриевич Ушинский родился </a:t>
            </a:r>
            <a:r>
              <a:rPr lang="ru-RU" sz="1300" b="1">
                <a:latin typeface="Times New Roman" pitchFamily="18" charset="0"/>
                <a:hlinkClick r:id="rId2" tooltip="19 февраля"/>
              </a:rPr>
              <a:t>19 февраля</a:t>
            </a:r>
            <a:r>
              <a:rPr lang="ru-RU" sz="1300" b="1">
                <a:latin typeface="Times New Roman" pitchFamily="18" charset="0"/>
              </a:rPr>
              <a:t> (</a:t>
            </a:r>
            <a:r>
              <a:rPr lang="ru-RU" sz="1300" b="1">
                <a:latin typeface="Times New Roman" pitchFamily="18" charset="0"/>
                <a:hlinkClick r:id="rId3" tooltip="2 марта"/>
              </a:rPr>
              <a:t>2 марта</a:t>
            </a:r>
            <a:r>
              <a:rPr lang="ru-RU" sz="1300" b="1">
                <a:latin typeface="Times New Roman" pitchFamily="18" charset="0"/>
              </a:rPr>
              <a:t>) </a:t>
            </a:r>
            <a:r>
              <a:rPr lang="ru-RU" sz="1300" b="1">
                <a:latin typeface="Times New Roman" pitchFamily="18" charset="0"/>
                <a:hlinkClick r:id="rId4" tooltip="1824 год"/>
              </a:rPr>
              <a:t>1824 года</a:t>
            </a:r>
            <a:r>
              <a:rPr lang="ru-RU" sz="1300" b="1">
                <a:latin typeface="Times New Roman" pitchFamily="18" charset="0"/>
              </a:rPr>
              <a:t> в </a:t>
            </a:r>
            <a:r>
              <a:rPr lang="ru-RU" sz="1300" b="1">
                <a:latin typeface="Times New Roman" pitchFamily="18" charset="0"/>
                <a:hlinkClick r:id="rId5" tooltip="Тула"/>
              </a:rPr>
              <a:t>Туле</a:t>
            </a:r>
            <a:r>
              <a:rPr lang="ru-RU" sz="1300" b="1">
                <a:latin typeface="Times New Roman" pitchFamily="18" charset="0"/>
              </a:rPr>
              <a:t> в семье Дмитрия Григорьевича Ушинского</a:t>
            </a:r>
            <a:r>
              <a:rPr lang="ru-RU" sz="1300" b="1">
                <a:latin typeface="Times New Roman" pitchFamily="18" charset="0"/>
                <a:hlinkClick r:id="rId6"/>
              </a:rPr>
              <a:t>[1]</a:t>
            </a:r>
            <a:r>
              <a:rPr lang="ru-RU" sz="1300" b="1">
                <a:latin typeface="Times New Roman" pitchFamily="18" charset="0"/>
              </a:rPr>
              <a:t> — отставного офицера, участника </a:t>
            </a:r>
            <a:r>
              <a:rPr lang="ru-RU" sz="1300" b="1">
                <a:latin typeface="Times New Roman" pitchFamily="18" charset="0"/>
                <a:hlinkClick r:id="rId7" tooltip="Отечественная война 1812 года"/>
              </a:rPr>
              <a:t>Отечественной войны 1812 года</a:t>
            </a:r>
            <a:r>
              <a:rPr lang="ru-RU" sz="1300" b="1">
                <a:latin typeface="Times New Roman" pitchFamily="18" charset="0"/>
              </a:rPr>
              <a:t>, мелкопоместного дворянина. Мать Константина Дмитриевича — Любовь Степановна умерла, когда ему было 12 лет.После назначения отца Константина Дмитриевича судьёй в небольшой, но старинный </a:t>
            </a:r>
            <a:r>
              <a:rPr lang="ru-RU" sz="1300" b="1">
                <a:latin typeface="Times New Roman" pitchFamily="18" charset="0"/>
                <a:hlinkClick r:id="rId8" tooltip="Уездный город"/>
              </a:rPr>
              <a:t>уездный город</a:t>
            </a:r>
            <a:r>
              <a:rPr lang="ru-RU" sz="1300" b="1">
                <a:latin typeface="Times New Roman" pitchFamily="18" charset="0"/>
              </a:rPr>
              <a:t> </a:t>
            </a:r>
            <a:r>
              <a:rPr lang="ru-RU" sz="1300" b="1">
                <a:latin typeface="Times New Roman" pitchFamily="18" charset="0"/>
                <a:hlinkClick r:id="rId9" tooltip="Новгород-Северский"/>
              </a:rPr>
              <a:t>Новгород-Северский</a:t>
            </a:r>
            <a:r>
              <a:rPr lang="ru-RU" sz="1300" b="1">
                <a:latin typeface="Times New Roman" pitchFamily="18" charset="0"/>
              </a:rPr>
              <a:t> </a:t>
            </a:r>
            <a:r>
              <a:rPr lang="ru-RU" sz="1300" b="1">
                <a:latin typeface="Times New Roman" pitchFamily="18" charset="0"/>
                <a:hlinkClick r:id="rId10" tooltip="Черниговская губерния"/>
              </a:rPr>
              <a:t>Черниговской губернии</a:t>
            </a:r>
            <a:r>
              <a:rPr lang="ru-RU" sz="1300" b="1">
                <a:latin typeface="Times New Roman" pitchFamily="18" charset="0"/>
              </a:rPr>
              <a:t>, вся семья Ушинских переехала туда. Все детство и отрочество К. Д. Ушинского прошло в приобретенном отцом небольшом имении, расположенном в четырёх </a:t>
            </a:r>
            <a:r>
              <a:rPr lang="ru-RU" sz="1300" b="1">
                <a:latin typeface="Times New Roman" pitchFamily="18" charset="0"/>
                <a:hlinkClick r:id="rId11" tooltip="Верста"/>
              </a:rPr>
              <a:t>верстах</a:t>
            </a:r>
            <a:r>
              <a:rPr lang="ru-RU" sz="1300" b="1">
                <a:latin typeface="Times New Roman" pitchFamily="18" charset="0"/>
              </a:rPr>
              <a:t> от Новгород-Северского на берегу реки </a:t>
            </a:r>
            <a:r>
              <a:rPr lang="ru-RU" sz="1300" b="1">
                <a:latin typeface="Times New Roman" pitchFamily="18" charset="0"/>
                <a:hlinkClick r:id="rId12" tooltip="Десна (приток Днепра)"/>
              </a:rPr>
              <a:t>Десны</a:t>
            </a:r>
            <a:r>
              <a:rPr lang="ru-RU" sz="1300" b="1">
                <a:latin typeface="Times New Roman" pitchFamily="18" charset="0"/>
              </a:rPr>
              <a:t>. Константин Ушинский в 11 лет поступил в третий класс Новгород-Северской гимназии, которую окончил в </a:t>
            </a:r>
            <a:r>
              <a:rPr lang="ru-RU" sz="1300" b="1">
                <a:latin typeface="Times New Roman" pitchFamily="18" charset="0"/>
                <a:hlinkClick r:id="rId13" tooltip="1840 год"/>
              </a:rPr>
              <a:t>1840 году</a:t>
            </a:r>
            <a:r>
              <a:rPr lang="ru-RU" sz="1300" b="1">
                <a:latin typeface="Times New Roman" pitchFamily="18" charset="0"/>
              </a:rPr>
              <a:t>.После окончания гимназии он поступил учиться на </a:t>
            </a:r>
            <a:r>
              <a:rPr lang="ru-RU" sz="1300" b="1">
                <a:latin typeface="Times New Roman" pitchFamily="18" charset="0"/>
                <a:hlinkClick r:id="rId14" tooltip="Юридический факультет Московского университета"/>
              </a:rPr>
              <a:t>юридический факультет</a:t>
            </a:r>
            <a:r>
              <a:rPr lang="ru-RU" sz="1300" b="1">
                <a:latin typeface="Times New Roman" pitchFamily="18" charset="0"/>
              </a:rPr>
              <a:t> </a:t>
            </a:r>
            <a:r>
              <a:rPr lang="ru-RU" sz="1300" b="1">
                <a:latin typeface="Times New Roman" pitchFamily="18" charset="0"/>
                <a:hlinkClick r:id="rId15" tooltip="Московский университет"/>
              </a:rPr>
              <a:t>Московского университета</a:t>
            </a:r>
            <a:r>
              <a:rPr lang="ru-RU" sz="1300" b="1">
                <a:latin typeface="Times New Roman" pitchFamily="18" charset="0"/>
              </a:rPr>
              <a:t>, где слушал лекции блестящих преподавателей, в том числе таких известных как профессор истории </a:t>
            </a:r>
            <a:r>
              <a:rPr lang="ru-RU" sz="1300" b="1">
                <a:latin typeface="Times New Roman" pitchFamily="18" charset="0"/>
                <a:hlinkClick r:id="rId16" tooltip="Грановский, Тимофей Николаевич"/>
              </a:rPr>
              <a:t>Тимофей Николаевич Грановский</a:t>
            </a:r>
            <a:r>
              <a:rPr lang="ru-RU" sz="1300" b="1">
                <a:latin typeface="Times New Roman" pitchFamily="18" charset="0"/>
              </a:rPr>
              <a:t> и профессор философии государства и права </a:t>
            </a:r>
            <a:r>
              <a:rPr lang="ru-RU" sz="1300" b="1">
                <a:latin typeface="Times New Roman" pitchFamily="18" charset="0"/>
                <a:hlinkClick r:id="rId17" tooltip="Редкин, Петр Григорьевич"/>
              </a:rPr>
              <a:t>Петр Григорьевич Редкин</a:t>
            </a:r>
            <a:r>
              <a:rPr lang="ru-RU" sz="1300" b="1">
                <a:latin typeface="Times New Roman" pitchFamily="18" charset="0"/>
              </a:rPr>
              <a:t>, который оказал немалое влияние на последующий выбор К. Д. Ушинского заняться педагогикой.После блестящего окончания университетского курса в </a:t>
            </a:r>
            <a:r>
              <a:rPr lang="ru-RU" sz="1300" b="1">
                <a:latin typeface="Times New Roman" pitchFamily="18" charset="0"/>
                <a:hlinkClick r:id="rId18" tooltip="1844 год"/>
              </a:rPr>
              <a:t>1844 году</a:t>
            </a:r>
            <a:r>
              <a:rPr lang="ru-RU" sz="1300" b="1">
                <a:latin typeface="Times New Roman" pitchFamily="18" charset="0"/>
              </a:rPr>
              <a:t> Ушинский был оставлен в Московском университете для подготовки к сдаче магистерского экзамена. В круг интересов молодого Ушинского помимо философии и юриспруденции входили и литература, и театр, а также все те вопросы, которые волновали представителей прогрессивных кругов русского общества того времени, в частности пути распространения грамотности и образованности среди простого народа.</a:t>
            </a:r>
          </a:p>
        </p:txBody>
      </p:sp>
      <p:pic>
        <p:nvPicPr>
          <p:cNvPr id="86022" name="Рисунок 3" descr="http://upload.wikimedia.org/wikipedia/commons/thumb/0/09/Konstantin_Ushinsky_01.jpg/200px-Konstantin_Ushinsky_01.jpg"/>
          <p:cNvPicPr>
            <a:picLocks noChangeAspect="1" noChangeArrowheads="1"/>
          </p:cNvPicPr>
          <p:nvPr/>
        </p:nvPicPr>
        <p:blipFill>
          <a:blip r:embed="rId19" cstate="print"/>
          <a:srcRect/>
          <a:stretch>
            <a:fillRect/>
          </a:stretch>
        </p:blipFill>
        <p:spPr bwMode="auto">
          <a:xfrm>
            <a:off x="498475" y="1412875"/>
            <a:ext cx="3313113" cy="4608513"/>
          </a:xfrm>
          <a:prstGeom prst="rect">
            <a:avLst/>
          </a:prstGeom>
          <a:noFill/>
          <a:ln w="9525">
            <a:noFill/>
            <a:miter lim="800000"/>
            <a:headEnd/>
            <a:tailEnd/>
          </a:ln>
        </p:spPr>
      </p:pic>
      <p:sp>
        <p:nvSpPr>
          <p:cNvPr id="86024" name="Rectangle 8"/>
          <p:cNvSpPr>
            <a:spLocks noChangeArrowheads="1"/>
          </p:cNvSpPr>
          <p:nvPr/>
        </p:nvSpPr>
        <p:spPr bwMode="auto">
          <a:xfrm>
            <a:off x="0" y="333375"/>
            <a:ext cx="8820150" cy="701675"/>
          </a:xfrm>
          <a:prstGeom prst="rect">
            <a:avLst/>
          </a:prstGeom>
          <a:noFill/>
          <a:ln w="9525">
            <a:noFill/>
            <a:miter lim="800000"/>
            <a:headEnd/>
            <a:tailEnd/>
          </a:ln>
          <a:effectLst/>
        </p:spPr>
        <p:txBody>
          <a:bodyPr>
            <a:spAutoFit/>
          </a:bodyPr>
          <a:lstStyle/>
          <a:p>
            <a:r>
              <a:rPr lang="ru-RU" sz="4000" b="1">
                <a:solidFill>
                  <a:schemeClr val="bg1"/>
                </a:solidFill>
                <a:latin typeface="ParkAvenue BT" pitchFamily="66" charset="0"/>
              </a:rPr>
              <a:t>Константин Дмитриевич Ушинский</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A8E072D2-1344-4698-A831-153883D1C1C2}" type="slidenum">
              <a:rPr lang="ru-RU"/>
              <a:pPr/>
              <a:t>78</a:t>
            </a:fld>
            <a:endParaRPr lang="ru-RU"/>
          </a:p>
        </p:txBody>
      </p:sp>
      <p:sp>
        <p:nvSpPr>
          <p:cNvPr id="6" name="Содержимое 5"/>
          <p:cNvSpPr>
            <a:spLocks noGrp="1"/>
          </p:cNvSpPr>
          <p:nvPr>
            <p:ph idx="4294967295"/>
          </p:nvPr>
        </p:nvSpPr>
        <p:spPr>
          <a:xfrm>
            <a:off x="468313" y="1484313"/>
            <a:ext cx="8280400" cy="5572125"/>
          </a:xfrm>
        </p:spPr>
        <p:txBody>
          <a:bodyPr>
            <a:normAutofit/>
          </a:bodyPr>
          <a:lstStyle/>
          <a:p>
            <a:pPr>
              <a:lnSpc>
                <a:spcPct val="80000"/>
              </a:lnSpc>
              <a:buFont typeface="Wingdings" pitchFamily="2" charset="2"/>
              <a:buNone/>
            </a:pPr>
            <a:r>
              <a:rPr lang="ru-RU" sz="2000" b="1">
                <a:latin typeface="Times New Roman" pitchFamily="18" charset="0"/>
              </a:rPr>
              <a:t>Телёнок </a:t>
            </a:r>
            <a:r>
              <a:rPr lang="ru-RU" sz="2000">
                <a:latin typeface="Times New Roman" pitchFamily="18" charset="0"/>
              </a:rPr>
              <a:t>увидел </a:t>
            </a:r>
            <a:r>
              <a:rPr lang="ru-RU" sz="2000" b="1">
                <a:latin typeface="Times New Roman" pitchFamily="18" charset="0"/>
              </a:rPr>
              <a:t>ежа </a:t>
            </a:r>
            <a:r>
              <a:rPr lang="ru-RU" sz="2000">
                <a:latin typeface="Times New Roman" pitchFamily="18" charset="0"/>
              </a:rPr>
              <a:t>и говорит:</a:t>
            </a: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Я тебя съем!</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Ёж не знал, что телёнок ежей </a:t>
            </a:r>
            <a:r>
              <a:rPr lang="ru-RU" sz="2000">
                <a:latin typeface="Times New Roman" pitchFamily="18" charset="0"/>
              </a:rPr>
              <a:t>не ест, </a:t>
            </a:r>
            <a:r>
              <a:rPr lang="ru-RU" sz="2000" b="1">
                <a:latin typeface="Times New Roman" pitchFamily="18" charset="0"/>
              </a:rPr>
              <a:t>испугался, клубком свернулся и фыркнул:</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Попробуй...</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Задрав хвост, запрыгал глупый телёнок, боднуть </a:t>
            </a:r>
            <a:r>
              <a:rPr lang="ru-RU" sz="2000">
                <a:latin typeface="Times New Roman" pitchFamily="18" charset="0"/>
              </a:rPr>
              <a:t>но­ровит, потом растопырил передние ноги и </a:t>
            </a:r>
            <a:r>
              <a:rPr lang="ru-RU" sz="2000" b="1">
                <a:latin typeface="Times New Roman" pitchFamily="18" charset="0"/>
              </a:rPr>
              <a:t>лизнул ежа.</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Ой, ой, ой! — заревел телёнок и побежал </a:t>
            </a:r>
            <a:r>
              <a:rPr lang="ru-RU" sz="2000">
                <a:latin typeface="Times New Roman" pitchFamily="18" charset="0"/>
              </a:rPr>
              <a:t>к коро­ве-матери, </a:t>
            </a:r>
            <a:r>
              <a:rPr lang="ru-RU" sz="2000" b="1">
                <a:latin typeface="Times New Roman" pitchFamily="18" charset="0"/>
              </a:rPr>
              <a:t>жалуется:</a:t>
            </a:r>
            <a:endParaRPr lang="ru-RU" sz="2000">
              <a:latin typeface="Times New Roman" pitchFamily="18" charset="0"/>
            </a:endParaRP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Ёж меня за язык </a:t>
            </a:r>
            <a:r>
              <a:rPr lang="ru-RU" sz="2000">
                <a:latin typeface="Times New Roman" pitchFamily="18" charset="0"/>
              </a:rPr>
              <a:t>укусил.</a:t>
            </a:r>
          </a:p>
          <a:p>
            <a:pPr>
              <a:lnSpc>
                <a:spcPct val="80000"/>
              </a:lnSpc>
              <a:buFont typeface="Wingdings" pitchFamily="2" charset="2"/>
              <a:buNone/>
            </a:pPr>
            <a:r>
              <a:rPr lang="ru-RU" sz="2000">
                <a:latin typeface="Times New Roman" pitchFamily="18" charset="0"/>
              </a:rPr>
              <a:t>Корова </a:t>
            </a:r>
            <a:r>
              <a:rPr lang="ru-RU" sz="2000" b="1">
                <a:latin typeface="Times New Roman" pitchFamily="18" charset="0"/>
              </a:rPr>
              <a:t>подняла </a:t>
            </a:r>
            <a:r>
              <a:rPr lang="ru-RU" sz="2000">
                <a:latin typeface="Times New Roman" pitchFamily="18" charset="0"/>
              </a:rPr>
              <a:t>голову, </a:t>
            </a:r>
            <a:r>
              <a:rPr lang="ru-RU" sz="2000" b="1">
                <a:latin typeface="Times New Roman" pitchFamily="18" charset="0"/>
              </a:rPr>
              <a:t>поглядела задумчиво и опять принялась </a:t>
            </a:r>
            <a:r>
              <a:rPr lang="ru-RU" sz="2000">
                <a:latin typeface="Times New Roman" pitchFamily="18" charset="0"/>
              </a:rPr>
              <a:t>траву </a:t>
            </a:r>
            <a:r>
              <a:rPr lang="ru-RU" sz="2000" b="1">
                <a:latin typeface="Times New Roman" pitchFamily="18" charset="0"/>
              </a:rPr>
              <a:t>рвать. А ёж покатился в тёмную </a:t>
            </a:r>
            <a:r>
              <a:rPr lang="ru-RU" sz="2000">
                <a:latin typeface="Times New Roman" pitchFamily="18" charset="0"/>
              </a:rPr>
              <a:t>нору </a:t>
            </a:r>
            <a:r>
              <a:rPr lang="ru-RU" sz="2000" b="1">
                <a:latin typeface="Times New Roman" pitchFamily="18" charset="0"/>
              </a:rPr>
              <a:t>под рябиновый корень и сказал ежихе:</a:t>
            </a:r>
            <a:endParaRPr lang="ru-RU" sz="2000">
              <a:latin typeface="Times New Roman" pitchFamily="18" charset="0"/>
            </a:endParaRPr>
          </a:p>
          <a:p>
            <a:pPr>
              <a:lnSpc>
                <a:spcPct val="80000"/>
              </a:lnSpc>
              <a:buFont typeface="Wingdings" pitchFamily="2" charset="2"/>
              <a:buNone/>
            </a:pPr>
            <a:r>
              <a:rPr lang="ru-RU" sz="2000">
                <a:latin typeface="Times New Roman" pitchFamily="18" charset="0"/>
              </a:rPr>
              <a:t>— </a:t>
            </a:r>
            <a:r>
              <a:rPr lang="ru-RU" sz="2000" b="1">
                <a:latin typeface="Times New Roman" pitchFamily="18" charset="0"/>
              </a:rPr>
              <a:t>Я </a:t>
            </a:r>
            <a:r>
              <a:rPr lang="ru-RU" sz="2000">
                <a:latin typeface="Times New Roman" pitchFamily="18" charset="0"/>
              </a:rPr>
              <a:t>огромного </a:t>
            </a:r>
            <a:r>
              <a:rPr lang="ru-RU" sz="2000" b="1">
                <a:latin typeface="Times New Roman" pitchFamily="18" charset="0"/>
              </a:rPr>
              <a:t>зверя победил, должно быть, льва! </a:t>
            </a:r>
            <a:r>
              <a:rPr lang="ru-RU" sz="2000">
                <a:latin typeface="Times New Roman" pitchFamily="18" charset="0"/>
              </a:rPr>
              <a:t>И пошла слава про </a:t>
            </a:r>
            <a:r>
              <a:rPr lang="ru-RU" sz="2000" b="1">
                <a:latin typeface="Times New Roman" pitchFamily="18" charset="0"/>
              </a:rPr>
              <a:t>храбрость ежову за </a:t>
            </a:r>
            <a:r>
              <a:rPr lang="ru-RU" sz="2000">
                <a:latin typeface="Times New Roman" pitchFamily="18" charset="0"/>
              </a:rPr>
              <a:t>синее </a:t>
            </a:r>
            <a:r>
              <a:rPr lang="ru-RU" sz="2000" b="1">
                <a:latin typeface="Times New Roman" pitchFamily="18" charset="0"/>
              </a:rPr>
              <a:t>озеро,</a:t>
            </a:r>
            <a:r>
              <a:rPr lang="ru-RU" sz="2000">
                <a:latin typeface="Times New Roman" pitchFamily="18" charset="0"/>
              </a:rPr>
              <a:t> </a:t>
            </a:r>
            <a:r>
              <a:rPr lang="ru-RU" sz="2000" b="1">
                <a:latin typeface="Times New Roman" pitchFamily="18" charset="0"/>
              </a:rPr>
              <a:t>за тёмный </a:t>
            </a:r>
            <a:r>
              <a:rPr lang="ru-RU" sz="2000">
                <a:latin typeface="Times New Roman" pitchFamily="18" charset="0"/>
              </a:rPr>
              <a:t>лес.</a:t>
            </a:r>
          </a:p>
          <a:p>
            <a:pPr>
              <a:lnSpc>
                <a:spcPct val="80000"/>
              </a:lnSpc>
              <a:buFont typeface="Wingdings" pitchFamily="2" charset="2"/>
              <a:buNone/>
            </a:pPr>
            <a:r>
              <a:rPr lang="ru-RU" sz="2000" b="1">
                <a:latin typeface="Times New Roman" pitchFamily="18" charset="0"/>
              </a:rPr>
              <a:t>—</a:t>
            </a:r>
            <a:r>
              <a:rPr lang="ru-RU" sz="2000">
                <a:latin typeface="Times New Roman" pitchFamily="18" charset="0"/>
              </a:rPr>
              <a:t> </a:t>
            </a:r>
            <a:r>
              <a:rPr lang="ru-RU" sz="2000" b="1">
                <a:latin typeface="Times New Roman" pitchFamily="18" charset="0"/>
              </a:rPr>
              <a:t>У </a:t>
            </a:r>
            <a:r>
              <a:rPr lang="ru-RU" sz="2000">
                <a:latin typeface="Times New Roman" pitchFamily="18" charset="0"/>
              </a:rPr>
              <a:t>нас </a:t>
            </a:r>
            <a:r>
              <a:rPr lang="ru-RU" sz="2000" b="1">
                <a:latin typeface="Times New Roman" pitchFamily="18" charset="0"/>
              </a:rPr>
              <a:t>ёж — богатырь, — шёпотом со страху </a:t>
            </a:r>
            <a:r>
              <a:rPr lang="ru-RU" sz="2000">
                <a:latin typeface="Times New Roman" pitchFamily="18" charset="0"/>
              </a:rPr>
              <a:t>гово­рили </a:t>
            </a:r>
            <a:r>
              <a:rPr lang="ru-RU" sz="2000" b="1">
                <a:latin typeface="Times New Roman" pitchFamily="18" charset="0"/>
              </a:rPr>
              <a:t>звери.</a:t>
            </a:r>
            <a:endParaRPr lang="ru-RU" sz="2000">
              <a:latin typeface="Times New Roman" pitchFamily="18" charset="0"/>
            </a:endParaRPr>
          </a:p>
          <a:p>
            <a:pPr>
              <a:lnSpc>
                <a:spcPct val="80000"/>
              </a:lnSpc>
              <a:buFont typeface="Wingdings" pitchFamily="2" charset="2"/>
              <a:buNone/>
            </a:pPr>
            <a:endParaRPr lang="ru-RU" sz="2400"/>
          </a:p>
          <a:p>
            <a:pPr>
              <a:lnSpc>
                <a:spcPct val="80000"/>
              </a:lnSpc>
            </a:pPr>
            <a:endParaRPr lang="ru-RU" sz="2400"/>
          </a:p>
        </p:txBody>
      </p:sp>
      <p:sp>
        <p:nvSpPr>
          <p:cNvPr id="87045" name="Rectangle 5"/>
          <p:cNvSpPr>
            <a:spLocks noChangeArrowheads="1"/>
          </p:cNvSpPr>
          <p:nvPr/>
        </p:nvSpPr>
        <p:spPr bwMode="auto">
          <a:xfrm>
            <a:off x="2843213" y="333375"/>
            <a:ext cx="9620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Ёж</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6C5D9C75-C8B6-47CE-BD78-17CE8B2ED01C}" type="slidenum">
              <a:rPr lang="ru-RU"/>
              <a:pPr/>
              <a:t>79</a:t>
            </a:fld>
            <a:endParaRPr lang="ru-RU"/>
          </a:p>
        </p:txBody>
      </p:sp>
      <p:pic>
        <p:nvPicPr>
          <p:cNvPr id="88070" name="Picture 6" descr="Алексей Толстой"/>
          <p:cNvPicPr>
            <a:picLocks noChangeAspect="1" noChangeArrowheads="1"/>
          </p:cNvPicPr>
          <p:nvPr/>
        </p:nvPicPr>
        <p:blipFill>
          <a:blip r:embed="rId2" cstate="print"/>
          <a:srcRect/>
          <a:stretch>
            <a:fillRect/>
          </a:stretch>
        </p:blipFill>
        <p:spPr bwMode="auto">
          <a:xfrm>
            <a:off x="468313" y="1412875"/>
            <a:ext cx="3305175" cy="4464050"/>
          </a:xfrm>
          <a:prstGeom prst="rect">
            <a:avLst/>
          </a:prstGeom>
          <a:noFill/>
        </p:spPr>
      </p:pic>
      <p:sp>
        <p:nvSpPr>
          <p:cNvPr id="88071" name="Rectangle 7"/>
          <p:cNvSpPr>
            <a:spLocks noChangeArrowheads="1"/>
          </p:cNvSpPr>
          <p:nvPr/>
        </p:nvSpPr>
        <p:spPr bwMode="auto">
          <a:xfrm>
            <a:off x="3779838" y="1379538"/>
            <a:ext cx="4968875" cy="5113337"/>
          </a:xfrm>
          <a:prstGeom prst="rect">
            <a:avLst/>
          </a:prstGeom>
          <a:noFill/>
          <a:ln w="9525">
            <a:noFill/>
            <a:miter lim="800000"/>
            <a:headEnd/>
            <a:tailEnd/>
          </a:ln>
          <a:effectLst/>
        </p:spPr>
        <p:txBody>
          <a:bodyPr>
            <a:spAutoFit/>
          </a:bodyPr>
          <a:lstStyle/>
          <a:p>
            <a:r>
              <a:rPr lang="ru-RU" sz="1200" b="1">
                <a:latin typeface="Times New Roman" pitchFamily="18" charset="0"/>
              </a:rPr>
              <a:t>Родился 29 декабря (10 января н.с.) 1883г. в городе Николаевске Самарской губернии в семье помещика. Детские годы прошли на хуторе Сосновка, принадлежавшем отчиму. </a:t>
            </a:r>
          </a:p>
          <a:p>
            <a:r>
              <a:rPr lang="ru-RU" sz="1200" b="1">
                <a:latin typeface="Times New Roman" pitchFamily="18" charset="0"/>
              </a:rPr>
              <a:t>Первоначальное образование получил дома под руководством приглашенного учителя. В 1897 семья переезжает в Самару, где будущий писатель поступает в училище. Окончив его в 1901, едет в Петербург, чтобы продолжать образование. К этому времени относятся его первые стихи, не свободные от подражания Некрасову и Надсону. </a:t>
            </a:r>
          </a:p>
          <a:p>
            <a:r>
              <a:rPr lang="ru-RU" sz="1200" b="1">
                <a:latin typeface="Times New Roman" pitchFamily="18" charset="0"/>
              </a:rPr>
              <a:t>На раннее творчество Толстого оказал влияние М.Волошин, который в те годы был с ним дружен. В 1909 написал первую повесть "Неделя в Тургеневе", Затем вышли в свет два романа - "Чудаки" и "Хромой барин". Произведения Толстого привлекли внимание М.Горького, который увидел в нем "...писателя, несомненно крупного, сильного..."</a:t>
            </a:r>
          </a:p>
          <a:p>
            <a:r>
              <a:rPr lang="ru-RU" sz="1200" b="1">
                <a:latin typeface="Times New Roman" pitchFamily="18" charset="0"/>
              </a:rPr>
              <a:t>Первая мировая война меняет планы Толстого. Как военный корреспондент от "Русских ведомостей" он находится на фронтах, побывал в Англии и Франции. </a:t>
            </a:r>
          </a:p>
          <a:p>
            <a:r>
              <a:rPr lang="ru-RU" sz="1200" b="1">
                <a:latin typeface="Times New Roman" pitchFamily="18" charset="0"/>
              </a:rPr>
              <a:t>Октябрьскую революцию Толстой воспринял враждебно. Продолжает работать - в 1918 в его творчестве появляется историческая тема (рассказы "Наваждение", "День Петра"). </a:t>
            </a:r>
          </a:p>
          <a:p>
            <a:r>
              <a:rPr lang="ru-RU" sz="1200" b="1">
                <a:latin typeface="Times New Roman" pitchFamily="18" charset="0"/>
              </a:rPr>
              <a:t>Осенью 1918 уезжает с семьей в Одессу, оттуда - в Париж. Становится эмигрантом. В 1920 была написана повесть "Детство Никиты". В 1921 "перекочевал" в Берлин В 1922 в Берлин приехал М.Горький, с которым установились дружеские отношения. </a:t>
            </a:r>
          </a:p>
          <a:p>
            <a:r>
              <a:rPr lang="ru-RU" sz="1200" b="1">
                <a:latin typeface="Times New Roman" pitchFamily="18" charset="0"/>
              </a:rPr>
              <a:t>В 1923 Толстой возвращается в СССР. Тяжелая болезнь не дала ему дожить до Дня Победы. Он умер 23 февраля 1945 в Москве.</a:t>
            </a:r>
            <a:r>
              <a:rPr lang="ru-RU"/>
              <a:t>         </a:t>
            </a:r>
          </a:p>
        </p:txBody>
      </p:sp>
      <p:sp>
        <p:nvSpPr>
          <p:cNvPr id="88072" name="Rectangle 8"/>
          <p:cNvSpPr>
            <a:spLocks noChangeArrowheads="1"/>
          </p:cNvSpPr>
          <p:nvPr/>
        </p:nvSpPr>
        <p:spPr bwMode="auto">
          <a:xfrm>
            <a:off x="179388" y="333375"/>
            <a:ext cx="8569325" cy="762000"/>
          </a:xfrm>
          <a:prstGeom prst="rect">
            <a:avLst/>
          </a:prstGeom>
          <a:noFill/>
          <a:ln w="9525">
            <a:noFill/>
            <a:miter lim="800000"/>
            <a:headEnd/>
            <a:tailEnd/>
          </a:ln>
          <a:effectLst/>
        </p:spPr>
        <p:txBody>
          <a:bodyPr>
            <a:spAutoFit/>
          </a:bodyPr>
          <a:lstStyle/>
          <a:p>
            <a:r>
              <a:rPr lang="ru-RU" sz="4400" b="1">
                <a:solidFill>
                  <a:schemeClr val="bg1"/>
                </a:solidFill>
                <a:latin typeface="ParkAvenue BT" pitchFamily="66" charset="0"/>
              </a:rPr>
              <a:t>Алексей Николаевич Толстой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212A057D-EE1E-4D6B-A46E-7944C23F5A06}" type="slidenum">
              <a:rPr lang="ru-RU"/>
              <a:pPr/>
              <a:t>8</a:t>
            </a:fld>
            <a:endParaRPr lang="ru-RU"/>
          </a:p>
        </p:txBody>
      </p:sp>
      <p:graphicFrame>
        <p:nvGraphicFramePr>
          <p:cNvPr id="15448" name="Group 88"/>
          <p:cNvGraphicFramePr>
            <a:graphicFrameLocks noGrp="1"/>
          </p:cNvGraphicFramePr>
          <p:nvPr/>
        </p:nvGraphicFramePr>
        <p:xfrm>
          <a:off x="468313" y="260350"/>
          <a:ext cx="8351837" cy="6248400"/>
        </p:xfrm>
        <a:graphic>
          <a:graphicData uri="http://schemas.openxmlformats.org/drawingml/2006/table">
            <a:tbl>
              <a:tblPr/>
              <a:tblGrid>
                <a:gridCol w="2087562"/>
                <a:gridCol w="3311525"/>
                <a:gridCol w="1512888"/>
                <a:gridCol w="1439862"/>
              </a:tblGrid>
              <a:tr h="509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     АВТОР</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НАЗВАНИЕ ПРОИЗВЕДЕНИЯ</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СТРАНИЦА В УЧЕБНИКЕ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НОМЕР СЛАЙДА</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1" i="0" u="none" strike="noStrike" cap="none" normalizeH="0" baseline="0" smtClean="0">
                        <a:ln>
                          <a:noFill/>
                        </a:ln>
                        <a:solidFill>
                          <a:schemeClr val="tx1"/>
                        </a:solidFill>
                        <a:effectLst/>
                        <a:latin typeface="ParkAvenue BT" pitchFamily="66"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1" i="0" u="none" strike="noStrike" cap="none" normalizeH="0" baseline="0" smtClean="0">
                        <a:ln>
                          <a:noFill/>
                        </a:ln>
                        <a:solidFill>
                          <a:schemeClr val="tx1"/>
                        </a:solidFill>
                        <a:effectLst/>
                        <a:latin typeface="ParkAvenue BT" pitchFamily="66"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1" i="0" u="none" strike="noStrike" cap="none" normalizeH="0" baseline="0" smtClean="0">
                        <a:ln>
                          <a:noFill/>
                        </a:ln>
                        <a:solidFill>
                          <a:schemeClr val="tx1"/>
                        </a:solidFill>
                        <a:effectLst/>
                        <a:latin typeface="ParkAvenue BT" pitchFamily="66"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1" i="0" u="none" strike="noStrike" cap="none" normalizeH="0" baseline="0" smtClean="0">
                        <a:ln>
                          <a:noFill/>
                        </a:ln>
                        <a:solidFill>
                          <a:schemeClr val="tx1"/>
                        </a:solidFill>
                        <a:effectLst/>
                        <a:latin typeface="ParkAvenue BT" pitchFamily="66" charset="0"/>
                      </a:endParaRP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Е.КУЗНЕЦ</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«БОТИНКИ»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54</a:t>
                      </a:r>
                    </a:p>
                  </a:txBody>
                  <a:tcPr horzOverflow="overflow">
                    <a:lnL>
                      <a:noFill/>
                    </a:lnL>
                    <a:lnR>
                      <a:noFill/>
                    </a:lnR>
                    <a:lnT>
                      <a:noFill/>
                    </a:lnT>
                    <a:lnB>
                      <a:noFill/>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Г.ЦЫФЕРОВ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«ПРО ЧУДАКА-ЛЯГУШОНКА»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56</a:t>
                      </a:r>
                    </a:p>
                  </a:txBody>
                  <a:tcPr horzOverflow="overflow">
                    <a:lnL>
                      <a:noFill/>
                    </a:lnL>
                    <a:lnR>
                      <a:noFill/>
                    </a:lnR>
                    <a:lnT>
                      <a:noFill/>
                    </a:lnT>
                    <a:lnB>
                      <a:noFill/>
                    </a:lnB>
                    <a:lnTlToBr>
                      <a:noFill/>
                    </a:lnTlToBr>
                    <a:lnBlToTr>
                      <a:noFill/>
                    </a:lnBlToTr>
                    <a:noFill/>
                  </a:tcPr>
                </a:tc>
              </a:tr>
              <a:tr h="404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«КАК ЦЫПЛЁНОК РИСОВАЛ»</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57</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«СПОР»</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111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58</a:t>
                      </a:r>
                    </a:p>
                  </a:txBody>
                  <a:tcPr horzOverflow="overflow">
                    <a:lnL>
                      <a:noFill/>
                    </a:lnL>
                    <a:lnR>
                      <a:noFill/>
                    </a:lnR>
                    <a:lnT>
                      <a:noFill/>
                    </a:lnT>
                    <a:lnB>
                      <a:noFill/>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«КАК ЦЫПЛЁНОК ВПЕРВЫЕ СОЧИНИЛ СКАЗКУ»</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156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59</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«ПРО ДРУЗЕЙ»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157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60</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В.БЕРЕСТОВ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СТИХИ О МЕСЯЦАХ</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62</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«ЗЛОЕ УТРО»</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63</a:t>
                      </a:r>
                    </a:p>
                  </a:txBody>
                  <a:tcPr horzOverflow="overflow">
                    <a:lnL>
                      <a:noFill/>
                    </a:lnL>
                    <a:lnR>
                      <a:noFill/>
                    </a:lnR>
                    <a:lnT>
                      <a:noFill/>
                    </a:lnT>
                    <a:lnB>
                      <a:noFill/>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В.ДРАГУНСКИЙ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«ЗАКОЛДОВАННАЯ БУКВА» (В СОКРАЩЕНИИ)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65</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В.ОРЛОВ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«ПУГЛИВЫЕ КАМЫШИ»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67</a:t>
                      </a: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А.БАРТО</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«ПО ДОРОГЕ В КЛАСС»</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69</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972CB798-6CA2-4A06-9A17-9C097A8EF692}" type="slidenum">
              <a:rPr lang="ru-RU"/>
              <a:pPr/>
              <a:t>80</a:t>
            </a:fld>
            <a:endParaRPr lang="ru-RU"/>
          </a:p>
        </p:txBody>
      </p:sp>
      <p:sp>
        <p:nvSpPr>
          <p:cNvPr id="6" name="Содержимое 5"/>
          <p:cNvSpPr>
            <a:spLocks noGrp="1"/>
          </p:cNvSpPr>
          <p:nvPr>
            <p:ph idx="4294967295"/>
          </p:nvPr>
        </p:nvSpPr>
        <p:spPr>
          <a:xfrm>
            <a:off x="0" y="1412875"/>
            <a:ext cx="9144000" cy="5643563"/>
          </a:xfrm>
        </p:spPr>
        <p:txBody>
          <a:bodyPr>
            <a:normAutofit/>
          </a:bodyPr>
          <a:lstStyle/>
          <a:p>
            <a:pPr>
              <a:lnSpc>
                <a:spcPct val="80000"/>
              </a:lnSpc>
            </a:pPr>
            <a:r>
              <a:rPr lang="ru-RU" sz="1800" b="1"/>
              <a:t>В девять часов вечера </a:t>
            </a:r>
            <a:r>
              <a:rPr lang="ru-RU" sz="1800"/>
              <a:t>Вова устало </a:t>
            </a:r>
            <a:r>
              <a:rPr lang="ru-RU" sz="1800" b="1"/>
              <a:t>оторвался </a:t>
            </a:r>
            <a:r>
              <a:rPr lang="ru-RU" sz="1800"/>
              <a:t>от </a:t>
            </a:r>
            <a:r>
              <a:rPr lang="ru-RU" sz="1800" b="1"/>
              <a:t>телевизо­ра </a:t>
            </a:r>
            <a:r>
              <a:rPr lang="ru-RU" sz="1800"/>
              <a:t>и пошёл </a:t>
            </a:r>
            <a:r>
              <a:rPr lang="ru-RU" sz="1800" b="1"/>
              <a:t>в соседнюю </a:t>
            </a:r>
            <a:r>
              <a:rPr lang="ru-RU" sz="1800"/>
              <a:t>комнату. Все усердно делали уроки. Дедушка </a:t>
            </a:r>
            <a:r>
              <a:rPr lang="ru-RU" sz="1800" b="1"/>
              <a:t>уже закончил выпиливать дощечку для хлеба </a:t>
            </a:r>
            <a:r>
              <a:rPr lang="ru-RU" sz="1800"/>
              <a:t>и </a:t>
            </a:r>
            <a:r>
              <a:rPr lang="ru-RU" sz="1800" b="1"/>
              <a:t>вы­жигал </a:t>
            </a:r>
            <a:r>
              <a:rPr lang="ru-RU" sz="1800"/>
              <a:t>на </a:t>
            </a:r>
            <a:r>
              <a:rPr lang="ru-RU" sz="1800" b="1"/>
              <a:t>ней фамилию </a:t>
            </a:r>
            <a:r>
              <a:rPr lang="ru-RU" sz="1800"/>
              <a:t>и </a:t>
            </a:r>
            <a:r>
              <a:rPr lang="ru-RU" sz="1800" b="1"/>
              <a:t>имя </a:t>
            </a:r>
            <a:r>
              <a:rPr lang="ru-RU" sz="1800"/>
              <a:t>«автора» — Вова Колесников. Мама листала </a:t>
            </a:r>
            <a:r>
              <a:rPr lang="ru-RU" sz="1800" b="1"/>
              <a:t>орфографический словарь </a:t>
            </a:r>
            <a:r>
              <a:rPr lang="ru-RU" sz="1800"/>
              <a:t>и </a:t>
            </a:r>
            <a:r>
              <a:rPr lang="ru-RU" sz="1800" b="1"/>
              <a:t>проверяла, правильно </a:t>
            </a:r>
            <a:r>
              <a:rPr lang="ru-RU" sz="1800"/>
              <a:t>ли она вставила в слова </a:t>
            </a:r>
            <a:r>
              <a:rPr lang="ru-RU" sz="1800" b="1"/>
              <a:t>пропущенные буквы. </a:t>
            </a:r>
            <a:r>
              <a:rPr lang="ru-RU" sz="1800"/>
              <a:t>Па­па </a:t>
            </a:r>
            <a:r>
              <a:rPr lang="ru-RU" sz="1800" b="1"/>
              <a:t>уже </a:t>
            </a:r>
            <a:r>
              <a:rPr lang="ru-RU" sz="1800"/>
              <a:t>решил </a:t>
            </a:r>
            <a:r>
              <a:rPr lang="ru-RU" sz="1800" b="1"/>
              <a:t>задачу </a:t>
            </a:r>
            <a:r>
              <a:rPr lang="ru-RU" sz="1800"/>
              <a:t>и </a:t>
            </a:r>
            <a:r>
              <a:rPr lang="ru-RU" sz="1800" b="1"/>
              <a:t>заканчивал последний </a:t>
            </a:r>
            <a:r>
              <a:rPr lang="ru-RU" sz="1800"/>
              <a:t>пример. А </a:t>
            </a:r>
            <a:r>
              <a:rPr lang="ru-RU" sz="1800" b="1"/>
              <a:t>ба­бушка </a:t>
            </a:r>
            <a:r>
              <a:rPr lang="ru-RU" sz="1800"/>
              <a:t>в </a:t>
            </a:r>
            <a:r>
              <a:rPr lang="ru-RU" sz="1800" b="1"/>
              <a:t>восьмой раз </a:t>
            </a:r>
            <a:r>
              <a:rPr lang="ru-RU" sz="1800"/>
              <a:t>громко </a:t>
            </a:r>
            <a:r>
              <a:rPr lang="ru-RU" sz="1800" b="1"/>
              <a:t>читала вслух английское стихо­творение «Моя собака» в надежде, что </a:t>
            </a:r>
            <a:r>
              <a:rPr lang="ru-RU" sz="1800"/>
              <a:t>Вова его </a:t>
            </a:r>
            <a:r>
              <a:rPr lang="ru-RU" sz="1800" b="1"/>
              <a:t>запомнит.</a:t>
            </a:r>
            <a:endParaRPr lang="ru-RU" sz="1800"/>
          </a:p>
          <a:p>
            <a:pPr>
              <a:lnSpc>
                <a:spcPct val="80000"/>
              </a:lnSpc>
            </a:pPr>
            <a:r>
              <a:rPr lang="ru-RU" sz="1800"/>
              <a:t>Вова сдвинул </a:t>
            </a:r>
            <a:r>
              <a:rPr lang="ru-RU" sz="1800" b="1"/>
              <a:t>брови </a:t>
            </a:r>
            <a:r>
              <a:rPr lang="ru-RU" sz="1800"/>
              <a:t>и </a:t>
            </a:r>
            <a:r>
              <a:rPr lang="ru-RU" sz="1800" b="1"/>
              <a:t>произнёс </a:t>
            </a:r>
            <a:r>
              <a:rPr lang="ru-RU" sz="1800"/>
              <a:t>строго:</a:t>
            </a:r>
          </a:p>
          <a:p>
            <a:pPr>
              <a:lnSpc>
                <a:spcPct val="80000"/>
              </a:lnSpc>
            </a:pPr>
            <a:r>
              <a:rPr lang="ru-RU" sz="1800"/>
              <a:t>— Прошу минутку </a:t>
            </a:r>
            <a:r>
              <a:rPr lang="ru-RU" sz="1800" b="1"/>
              <a:t>внимания! Я хочу </a:t>
            </a:r>
            <a:r>
              <a:rPr lang="ru-RU" sz="1800"/>
              <a:t>вот </a:t>
            </a:r>
            <a:r>
              <a:rPr lang="ru-RU" sz="1800" b="1"/>
              <a:t>что </a:t>
            </a:r>
            <a:r>
              <a:rPr lang="ru-RU" sz="1800"/>
              <a:t>вам </a:t>
            </a:r>
            <a:r>
              <a:rPr lang="ru-RU" sz="1800" b="1"/>
              <a:t>ска­зать. Учитесь вы плохо! Из-за </a:t>
            </a:r>
            <a:r>
              <a:rPr lang="ru-RU" sz="1800"/>
              <a:t>вас </a:t>
            </a:r>
            <a:r>
              <a:rPr lang="ru-RU" sz="1800" b="1"/>
              <a:t>я схватил сегодня </a:t>
            </a:r>
            <a:r>
              <a:rPr lang="ru-RU" sz="1800"/>
              <a:t>две </a:t>
            </a:r>
            <a:r>
              <a:rPr lang="ru-RU" sz="1800" b="1"/>
              <a:t>тройки. А бабушка опять забыла положить </a:t>
            </a:r>
            <a:r>
              <a:rPr lang="ru-RU" sz="1800"/>
              <a:t>в </a:t>
            </a:r>
            <a:r>
              <a:rPr lang="ru-RU" sz="1800" b="1"/>
              <a:t>портфель угольник! </a:t>
            </a:r>
            <a:r>
              <a:rPr lang="ru-RU" sz="1800"/>
              <a:t>Надо </a:t>
            </a:r>
            <a:r>
              <a:rPr lang="ru-RU" sz="1800" b="1"/>
              <a:t>быть внимательнее. </a:t>
            </a:r>
            <a:r>
              <a:rPr lang="ru-RU" sz="1800"/>
              <a:t>Ну ладно, всем </a:t>
            </a:r>
            <a:r>
              <a:rPr lang="ru-RU" sz="1800" b="1"/>
              <a:t>спокойной ночи.</a:t>
            </a:r>
            <a:endParaRPr lang="ru-RU" sz="1800"/>
          </a:p>
          <a:p>
            <a:pPr>
              <a:lnSpc>
                <a:spcPct val="80000"/>
              </a:lnSpc>
            </a:pPr>
            <a:r>
              <a:rPr lang="ru-RU" sz="1800"/>
              <a:t>И Вова снова </a:t>
            </a:r>
            <a:r>
              <a:rPr lang="ru-RU" sz="1800" b="1"/>
              <a:t>отправился смотреть телевизор.</a:t>
            </a:r>
            <a:endParaRPr lang="ru-RU" sz="1800"/>
          </a:p>
          <a:p>
            <a:pPr>
              <a:lnSpc>
                <a:spcPct val="80000"/>
              </a:lnSpc>
            </a:pPr>
            <a:r>
              <a:rPr lang="ru-RU" sz="1800" b="1"/>
              <a:t>На другой день </a:t>
            </a:r>
            <a:r>
              <a:rPr lang="ru-RU" sz="1800"/>
              <a:t>первым </a:t>
            </a:r>
            <a:r>
              <a:rPr lang="ru-RU" sz="1800" b="1"/>
              <a:t>по расписанию был </a:t>
            </a:r>
            <a:r>
              <a:rPr lang="ru-RU" sz="1800"/>
              <a:t>урок труда.</a:t>
            </a:r>
          </a:p>
          <a:p>
            <a:pPr>
              <a:lnSpc>
                <a:spcPct val="80000"/>
              </a:lnSpc>
            </a:pPr>
            <a:r>
              <a:rPr lang="ru-RU" sz="1800"/>
              <a:t>—  </a:t>
            </a:r>
            <a:r>
              <a:rPr lang="ru-RU" sz="1800" b="1"/>
              <a:t>Приготовьте работы, </a:t>
            </a:r>
            <a:r>
              <a:rPr lang="ru-RU" sz="1800"/>
              <a:t>которые вы </a:t>
            </a:r>
            <a:r>
              <a:rPr lang="ru-RU" sz="1800" b="1"/>
              <a:t>заканчивали </a:t>
            </a:r>
            <a:r>
              <a:rPr lang="ru-RU" sz="1800"/>
              <a:t>до­ма, — </a:t>
            </a:r>
            <a:r>
              <a:rPr lang="ru-RU" sz="1800" b="1"/>
              <a:t>сказал Игорь Николаевич.</a:t>
            </a:r>
            <a:endParaRPr lang="ru-RU" sz="1800"/>
          </a:p>
          <a:p>
            <a:pPr>
              <a:lnSpc>
                <a:spcPct val="80000"/>
              </a:lnSpc>
            </a:pPr>
            <a:r>
              <a:rPr lang="ru-RU" sz="1800"/>
              <a:t>Вова </a:t>
            </a:r>
            <a:r>
              <a:rPr lang="ru-RU" sz="1800" b="1"/>
              <a:t>полез </a:t>
            </a:r>
            <a:r>
              <a:rPr lang="ru-RU" sz="1800"/>
              <a:t>в </a:t>
            </a:r>
            <a:r>
              <a:rPr lang="ru-RU" sz="1800" b="1"/>
              <a:t>портфель, </a:t>
            </a:r>
            <a:r>
              <a:rPr lang="ru-RU" sz="1800"/>
              <a:t>но </a:t>
            </a:r>
            <a:r>
              <a:rPr lang="ru-RU" sz="1800" b="1"/>
              <a:t>дощечки </a:t>
            </a:r>
            <a:r>
              <a:rPr lang="ru-RU" sz="1800"/>
              <a:t>там не </a:t>
            </a:r>
            <a:r>
              <a:rPr lang="ru-RU" sz="1800" b="1"/>
              <a:t>было.</a:t>
            </a:r>
            <a:endParaRPr lang="ru-RU" sz="1800"/>
          </a:p>
          <a:p>
            <a:pPr>
              <a:lnSpc>
                <a:spcPct val="80000"/>
              </a:lnSpc>
            </a:pPr>
            <a:r>
              <a:rPr lang="ru-RU" sz="1800" b="1"/>
              <a:t>—</a:t>
            </a:r>
            <a:r>
              <a:rPr lang="ru-RU" sz="1800"/>
              <a:t>  </a:t>
            </a:r>
            <a:r>
              <a:rPr lang="ru-RU" sz="1800" b="1"/>
              <a:t>Неужели </a:t>
            </a:r>
            <a:r>
              <a:rPr lang="ru-RU" sz="1800"/>
              <a:t>дедушка </a:t>
            </a:r>
            <a:r>
              <a:rPr lang="ru-RU" sz="1800" b="1"/>
              <a:t>забыл положить?! </a:t>
            </a:r>
            <a:r>
              <a:rPr lang="ru-RU" sz="1800"/>
              <a:t>— подумал Вова с </a:t>
            </a:r>
            <a:r>
              <a:rPr lang="ru-RU" sz="1800" b="1"/>
              <a:t>ужасом и... проснулся. </a:t>
            </a:r>
            <a:r>
              <a:rPr lang="ru-RU" sz="1800"/>
              <a:t>Как </a:t>
            </a:r>
            <a:r>
              <a:rPr lang="ru-RU" sz="1800" b="1"/>
              <a:t>хорошо, что это был только </a:t>
            </a:r>
            <a:r>
              <a:rPr lang="ru-RU" sz="1800"/>
              <a:t>сон!</a:t>
            </a:r>
          </a:p>
          <a:p>
            <a:pPr>
              <a:lnSpc>
                <a:spcPct val="80000"/>
              </a:lnSpc>
            </a:pPr>
            <a:r>
              <a:rPr lang="ru-RU" sz="1800"/>
              <a:t> </a:t>
            </a:r>
          </a:p>
          <a:p>
            <a:pPr>
              <a:lnSpc>
                <a:spcPct val="80000"/>
              </a:lnSpc>
            </a:pPr>
            <a:endParaRPr lang="ru-RU" sz="1800"/>
          </a:p>
        </p:txBody>
      </p:sp>
      <p:sp>
        <p:nvSpPr>
          <p:cNvPr id="89093" name="Rectangle 5"/>
          <p:cNvSpPr>
            <a:spLocks noChangeArrowheads="1"/>
          </p:cNvSpPr>
          <p:nvPr/>
        </p:nvSpPr>
        <p:spPr bwMode="auto">
          <a:xfrm>
            <a:off x="1692275" y="333375"/>
            <a:ext cx="39814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Страшный сон</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EE32C119-7A42-4C93-A54B-CDF2C3BB0FC1}" type="slidenum">
              <a:rPr lang="ru-RU"/>
              <a:pPr/>
              <a:t>81</a:t>
            </a:fld>
            <a:endParaRPr lang="ru-RU"/>
          </a:p>
        </p:txBody>
      </p:sp>
      <p:sp>
        <p:nvSpPr>
          <p:cNvPr id="90115" name="Содержимое 2"/>
          <p:cNvSpPr>
            <a:spLocks noGrp="1"/>
          </p:cNvSpPr>
          <p:nvPr>
            <p:ph idx="4294967295"/>
          </p:nvPr>
        </p:nvSpPr>
        <p:spPr>
          <a:xfrm>
            <a:off x="0" y="1268413"/>
            <a:ext cx="8532813" cy="5327650"/>
          </a:xfrm>
        </p:spPr>
        <p:txBody>
          <a:bodyPr/>
          <a:lstStyle/>
          <a:p>
            <a:r>
              <a:rPr lang="ru-RU" sz="1500" b="1">
                <a:latin typeface="Times New Roman" pitchFamily="18" charset="0"/>
              </a:rPr>
              <a:t>В конце двадцать первого века учёные открыли, что суще­ствуют более зелёные и красивые планеты, чем Земля.</a:t>
            </a:r>
          </a:p>
          <a:p>
            <a:r>
              <a:rPr lang="ru-RU" sz="1500" b="1">
                <a:latin typeface="Times New Roman" pitchFamily="18" charset="0"/>
              </a:rPr>
              <a:t>... И вот были отобраны семь астронавтов. Им предстояло найти новую планету для жителей Земли. Было поставлено условие: планета должна понравиться каждому из семи.</a:t>
            </a:r>
          </a:p>
          <a:p>
            <a:r>
              <a:rPr lang="ru-RU" sz="1500" b="1">
                <a:latin typeface="Times New Roman" pitchFamily="18" charset="0"/>
              </a:rPr>
              <a:t>Космический корабль, на котором летели астронавты, но­сил имя первого космонавта Земли - «Юрий Гагарин». По­лёт был очень долгим. В один из дней прервалась связь с Землёй. Потом всё чаще путешественникам стали встречать­ся планеты, не указанные на их звёздных картах. Астронавты высаживались на поверхность и внимательно исследовали их. Некоторые планеты были просто прекрасны: прозрачный воздух, чистая вода, роскошная природа. Но, увы, не было ни одной, которая понравилась бы всем семерым...</a:t>
            </a:r>
          </a:p>
          <a:p>
            <a:r>
              <a:rPr lang="ru-RU" sz="1500" b="1">
                <a:latin typeface="Times New Roman" pitchFamily="18" charset="0"/>
              </a:rPr>
              <a:t>Все уже привыкли к метеоритным дождям и не пугались чёрных дыр. Одна галактика сменяла другую, и астро­навты начали уже терять надежду.</a:t>
            </a:r>
          </a:p>
          <a:p>
            <a:r>
              <a:rPr lang="ru-RU" sz="1500" b="1">
                <a:latin typeface="Times New Roman" pitchFamily="18" charset="0"/>
              </a:rPr>
              <a:t>И вот однажды в свои мощные оптические приборы они увидели красивую голубую планету. Она светилась каким-то удивительно тёплым светом. Чем больше земляне смотре­ли на неё, тем больше незнакомая планета нравилась им. Только командир корабля, который рассчитывал её коорди­наты, всё больше и больше мрачнел.</a:t>
            </a:r>
          </a:p>
          <a:p>
            <a:r>
              <a:rPr lang="ru-RU" sz="1500" b="1">
                <a:latin typeface="Times New Roman" pitchFamily="18" charset="0"/>
              </a:rPr>
              <a:t>- Что случилось? Неужели тебе не нравится и эта плане­та? Ведь мы наконец нашли то, что искали!</a:t>
            </a:r>
          </a:p>
          <a:p>
            <a:r>
              <a:rPr lang="ru-RU" sz="1500" b="1">
                <a:latin typeface="Times New Roman" pitchFamily="18" charset="0"/>
              </a:rPr>
              <a:t>- Она прекрасна, - ответил командир. - Она нравится мне гораздо больше других планет, потому что это наша Земля!</a:t>
            </a:r>
            <a:endParaRPr lang="ru-RU" sz="1500" b="1"/>
          </a:p>
        </p:txBody>
      </p:sp>
      <p:sp>
        <p:nvSpPr>
          <p:cNvPr id="90117" name="Rectangle 5"/>
          <p:cNvSpPr>
            <a:spLocks noChangeArrowheads="1"/>
          </p:cNvSpPr>
          <p:nvPr/>
        </p:nvSpPr>
        <p:spPr bwMode="auto">
          <a:xfrm>
            <a:off x="0" y="0"/>
            <a:ext cx="8151813" cy="1431925"/>
          </a:xfrm>
          <a:prstGeom prst="rect">
            <a:avLst/>
          </a:prstGeom>
          <a:noFill/>
          <a:ln w="9525">
            <a:noFill/>
            <a:miter lim="800000"/>
            <a:headEnd/>
            <a:tailEnd/>
          </a:ln>
          <a:effectLst/>
        </p:spPr>
        <p:txBody>
          <a:bodyPr>
            <a:spAutoFit/>
          </a:bodyPr>
          <a:lstStyle/>
          <a:p>
            <a:pPr algn="ctr"/>
            <a:r>
              <a:rPr lang="ru-RU" sz="4400" b="1">
                <a:solidFill>
                  <a:schemeClr val="bg1"/>
                </a:solidFill>
                <a:latin typeface="ParkAvenue BT" pitchFamily="66" charset="0"/>
              </a:rPr>
              <a:t>Планета, которая понравилась </a:t>
            </a:r>
          </a:p>
          <a:p>
            <a:pPr algn="ctr"/>
            <a:r>
              <a:rPr lang="ru-RU" sz="4400" b="1">
                <a:solidFill>
                  <a:schemeClr val="bg1"/>
                </a:solidFill>
                <a:latin typeface="ParkAvenue BT" pitchFamily="66" charset="0"/>
              </a:rPr>
              <a:t>всем.</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FBEA4756-34E7-42A6-8233-7E373817EE5C}" type="slidenum">
              <a:rPr lang="ru-RU"/>
              <a:pPr/>
              <a:t>82</a:t>
            </a:fld>
            <a:endParaRPr lang="ru-RU"/>
          </a:p>
        </p:txBody>
      </p:sp>
      <p:sp>
        <p:nvSpPr>
          <p:cNvPr id="5" name="Подзаголовок 4"/>
          <p:cNvSpPr>
            <a:spLocks noGrp="1"/>
          </p:cNvSpPr>
          <p:nvPr>
            <p:ph type="subTitle" idx="4294967295"/>
          </p:nvPr>
        </p:nvSpPr>
        <p:spPr>
          <a:xfrm>
            <a:off x="540544" y="2250280"/>
            <a:ext cx="8062912" cy="1752600"/>
          </a:xfrm>
          <a:noFill/>
        </p:spPr>
        <p:txBody>
          <a:bodyPr>
            <a:normAutofit/>
          </a:bodyPr>
          <a:lstStyle/>
          <a:p>
            <a:pPr marL="0" marR="36576" indent="0" algn="r" fontAlgn="auto">
              <a:spcBef>
                <a:spcPts val="0"/>
              </a:spcBef>
              <a:spcAft>
                <a:spcPts val="0"/>
              </a:spcAft>
              <a:buClr>
                <a:schemeClr val="accent1"/>
              </a:buClr>
              <a:buFont typeface="Wingdings 2"/>
              <a:buNone/>
              <a:defRPr/>
            </a:pPr>
            <a:r>
              <a:rPr lang="ru-RU" sz="3000" kern="1200" dirty="0">
                <a:ln>
                  <a:solidFill>
                    <a:schemeClr val="bg2"/>
                  </a:solidFill>
                </a:ln>
                <a:solidFill>
                  <a:schemeClr val="tx1">
                    <a:tint val="75000"/>
                  </a:schemeClr>
                </a:solidFill>
                <a:latin typeface="+mn-lt"/>
                <a:ea typeface="+mn-ea"/>
                <a:cs typeface="+mn-cs"/>
              </a:rPr>
              <a:t>ДАННЫЕ НЕ ИЗВЕСТНЫ</a:t>
            </a:r>
          </a:p>
        </p:txBody>
      </p:sp>
      <p:sp>
        <p:nvSpPr>
          <p:cNvPr id="91141" name="Rectangle 5"/>
          <p:cNvSpPr>
            <a:spLocks noChangeArrowheads="1"/>
          </p:cNvSpPr>
          <p:nvPr/>
        </p:nvSpPr>
        <p:spPr bwMode="auto">
          <a:xfrm>
            <a:off x="1619250" y="260350"/>
            <a:ext cx="3600450" cy="762000"/>
          </a:xfrm>
          <a:prstGeom prst="rect">
            <a:avLst/>
          </a:prstGeom>
          <a:noFill/>
          <a:ln w="9525">
            <a:noFill/>
            <a:miter lim="800000"/>
            <a:headEnd/>
            <a:tailEnd/>
          </a:ln>
          <a:effectLst/>
        </p:spPr>
        <p:txBody>
          <a:bodyPr>
            <a:spAutoFit/>
          </a:bodyPr>
          <a:lstStyle/>
          <a:p>
            <a:r>
              <a:rPr lang="ru-RU" sz="4400" b="1">
                <a:solidFill>
                  <a:schemeClr val="bg1"/>
                </a:solidFill>
                <a:latin typeface="ParkAvenue BT" pitchFamily="66" charset="0"/>
              </a:rPr>
              <a:t>Артём Орлов</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D7E7F13-B5E6-494C-8320-9113067D465D}" type="slidenum">
              <a:rPr lang="ru-RU"/>
              <a:pPr/>
              <a:t>83</a:t>
            </a:fld>
            <a:endParaRPr lang="ru-RU"/>
          </a:p>
        </p:txBody>
      </p:sp>
      <p:sp>
        <p:nvSpPr>
          <p:cNvPr id="3" name="Содержимое 2"/>
          <p:cNvSpPr>
            <a:spLocks noGrp="1"/>
          </p:cNvSpPr>
          <p:nvPr>
            <p:ph idx="4294967295"/>
          </p:nvPr>
        </p:nvSpPr>
        <p:spPr>
          <a:xfrm>
            <a:off x="1619250" y="1341438"/>
            <a:ext cx="5003800" cy="5715000"/>
          </a:xfrm>
        </p:spPr>
        <p:txBody>
          <a:bodyPr>
            <a:normAutofit/>
          </a:bodyPr>
          <a:lstStyle/>
          <a:p>
            <a:pPr>
              <a:lnSpc>
                <a:spcPct val="80000"/>
              </a:lnSpc>
              <a:buFont typeface="Wingdings" pitchFamily="2" charset="2"/>
              <a:buNone/>
            </a:pPr>
            <a:r>
              <a:rPr lang="ru-RU" sz="2400">
                <a:latin typeface="Times New Roman" pitchFamily="18" charset="0"/>
              </a:rPr>
              <a:t>Ах, </a:t>
            </a:r>
            <a:r>
              <a:rPr lang="ru-RU" sz="2400" b="1">
                <a:latin typeface="Times New Roman" pitchFamily="18" charset="0"/>
              </a:rPr>
              <a:t>какой </a:t>
            </a:r>
            <a:r>
              <a:rPr lang="ru-RU" sz="2400">
                <a:latin typeface="Times New Roman" pitchFamily="18" charset="0"/>
              </a:rPr>
              <a:t>проказник Коля! </a:t>
            </a:r>
          </a:p>
          <a:p>
            <a:pPr>
              <a:lnSpc>
                <a:spcPct val="80000"/>
              </a:lnSpc>
              <a:buFont typeface="Wingdings" pitchFamily="2" charset="2"/>
              <a:buNone/>
            </a:pPr>
            <a:r>
              <a:rPr lang="ru-RU" sz="2400">
                <a:latin typeface="Times New Roman" pitchFamily="18" charset="0"/>
              </a:rPr>
              <a:t>Посмотрите-ка, каков:</a:t>
            </a:r>
          </a:p>
          <a:p>
            <a:pPr>
              <a:lnSpc>
                <a:spcPct val="80000"/>
              </a:lnSpc>
              <a:buFont typeface="Wingdings" pitchFamily="2" charset="2"/>
              <a:buNone/>
            </a:pPr>
            <a:r>
              <a:rPr lang="ru-RU" sz="2400">
                <a:latin typeface="Times New Roman" pitchFamily="18" charset="0"/>
              </a:rPr>
              <a:t>Он в скорлупку от ореха </a:t>
            </a:r>
          </a:p>
          <a:p>
            <a:pPr>
              <a:lnSpc>
                <a:spcPct val="80000"/>
              </a:lnSpc>
              <a:buFont typeface="Wingdings" pitchFamily="2" charset="2"/>
              <a:buNone/>
            </a:pPr>
            <a:r>
              <a:rPr lang="ru-RU" sz="2400" b="1">
                <a:latin typeface="Times New Roman" pitchFamily="18" charset="0"/>
              </a:rPr>
              <a:t>Майских </a:t>
            </a:r>
            <a:r>
              <a:rPr lang="ru-RU" sz="2400">
                <a:latin typeface="Times New Roman" pitchFamily="18" charset="0"/>
              </a:rPr>
              <a:t>двух запряг жуков!</a:t>
            </a:r>
            <a:endParaRPr lang="ru-RU" sz="1000">
              <a:latin typeface="Times New Roman" pitchFamily="18" charset="0"/>
            </a:endParaRPr>
          </a:p>
          <a:p>
            <a:pPr>
              <a:lnSpc>
                <a:spcPct val="80000"/>
              </a:lnSpc>
              <a:buFont typeface="Wingdings" pitchFamily="2" charset="2"/>
              <a:buNone/>
            </a:pPr>
            <a:endParaRPr lang="ru-RU" sz="1000">
              <a:latin typeface="Times New Roman" pitchFamily="18" charset="0"/>
            </a:endParaRPr>
          </a:p>
          <a:p>
            <a:pPr>
              <a:lnSpc>
                <a:spcPct val="80000"/>
              </a:lnSpc>
              <a:buFont typeface="Wingdings" pitchFamily="2" charset="2"/>
              <a:buNone/>
            </a:pPr>
            <a:r>
              <a:rPr lang="ru-RU" sz="2400">
                <a:latin typeface="Times New Roman" pitchFamily="18" charset="0"/>
              </a:rPr>
              <a:t>Но скорлупка - не коляска! </a:t>
            </a:r>
          </a:p>
          <a:p>
            <a:pPr>
              <a:lnSpc>
                <a:spcPct val="80000"/>
              </a:lnSpc>
              <a:buFont typeface="Wingdings" pitchFamily="2" charset="2"/>
              <a:buNone/>
            </a:pPr>
            <a:r>
              <a:rPr lang="ru-RU" sz="2400">
                <a:latin typeface="Times New Roman" pitchFamily="18" charset="0"/>
              </a:rPr>
              <a:t>И не лошади - жуки, </a:t>
            </a:r>
          </a:p>
          <a:p>
            <a:pPr>
              <a:lnSpc>
                <a:spcPct val="80000"/>
              </a:lnSpc>
              <a:buFont typeface="Wingdings" pitchFamily="2" charset="2"/>
              <a:buNone/>
            </a:pPr>
            <a:r>
              <a:rPr lang="ru-RU" sz="2400">
                <a:latin typeface="Times New Roman" pitchFamily="18" charset="0"/>
              </a:rPr>
              <a:t>Тяжела для насекомых </a:t>
            </a:r>
          </a:p>
          <a:p>
            <a:pPr>
              <a:lnSpc>
                <a:spcPct val="80000"/>
              </a:lnSpc>
              <a:buFont typeface="Wingdings" pitchFamily="2" charset="2"/>
              <a:buNone/>
            </a:pPr>
            <a:r>
              <a:rPr lang="ru-RU" sz="2400">
                <a:latin typeface="Times New Roman" pitchFamily="18" charset="0"/>
              </a:rPr>
              <a:t>Шутка </a:t>
            </a:r>
            <a:r>
              <a:rPr lang="ru-RU" sz="2400" b="1">
                <a:latin typeface="Times New Roman" pitchFamily="18" charset="0"/>
              </a:rPr>
              <a:t>Колиной </a:t>
            </a:r>
            <a:r>
              <a:rPr lang="ru-RU" sz="2400">
                <a:latin typeface="Times New Roman" pitchFamily="18" charset="0"/>
              </a:rPr>
              <a:t>руки.</a:t>
            </a:r>
          </a:p>
          <a:p>
            <a:pPr>
              <a:lnSpc>
                <a:spcPct val="80000"/>
              </a:lnSpc>
              <a:buFont typeface="Wingdings" pitchFamily="2" charset="2"/>
              <a:buNone/>
            </a:pPr>
            <a:r>
              <a:rPr lang="ru-RU" sz="1000">
                <a:latin typeface="Times New Roman" pitchFamily="18" charset="0"/>
              </a:rPr>
              <a:t> </a:t>
            </a:r>
          </a:p>
          <a:p>
            <a:pPr>
              <a:lnSpc>
                <a:spcPct val="80000"/>
              </a:lnSpc>
              <a:buFont typeface="Wingdings" pitchFamily="2" charset="2"/>
              <a:buNone/>
            </a:pPr>
            <a:r>
              <a:rPr lang="ru-RU" sz="2400">
                <a:latin typeface="Times New Roman" pitchFamily="18" charset="0"/>
              </a:rPr>
              <a:t>Хорошо, </a:t>
            </a:r>
            <a:r>
              <a:rPr lang="ru-RU" sz="2400" b="1">
                <a:latin typeface="Times New Roman" pitchFamily="18" charset="0"/>
              </a:rPr>
              <a:t>что </a:t>
            </a:r>
            <a:r>
              <a:rPr lang="ru-RU" sz="2400">
                <a:latin typeface="Times New Roman" pitchFamily="18" charset="0"/>
              </a:rPr>
              <a:t>папа скоро </a:t>
            </a:r>
          </a:p>
          <a:p>
            <a:pPr>
              <a:lnSpc>
                <a:spcPct val="80000"/>
              </a:lnSpc>
              <a:buFont typeface="Wingdings" pitchFamily="2" charset="2"/>
              <a:buNone/>
            </a:pPr>
            <a:r>
              <a:rPr lang="ru-RU" sz="2400" b="1">
                <a:latin typeface="Times New Roman" pitchFamily="18" charset="0"/>
              </a:rPr>
              <a:t>Эту шалость </a:t>
            </a:r>
            <a:r>
              <a:rPr lang="ru-RU" sz="2400">
                <a:latin typeface="Times New Roman" pitchFamily="18" charset="0"/>
              </a:rPr>
              <a:t>прекратил: </a:t>
            </a:r>
          </a:p>
          <a:p>
            <a:pPr>
              <a:lnSpc>
                <a:spcPct val="80000"/>
              </a:lnSpc>
              <a:buFont typeface="Wingdings" pitchFamily="2" charset="2"/>
              <a:buNone/>
            </a:pPr>
            <a:r>
              <a:rPr lang="ru-RU" sz="2400">
                <a:latin typeface="Times New Roman" pitchFamily="18" charset="0"/>
              </a:rPr>
              <a:t>Он поставил </a:t>
            </a:r>
            <a:r>
              <a:rPr lang="ru-RU" sz="2400" b="1">
                <a:latin typeface="Times New Roman" pitchFamily="18" charset="0"/>
              </a:rPr>
              <a:t>Колю </a:t>
            </a:r>
            <a:r>
              <a:rPr lang="ru-RU" sz="2400">
                <a:latin typeface="Times New Roman" pitchFamily="18" charset="0"/>
              </a:rPr>
              <a:t>в угол, </a:t>
            </a:r>
          </a:p>
          <a:p>
            <a:pPr>
              <a:lnSpc>
                <a:spcPct val="80000"/>
              </a:lnSpc>
              <a:buFont typeface="Wingdings" pitchFamily="2" charset="2"/>
              <a:buNone/>
            </a:pPr>
            <a:r>
              <a:rPr lang="ru-RU" sz="2400">
                <a:latin typeface="Times New Roman" pitchFamily="18" charset="0"/>
              </a:rPr>
              <a:t>А жуков освободил.</a:t>
            </a:r>
          </a:p>
          <a:p>
            <a:pPr>
              <a:lnSpc>
                <a:spcPct val="80000"/>
              </a:lnSpc>
            </a:pPr>
            <a:endParaRPr lang="ru-RU" sz="2400">
              <a:latin typeface="Times New Roman" pitchFamily="18" charset="0"/>
            </a:endParaRPr>
          </a:p>
        </p:txBody>
      </p:sp>
      <p:sp>
        <p:nvSpPr>
          <p:cNvPr id="92165" name="Rectangle 5"/>
          <p:cNvSpPr>
            <a:spLocks noChangeArrowheads="1"/>
          </p:cNvSpPr>
          <p:nvPr/>
        </p:nvSpPr>
        <p:spPr bwMode="auto">
          <a:xfrm>
            <a:off x="2339975" y="333375"/>
            <a:ext cx="16605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Жуки</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4A49C23D-8F68-49E2-90A4-90136FA634BC}" type="slidenum">
              <a:rPr lang="ru-RU"/>
              <a:pPr/>
              <a:t>84</a:t>
            </a:fld>
            <a:endParaRPr lang="ru-RU"/>
          </a:p>
        </p:txBody>
      </p:sp>
      <p:sp>
        <p:nvSpPr>
          <p:cNvPr id="3" name="Содержимое 2"/>
          <p:cNvSpPr>
            <a:spLocks noGrp="1"/>
          </p:cNvSpPr>
          <p:nvPr>
            <p:ph idx="4294967295"/>
          </p:nvPr>
        </p:nvSpPr>
        <p:spPr>
          <a:xfrm>
            <a:off x="1619250" y="1341438"/>
            <a:ext cx="7056438" cy="6286500"/>
          </a:xfrm>
        </p:spPr>
        <p:txBody>
          <a:bodyPr>
            <a:normAutofit/>
          </a:bodyPr>
          <a:lstStyle/>
          <a:p>
            <a:pPr>
              <a:lnSpc>
                <a:spcPct val="80000"/>
              </a:lnSpc>
              <a:buFont typeface="Wingdings" pitchFamily="2" charset="2"/>
              <a:buNone/>
            </a:pPr>
            <a:r>
              <a:rPr lang="ru-RU" sz="1400" b="1"/>
              <a:t> </a:t>
            </a:r>
            <a:r>
              <a:rPr lang="ru-RU" sz="1400" b="1">
                <a:latin typeface="Times New Roman" pitchFamily="18" charset="0"/>
              </a:rPr>
              <a:t>Как-то летом на лужайке                                 «Л» - лисица,                                                  </a:t>
            </a:r>
          </a:p>
          <a:p>
            <a:pPr>
              <a:lnSpc>
                <a:spcPct val="80000"/>
              </a:lnSpc>
              <a:buFont typeface="Wingdings" pitchFamily="2" charset="2"/>
              <a:buNone/>
            </a:pPr>
            <a:r>
              <a:rPr lang="ru-RU" sz="1400" b="1">
                <a:latin typeface="Times New Roman" pitchFamily="18" charset="0"/>
              </a:rPr>
              <a:t>Господин учитель Жук                                       «М» - мартышка,</a:t>
            </a:r>
          </a:p>
          <a:p>
            <a:pPr>
              <a:lnSpc>
                <a:spcPct val="80000"/>
              </a:lnSpc>
              <a:buFont typeface="Wingdings" pitchFamily="2" charset="2"/>
              <a:buNone/>
            </a:pPr>
            <a:r>
              <a:rPr lang="ru-RU" sz="1400" b="1">
                <a:latin typeface="Times New Roman" pitchFamily="18" charset="0"/>
              </a:rPr>
              <a:t>Основал для насекомых                                    «Н» - наука,                                </a:t>
            </a:r>
          </a:p>
          <a:p>
            <a:pPr>
              <a:lnSpc>
                <a:spcPct val="80000"/>
              </a:lnSpc>
              <a:buFont typeface="Wingdings" pitchFamily="2" charset="2"/>
              <a:buNone/>
            </a:pPr>
            <a:r>
              <a:rPr lang="ru-RU" sz="1400" b="1">
                <a:latin typeface="Times New Roman" pitchFamily="18" charset="0"/>
              </a:rPr>
              <a:t>Школу чтенья и наук.                                        «О» - осень.</a:t>
            </a:r>
          </a:p>
          <a:p>
            <a:pPr>
              <a:lnSpc>
                <a:spcPct val="80000"/>
              </a:lnSpc>
              <a:buFont typeface="Wingdings" pitchFamily="2" charset="2"/>
              <a:buNone/>
            </a:pPr>
            <a:r>
              <a:rPr lang="ru-RU" sz="1400" b="1">
                <a:latin typeface="Times New Roman" pitchFamily="18" charset="0"/>
              </a:rPr>
              <a:t>                                                                                        «П» - петрушка,</a:t>
            </a:r>
          </a:p>
          <a:p>
            <a:pPr>
              <a:lnSpc>
                <a:spcPct val="80000"/>
              </a:lnSpc>
              <a:buFont typeface="Wingdings" pitchFamily="2" charset="2"/>
              <a:buNone/>
            </a:pPr>
            <a:r>
              <a:rPr lang="ru-RU" sz="1400" b="1">
                <a:latin typeface="Times New Roman" pitchFamily="18" charset="0"/>
              </a:rPr>
              <a:t>«А» — акула,                                                       «Р»  - ромашка,</a:t>
            </a:r>
          </a:p>
          <a:p>
            <a:pPr>
              <a:lnSpc>
                <a:spcPct val="80000"/>
              </a:lnSpc>
              <a:buFont typeface="Wingdings" pitchFamily="2" charset="2"/>
              <a:buNone/>
            </a:pPr>
            <a:r>
              <a:rPr lang="ru-RU" sz="1400" b="1">
                <a:latin typeface="Times New Roman" pitchFamily="18" charset="0"/>
              </a:rPr>
              <a:t>«Б» — букашка,                                                  «С» - сверчок,</a:t>
            </a:r>
          </a:p>
          <a:p>
            <a:pPr>
              <a:lnSpc>
                <a:spcPct val="80000"/>
              </a:lnSpc>
              <a:buFont typeface="Wingdings" pitchFamily="2" charset="2"/>
              <a:buNone/>
            </a:pPr>
            <a:r>
              <a:rPr lang="ru-RU" sz="1400" b="1">
                <a:latin typeface="Times New Roman" pitchFamily="18" charset="0"/>
              </a:rPr>
              <a:t>«В» — ворона,                                                     «Т» - таракан,</a:t>
            </a:r>
          </a:p>
          <a:p>
            <a:pPr>
              <a:lnSpc>
                <a:spcPct val="80000"/>
              </a:lnSpc>
              <a:buFont typeface="Wingdings" pitchFamily="2" charset="2"/>
              <a:buNone/>
            </a:pPr>
            <a:r>
              <a:rPr lang="ru-RU" sz="1400" b="1">
                <a:latin typeface="Times New Roman" pitchFamily="18" charset="0"/>
              </a:rPr>
              <a:t>«Г» — глаза...                                                       «У» - улитка,</a:t>
            </a:r>
          </a:p>
          <a:p>
            <a:pPr>
              <a:lnSpc>
                <a:spcPct val="80000"/>
              </a:lnSpc>
              <a:buFont typeface="Wingdings" pitchFamily="2" charset="2"/>
              <a:buNone/>
            </a:pPr>
            <a:r>
              <a:rPr lang="ru-RU" sz="1400" b="1">
                <a:latin typeface="Times New Roman" pitchFamily="18" charset="0"/>
              </a:rPr>
              <a:t>Шмель и муха,                                                   «Ф» - фиалка,</a:t>
            </a:r>
          </a:p>
          <a:p>
            <a:pPr>
              <a:lnSpc>
                <a:spcPct val="80000"/>
              </a:lnSpc>
              <a:buFont typeface="Wingdings" pitchFamily="2" charset="2"/>
              <a:buNone/>
            </a:pPr>
            <a:r>
              <a:rPr lang="ru-RU" sz="1400" b="1">
                <a:latin typeface="Times New Roman" pitchFamily="18" charset="0"/>
              </a:rPr>
              <a:t>не болтайте!                                                       «Х» - ходули,</a:t>
            </a:r>
          </a:p>
          <a:p>
            <a:pPr>
              <a:lnSpc>
                <a:spcPct val="80000"/>
              </a:lnSpc>
              <a:buFont typeface="Wingdings" pitchFamily="2" charset="2"/>
              <a:buNone/>
            </a:pPr>
            <a:r>
              <a:rPr lang="ru-RU" sz="1400" b="1">
                <a:latin typeface="Times New Roman" pitchFamily="18" charset="0"/>
              </a:rPr>
              <a:t>Не шалите, стрекоза!                                       «Ц» - цыган».</a:t>
            </a:r>
          </a:p>
          <a:p>
            <a:pPr>
              <a:lnSpc>
                <a:spcPct val="80000"/>
              </a:lnSpc>
              <a:buFont typeface="Wingdings" pitchFamily="2" charset="2"/>
              <a:buNone/>
            </a:pPr>
            <a:r>
              <a:rPr lang="ru-RU" sz="1400" b="1">
                <a:latin typeface="Times New Roman" pitchFamily="18" charset="0"/>
              </a:rPr>
              <a:t>«Д»-дитя,                                                               Так наш Жук,</a:t>
            </a:r>
          </a:p>
          <a:p>
            <a:pPr>
              <a:lnSpc>
                <a:spcPct val="80000"/>
              </a:lnSpc>
              <a:buFont typeface="Wingdings" pitchFamily="2" charset="2"/>
              <a:buNone/>
            </a:pPr>
            <a:r>
              <a:rPr lang="ru-RU" sz="1400" b="1">
                <a:latin typeface="Times New Roman" pitchFamily="18" charset="0"/>
              </a:rPr>
              <a:t>«Е» - единица,                                                     Махая розгой,</a:t>
            </a:r>
          </a:p>
          <a:p>
            <a:pPr>
              <a:lnSpc>
                <a:spcPct val="80000"/>
              </a:lnSpc>
              <a:buFont typeface="Wingdings" pitchFamily="2" charset="2"/>
              <a:buNone/>
            </a:pPr>
            <a:r>
              <a:rPr lang="ru-RU" sz="1400" b="1">
                <a:latin typeface="Times New Roman" pitchFamily="18" charset="0"/>
              </a:rPr>
              <a:t>«Ж» - жаркое,                                                     Учит азбуке</a:t>
            </a:r>
          </a:p>
          <a:p>
            <a:pPr>
              <a:lnSpc>
                <a:spcPct val="80000"/>
              </a:lnSpc>
              <a:buFont typeface="Wingdings" pitchFamily="2" charset="2"/>
              <a:buNone/>
            </a:pPr>
            <a:r>
              <a:rPr lang="ru-RU" sz="1400" b="1">
                <a:latin typeface="Times New Roman" pitchFamily="18" charset="0"/>
              </a:rPr>
              <a:t>«3» — зима...                                                       Стрекоз,</a:t>
            </a:r>
          </a:p>
          <a:p>
            <a:pPr>
              <a:lnSpc>
                <a:spcPct val="80000"/>
              </a:lnSpc>
              <a:buFont typeface="Wingdings" pitchFamily="2" charset="2"/>
              <a:buNone/>
            </a:pPr>
            <a:r>
              <a:rPr lang="ru-RU" sz="1400" b="1">
                <a:latin typeface="Times New Roman" pitchFamily="18" charset="0"/>
              </a:rPr>
              <a:t>Повторите, не сбиваясь:                                  Мушек, </a:t>
            </a:r>
          </a:p>
          <a:p>
            <a:pPr>
              <a:lnSpc>
                <a:spcPct val="80000"/>
              </a:lnSpc>
              <a:buFont typeface="Wingdings" pitchFamily="2" charset="2"/>
              <a:buNone/>
            </a:pPr>
            <a:r>
              <a:rPr lang="ru-RU" sz="1400" b="1">
                <a:latin typeface="Times New Roman" pitchFamily="18" charset="0"/>
              </a:rPr>
              <a:t>«И» — игрушка,                                                  Мошек и козявок,</a:t>
            </a:r>
          </a:p>
          <a:p>
            <a:pPr>
              <a:lnSpc>
                <a:spcPct val="80000"/>
              </a:lnSpc>
              <a:buFont typeface="Wingdings" pitchFamily="2" charset="2"/>
              <a:buNone/>
            </a:pPr>
            <a:r>
              <a:rPr lang="ru-RU" sz="1400" b="1">
                <a:latin typeface="Times New Roman" pitchFamily="18" charset="0"/>
              </a:rPr>
              <a:t>«К» — кума!                                                         Мурашей,</a:t>
            </a:r>
          </a:p>
          <a:p>
            <a:pPr>
              <a:lnSpc>
                <a:spcPct val="80000"/>
              </a:lnSpc>
              <a:buFont typeface="Wingdings" pitchFamily="2" charset="2"/>
              <a:buNone/>
            </a:pPr>
            <a:r>
              <a:rPr lang="ru-RU" sz="1400" b="1">
                <a:latin typeface="Times New Roman" pitchFamily="18" charset="0"/>
              </a:rPr>
              <a:t>Кто учиться хочет                                               Шмелей и ос.</a:t>
            </a:r>
          </a:p>
          <a:p>
            <a:pPr>
              <a:lnSpc>
                <a:spcPct val="80000"/>
              </a:lnSpc>
              <a:buFont typeface="Wingdings" pitchFamily="2" charset="2"/>
              <a:buNone/>
            </a:pPr>
            <a:r>
              <a:rPr lang="ru-RU" sz="1400" b="1">
                <a:latin typeface="Times New Roman" pitchFamily="18" charset="0"/>
              </a:rPr>
              <a:t>с толком, Пусть забудет</a:t>
            </a:r>
          </a:p>
          <a:p>
            <a:pPr>
              <a:lnSpc>
                <a:spcPct val="80000"/>
              </a:lnSpc>
              <a:buFont typeface="Wingdings" pitchFamily="2" charset="2"/>
              <a:buNone/>
            </a:pPr>
            <a:r>
              <a:rPr lang="ru-RU" sz="1400" b="1">
                <a:latin typeface="Times New Roman" pitchFamily="18" charset="0"/>
              </a:rPr>
              <a:t>в школе лень...</a:t>
            </a:r>
          </a:p>
          <a:p>
            <a:pPr>
              <a:lnSpc>
                <a:spcPct val="80000"/>
              </a:lnSpc>
              <a:buFont typeface="Wingdings" pitchFamily="2" charset="2"/>
              <a:buNone/>
            </a:pPr>
            <a:endParaRPr lang="ru-RU" sz="1800"/>
          </a:p>
        </p:txBody>
      </p:sp>
      <p:sp>
        <p:nvSpPr>
          <p:cNvPr id="93190" name="Rectangle 6"/>
          <p:cNvSpPr>
            <a:spLocks noChangeArrowheads="1"/>
          </p:cNvSpPr>
          <p:nvPr/>
        </p:nvSpPr>
        <p:spPr bwMode="auto">
          <a:xfrm>
            <a:off x="900113" y="260350"/>
            <a:ext cx="6051550"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Господин учитель Жук</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88ABE07E-EBEF-4012-8F7C-5586269E70B0}" type="slidenum">
              <a:rPr lang="ru-RU"/>
              <a:pPr/>
              <a:t>85</a:t>
            </a:fld>
            <a:endParaRPr lang="ru-RU"/>
          </a:p>
        </p:txBody>
      </p:sp>
      <p:sp>
        <p:nvSpPr>
          <p:cNvPr id="94211" name="Rectangle 3"/>
          <p:cNvSpPr>
            <a:spLocks noGrp="1"/>
          </p:cNvSpPr>
          <p:nvPr>
            <p:ph type="body" idx="4294967295"/>
          </p:nvPr>
        </p:nvSpPr>
        <p:spPr>
          <a:xfrm>
            <a:off x="3059113" y="1341438"/>
            <a:ext cx="5689600" cy="5183187"/>
          </a:xfrm>
        </p:spPr>
        <p:txBody>
          <a:bodyPr/>
          <a:lstStyle/>
          <a:p>
            <a:pPr>
              <a:lnSpc>
                <a:spcPct val="80000"/>
              </a:lnSpc>
            </a:pPr>
            <a:r>
              <a:rPr lang="ru-RU" sz="1600">
                <a:latin typeface="Times New Roman" pitchFamily="18" charset="0"/>
              </a:rPr>
              <a:t>Константин Льдов 1862-1937, Брюссель.</a:t>
            </a:r>
          </a:p>
          <a:p>
            <a:pPr>
              <a:lnSpc>
                <a:spcPct val="80000"/>
              </a:lnSpc>
            </a:pPr>
            <a:r>
              <a:rPr lang="ru-RU" sz="1600">
                <a:latin typeface="Times New Roman" pitchFamily="18" charset="0"/>
              </a:rPr>
              <a:t>Псевдоним Витольда-Константина Николаевича Розенблюма. Родился в семье врача. Учился в Петербурге, печататься начал в конце 1870-х годов. Первый сборник ("Стихотворения") издал в 1890 году. Очень много сотрудничал в периодике, сам издавал газету "Еженедельник искусств и литературы" (1901, издание закрылось на 7-м номере). С 1914 года переехал на постоянное жительство в Париж, где при финансовой поддержке петербургского городского головы издавал газету "Иностранец"; с началом Первой мировой войны издание газеты прекратилось на 15-м номере, Льдов вернулся в Россию, однако в конце 1915-го года вновь выехал во Францию и больше не вернулся. Последний из известных поэтических сборников Льдова вышел в Брюсселе в 1926 году ("Против течения. Из сказанного и недосказанного за 50 лет"). Издал несколько поэтических и прозаических книг по-французски. Основной вклад Льдова в поэтический перевод - множество поэм-"комиксов" Вильгельма Буша, выпущенных отдельными изданиями в Петербурге, Москве и Берлине (в эмиграции). Мы воспроизводим одну из этих сказок (первоначально она появилась в издательстве М. О. Вольфа В Петербурге под одной обложкой со сказками "Субботняя ванна" и "Лисица", б.г.). </a:t>
            </a:r>
          </a:p>
        </p:txBody>
      </p:sp>
      <p:pic>
        <p:nvPicPr>
          <p:cNvPr id="94212" name="Picture 4"/>
          <p:cNvPicPr>
            <a:picLocks noChangeAspect="1" noChangeArrowheads="1"/>
          </p:cNvPicPr>
          <p:nvPr/>
        </p:nvPicPr>
        <p:blipFill>
          <a:blip r:embed="rId2" cstate="print"/>
          <a:srcRect/>
          <a:stretch>
            <a:fillRect/>
          </a:stretch>
        </p:blipFill>
        <p:spPr bwMode="auto">
          <a:xfrm>
            <a:off x="468313" y="1412875"/>
            <a:ext cx="2944812" cy="4751388"/>
          </a:xfrm>
          <a:prstGeom prst="rect">
            <a:avLst/>
          </a:prstGeom>
          <a:noFill/>
          <a:ln w="9525">
            <a:noFill/>
            <a:miter lim="800000"/>
            <a:headEnd/>
            <a:tailEnd/>
          </a:ln>
        </p:spPr>
      </p:pic>
      <p:sp>
        <p:nvSpPr>
          <p:cNvPr id="94215" name="Rectangle 7"/>
          <p:cNvSpPr>
            <a:spLocks noChangeArrowheads="1"/>
          </p:cNvSpPr>
          <p:nvPr/>
        </p:nvSpPr>
        <p:spPr bwMode="auto">
          <a:xfrm>
            <a:off x="0" y="260350"/>
            <a:ext cx="8201025"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Константин Николаевич Льдов</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73B4139A-497A-4EE2-8BFD-EEE737FEB9A0}" type="slidenum">
              <a:rPr lang="ru-RU"/>
              <a:pPr/>
              <a:t>86</a:t>
            </a:fld>
            <a:endParaRPr lang="ru-RU"/>
          </a:p>
        </p:txBody>
      </p:sp>
      <p:sp>
        <p:nvSpPr>
          <p:cNvPr id="95234" name="Содержимое 5"/>
          <p:cNvSpPr>
            <a:spLocks noGrp="1"/>
          </p:cNvSpPr>
          <p:nvPr>
            <p:ph idx="4294967295"/>
          </p:nvPr>
        </p:nvSpPr>
        <p:spPr>
          <a:xfrm>
            <a:off x="1692275" y="1412875"/>
            <a:ext cx="4968875" cy="4824413"/>
          </a:xfrm>
        </p:spPr>
        <p:txBody>
          <a:bodyPr/>
          <a:lstStyle/>
          <a:p>
            <a:pPr>
              <a:buFont typeface="Wingdings" pitchFamily="2" charset="2"/>
              <a:buNone/>
            </a:pPr>
            <a:r>
              <a:rPr lang="ru-RU" sz="2800">
                <a:latin typeface="Times New Roman" pitchFamily="18" charset="0"/>
              </a:rPr>
              <a:t>Вот какой невежда чижик — </a:t>
            </a:r>
          </a:p>
          <a:p>
            <a:pPr>
              <a:buFont typeface="Wingdings" pitchFamily="2" charset="2"/>
              <a:buNone/>
            </a:pPr>
            <a:r>
              <a:rPr lang="ru-RU" sz="2800">
                <a:latin typeface="Times New Roman" pitchFamily="18" charset="0"/>
              </a:rPr>
              <a:t>Не читает </a:t>
            </a:r>
            <a:r>
              <a:rPr lang="ru-RU" sz="2800" b="1">
                <a:latin typeface="Times New Roman" pitchFamily="18" charset="0"/>
              </a:rPr>
              <a:t>чудных </a:t>
            </a:r>
            <a:r>
              <a:rPr lang="ru-RU" sz="2800">
                <a:latin typeface="Times New Roman" pitchFamily="18" charset="0"/>
              </a:rPr>
              <a:t>книжек! </a:t>
            </a:r>
          </a:p>
          <a:p>
            <a:pPr>
              <a:buFont typeface="Wingdings" pitchFamily="2" charset="2"/>
              <a:buNone/>
            </a:pPr>
            <a:r>
              <a:rPr lang="ru-RU" sz="2800" b="1">
                <a:latin typeface="Times New Roman" pitchFamily="18" charset="0"/>
              </a:rPr>
              <a:t>Научить </a:t>
            </a:r>
            <a:r>
              <a:rPr lang="ru-RU" sz="2800">
                <a:latin typeface="Times New Roman" pitchFamily="18" charset="0"/>
              </a:rPr>
              <a:t>его хочу. </a:t>
            </a:r>
          </a:p>
          <a:p>
            <a:pPr>
              <a:buFont typeface="Wingdings" pitchFamily="2" charset="2"/>
              <a:buNone/>
            </a:pPr>
            <a:r>
              <a:rPr lang="ru-RU" sz="2800">
                <a:latin typeface="Times New Roman" pitchFamily="18" charset="0"/>
              </a:rPr>
              <a:t>Но никак не научу!</a:t>
            </a:r>
          </a:p>
          <a:p>
            <a:pPr>
              <a:buFont typeface="Wingdings" pitchFamily="2" charset="2"/>
              <a:buNone/>
            </a:pPr>
            <a:r>
              <a:rPr lang="ru-RU" sz="2800">
                <a:latin typeface="Times New Roman" pitchFamily="18" charset="0"/>
              </a:rPr>
              <a:t> </a:t>
            </a:r>
          </a:p>
          <a:p>
            <a:pPr>
              <a:buFont typeface="Wingdings" pitchFamily="2" charset="2"/>
              <a:buNone/>
            </a:pPr>
            <a:r>
              <a:rPr lang="ru-RU" sz="2800">
                <a:latin typeface="Times New Roman" pitchFamily="18" charset="0"/>
              </a:rPr>
              <a:t>Скачет он и днём, и </a:t>
            </a:r>
            <a:r>
              <a:rPr lang="ru-RU" sz="2800" b="1">
                <a:latin typeface="Times New Roman" pitchFamily="18" charset="0"/>
              </a:rPr>
              <a:t>ночью</a:t>
            </a:r>
            <a:endParaRPr lang="ru-RU" sz="2800">
              <a:latin typeface="Times New Roman" pitchFamily="18" charset="0"/>
            </a:endParaRPr>
          </a:p>
          <a:p>
            <a:pPr>
              <a:buFont typeface="Wingdings" pitchFamily="2" charset="2"/>
              <a:buNone/>
            </a:pPr>
            <a:r>
              <a:rPr lang="ru-RU" sz="2800">
                <a:latin typeface="Times New Roman" pitchFamily="18" charset="0"/>
              </a:rPr>
              <a:t>И о чашку клювик точит. </a:t>
            </a:r>
          </a:p>
          <a:p>
            <a:pPr>
              <a:buFont typeface="Wingdings" pitchFamily="2" charset="2"/>
              <a:buNone/>
            </a:pPr>
            <a:r>
              <a:rPr lang="ru-RU" sz="2800">
                <a:latin typeface="Times New Roman" pitchFamily="18" charset="0"/>
              </a:rPr>
              <a:t>Ну и чиж! Такой чудак! </a:t>
            </a:r>
          </a:p>
          <a:p>
            <a:pPr>
              <a:buFont typeface="Wingdings" pitchFamily="2" charset="2"/>
              <a:buNone/>
            </a:pPr>
            <a:r>
              <a:rPr lang="ru-RU" sz="2800">
                <a:latin typeface="Times New Roman" pitchFamily="18" charset="0"/>
              </a:rPr>
              <a:t>Я </a:t>
            </a:r>
            <a:r>
              <a:rPr lang="ru-RU" sz="2800" b="1">
                <a:latin typeface="Times New Roman" pitchFamily="18" charset="0"/>
              </a:rPr>
              <a:t>читаю </a:t>
            </a:r>
            <a:r>
              <a:rPr lang="ru-RU" sz="2800">
                <a:latin typeface="Times New Roman" pitchFamily="18" charset="0"/>
              </a:rPr>
              <a:t>- он никак!</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A4A6F023-3CAB-4D4C-8B21-97F6661A353A}" type="slidenum">
              <a:rPr lang="ru-RU"/>
              <a:pPr/>
              <a:t>87</a:t>
            </a:fld>
            <a:endParaRPr lang="ru-RU"/>
          </a:p>
        </p:txBody>
      </p:sp>
      <p:sp>
        <p:nvSpPr>
          <p:cNvPr id="96259" name="Rectangle 3"/>
          <p:cNvSpPr>
            <a:spLocks noGrp="1"/>
          </p:cNvSpPr>
          <p:nvPr>
            <p:ph type="body" idx="4294967295"/>
          </p:nvPr>
        </p:nvSpPr>
        <p:spPr>
          <a:xfrm>
            <a:off x="2843213" y="1341438"/>
            <a:ext cx="5761037" cy="5949950"/>
          </a:xfrm>
        </p:spPr>
        <p:txBody>
          <a:bodyPr/>
          <a:lstStyle/>
          <a:p>
            <a:pPr>
              <a:lnSpc>
                <a:spcPct val="80000"/>
              </a:lnSpc>
            </a:pPr>
            <a:r>
              <a:rPr lang="ru-RU" sz="1300" b="1">
                <a:latin typeface="Times New Roman" pitchFamily="18" charset="0"/>
              </a:rPr>
              <a:t>Успенский, Михаил Глебович  Родился 1 апреля 1950 года в Барнауле Алтайского края. Жил в различных городах Сибири. Закончил журфак Иркутского университета.</a:t>
            </a:r>
          </a:p>
          <a:p>
            <a:pPr>
              <a:lnSpc>
                <a:spcPct val="80000"/>
              </a:lnSpc>
            </a:pPr>
            <a:r>
              <a:rPr lang="ru-RU" sz="1300" b="1">
                <a:latin typeface="Times New Roman" pitchFamily="18" charset="0"/>
              </a:rPr>
              <a:t> Русский писатель и журналист. Автор сборников «Дурной глаз», «Устав соколиной охоты», повести «Чугунный всадник», трилогии «Приключения Жихаря», романов «Белый хрен в конопляном поле», «Невинная девушка с мешком золота», «Посмотри в глаза чудовищ», «Гиперборейская чума» (два последних — с Андреем Лазарчуком), «Марш экклезиастов» (в соавторстве с Андреем Лазарчуком и Ирой Андронати).</a:t>
            </a:r>
          </a:p>
          <a:p>
            <a:pPr>
              <a:lnSpc>
                <a:spcPct val="80000"/>
              </a:lnSpc>
            </a:pPr>
            <a:r>
              <a:rPr lang="ru-RU" sz="1300" b="1">
                <a:latin typeface="Times New Roman" pitchFamily="18" charset="0"/>
              </a:rPr>
              <a:t>Печататься начал с 1967 года (стихи). Рассказы стали выходить с 1978 года, публиковались в местной печати, газетах «Московский комсомолец», «Литературная Россия», «Литературная газета», журналах «Смена», «Юность», «Огонёк». В 1988 году в Красноярском книжном издательстве вышел сборник рассказов «Дурной глаз». Некоторые рассказы читались с эстрады Геннадием Хазановым. В 1990 году в «Библиотеке „Огонька“» — сборник «Из записок Семёна Корябеды». Позднее печатался в сборниках «Музей человека» и «Нечеловек-невидимка» издательства «Текст». Несколько рассказов вышли в коллективном сборнике «Die Sintflut» изд-ва «Fischer» в 1989 году. В 1995 году появился сборник «Там, где нас нет» (роман и две повести).</a:t>
            </a:r>
          </a:p>
          <a:p>
            <a:pPr>
              <a:lnSpc>
                <a:spcPct val="80000"/>
              </a:lnSpc>
            </a:pPr>
            <a:r>
              <a:rPr lang="ru-RU" sz="1300" b="1">
                <a:latin typeface="Times New Roman" pitchFamily="18" charset="0"/>
              </a:rPr>
              <a:t>Награждён личной премией Бориса Стругацкого «Бронзовая улитка» в 1993 году за повесть «Чугунный всадник», в 1995 году двумя профессиональными премиями «Странник» за повесть «Дорогой товарищ король» и роман «Там, где нас нет». Кроме того, этот роман получил специальный приз «Меч в камне» за лучшее произведение в жанре фантазии, «Малого Остапа» («Странник») за лучшее фантастическое юмористическое произведение, а также международный приз «Золотой Остап».</a:t>
            </a:r>
          </a:p>
        </p:txBody>
      </p:sp>
      <p:pic>
        <p:nvPicPr>
          <p:cNvPr id="96260" name="Picture 4" descr="i"/>
          <p:cNvPicPr>
            <a:picLocks noChangeAspect="1" noChangeArrowheads="1"/>
          </p:cNvPicPr>
          <p:nvPr/>
        </p:nvPicPr>
        <p:blipFill>
          <a:blip r:embed="rId3" cstate="print"/>
          <a:srcRect/>
          <a:stretch>
            <a:fillRect/>
          </a:stretch>
        </p:blipFill>
        <p:spPr bwMode="auto">
          <a:xfrm>
            <a:off x="468313" y="1412875"/>
            <a:ext cx="2782887" cy="4679950"/>
          </a:xfrm>
          <a:prstGeom prst="rect">
            <a:avLst/>
          </a:prstGeom>
          <a:noFill/>
          <a:ln w="9525">
            <a:noFill/>
            <a:miter lim="800000"/>
            <a:headEnd/>
            <a:tailEnd/>
          </a:ln>
        </p:spPr>
      </p:pic>
      <p:sp>
        <p:nvSpPr>
          <p:cNvPr id="96262" name="Rectangle 6"/>
          <p:cNvSpPr>
            <a:spLocks noChangeArrowheads="1"/>
          </p:cNvSpPr>
          <p:nvPr/>
        </p:nvSpPr>
        <p:spPr bwMode="auto">
          <a:xfrm>
            <a:off x="539750" y="287338"/>
            <a:ext cx="7659688" cy="762000"/>
          </a:xfrm>
          <a:prstGeom prst="rect">
            <a:avLst/>
          </a:prstGeom>
          <a:noFill/>
          <a:ln w="9525">
            <a:noFill/>
            <a:miter lim="800000"/>
            <a:headEnd/>
            <a:tailEnd/>
          </a:ln>
          <a:effectLst/>
        </p:spPr>
        <p:txBody>
          <a:bodyPr wrap="none">
            <a:spAutoFit/>
          </a:bodyPr>
          <a:lstStyle/>
          <a:p>
            <a:r>
              <a:rPr lang="ru-RU" sz="4400" b="1">
                <a:solidFill>
                  <a:schemeClr val="bg1"/>
                </a:solidFill>
                <a:latin typeface="ParkAvenue BT" pitchFamily="66" charset="0"/>
              </a:rPr>
              <a:t>Михаил Глебович Успенский</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172E073-EBEC-49DF-B5AE-13C8D0C4638D}" type="slidenum">
              <a:rPr lang="ru-RU"/>
              <a:pPr/>
              <a:t>88</a:t>
            </a:fld>
            <a:endParaRPr lang="ru-RU"/>
          </a:p>
        </p:txBody>
      </p:sp>
      <p:sp>
        <p:nvSpPr>
          <p:cNvPr id="6" name="Содержимое 5"/>
          <p:cNvSpPr>
            <a:spLocks noGrp="1"/>
          </p:cNvSpPr>
          <p:nvPr>
            <p:ph idx="4294967295"/>
          </p:nvPr>
        </p:nvSpPr>
        <p:spPr/>
        <p:txBody>
          <a:bodyPr>
            <a:normAutofit lnSpcReduction="10000"/>
          </a:bodyPr>
          <a:lstStyle/>
          <a:p>
            <a:pPr>
              <a:lnSpc>
                <a:spcPct val="80000"/>
              </a:lnSpc>
              <a:buFont typeface="Wingdings" pitchFamily="2" charset="2"/>
              <a:buNone/>
            </a:pPr>
            <a:r>
              <a:rPr lang="ru-RU" sz="3000"/>
              <a:t>Хочу </a:t>
            </a:r>
            <a:r>
              <a:rPr lang="ru-RU" sz="3000" b="1"/>
              <a:t>видеть </a:t>
            </a:r>
            <a:r>
              <a:rPr lang="ru-RU" sz="3000"/>
              <a:t>доброе </a:t>
            </a:r>
            <a:r>
              <a:rPr lang="ru-RU" sz="3000" b="1"/>
              <a:t>царство </a:t>
            </a:r>
            <a:r>
              <a:rPr lang="ru-RU" sz="3000"/>
              <a:t>-</a:t>
            </a:r>
          </a:p>
          <a:p>
            <a:pPr>
              <a:lnSpc>
                <a:spcPct val="80000"/>
              </a:lnSpc>
              <a:buFont typeface="Wingdings" pitchFamily="2" charset="2"/>
              <a:buNone/>
            </a:pPr>
            <a:r>
              <a:rPr lang="ru-RU" sz="3000"/>
              <a:t>Голубое государство,</a:t>
            </a:r>
          </a:p>
          <a:p>
            <a:pPr>
              <a:lnSpc>
                <a:spcPct val="80000"/>
              </a:lnSpc>
              <a:buFont typeface="Wingdings" pitchFamily="2" charset="2"/>
              <a:buNone/>
            </a:pPr>
            <a:r>
              <a:rPr lang="ru-RU" sz="3000"/>
              <a:t>Где все </a:t>
            </a:r>
            <a:r>
              <a:rPr lang="ru-RU" sz="3000" b="1"/>
              <a:t>улыбаются,</a:t>
            </a:r>
            <a:endParaRPr lang="ru-RU" sz="3000"/>
          </a:p>
          <a:p>
            <a:pPr>
              <a:lnSpc>
                <a:spcPct val="80000"/>
              </a:lnSpc>
              <a:buFont typeface="Wingdings" pitchFamily="2" charset="2"/>
              <a:buNone/>
            </a:pPr>
            <a:r>
              <a:rPr lang="ru-RU" sz="3000"/>
              <a:t>Где взрослые к детям </a:t>
            </a:r>
            <a:r>
              <a:rPr lang="ru-RU" sz="3000" b="1"/>
              <a:t>не придираются,</a:t>
            </a:r>
            <a:endParaRPr lang="ru-RU" sz="3000"/>
          </a:p>
          <a:p>
            <a:pPr>
              <a:lnSpc>
                <a:spcPct val="80000"/>
              </a:lnSpc>
              <a:buFont typeface="Wingdings" pitchFamily="2" charset="2"/>
              <a:buNone/>
            </a:pPr>
            <a:r>
              <a:rPr lang="ru-RU" sz="3000"/>
              <a:t>Где нет ни ос кусачих,</a:t>
            </a:r>
          </a:p>
          <a:p>
            <a:pPr>
              <a:lnSpc>
                <a:spcPct val="80000"/>
              </a:lnSpc>
              <a:buFont typeface="Wingdings" pitchFamily="2" charset="2"/>
              <a:buNone/>
            </a:pPr>
            <a:r>
              <a:rPr lang="ru-RU" sz="3000"/>
              <a:t>Ни </a:t>
            </a:r>
            <a:r>
              <a:rPr lang="ru-RU" sz="3000" b="1"/>
              <a:t>гадюк </a:t>
            </a:r>
            <a:r>
              <a:rPr lang="ru-RU" sz="3000"/>
              <a:t>бродячих,</a:t>
            </a:r>
          </a:p>
          <a:p>
            <a:pPr>
              <a:lnSpc>
                <a:spcPct val="80000"/>
              </a:lnSpc>
              <a:buFont typeface="Wingdings" pitchFamily="2" charset="2"/>
              <a:buNone/>
            </a:pPr>
            <a:r>
              <a:rPr lang="ru-RU" sz="3000"/>
              <a:t>Ни детских мучителей -</a:t>
            </a:r>
          </a:p>
          <a:p>
            <a:pPr>
              <a:lnSpc>
                <a:spcPct val="80000"/>
              </a:lnSpc>
              <a:buFont typeface="Wingdings" pitchFamily="2" charset="2"/>
              <a:buNone/>
            </a:pPr>
            <a:r>
              <a:rPr lang="ru-RU" sz="3000"/>
              <a:t>Делимого и делителей...</a:t>
            </a:r>
          </a:p>
          <a:p>
            <a:pPr>
              <a:lnSpc>
                <a:spcPct val="80000"/>
              </a:lnSpc>
              <a:buFont typeface="Wingdings" pitchFamily="2" charset="2"/>
              <a:buNone/>
            </a:pPr>
            <a:r>
              <a:rPr lang="ru-RU" sz="3000" b="1"/>
              <a:t>Дзинь-дзинь!</a:t>
            </a:r>
            <a:endParaRPr lang="ru-RU" sz="3000"/>
          </a:p>
          <a:p>
            <a:pPr>
              <a:lnSpc>
                <a:spcPct val="80000"/>
              </a:lnSpc>
              <a:buFont typeface="Wingdings" pitchFamily="2" charset="2"/>
              <a:buNone/>
            </a:pPr>
            <a:r>
              <a:rPr lang="ru-RU" sz="3000"/>
              <a:t>Хочу! </a:t>
            </a:r>
            <a:r>
              <a:rPr lang="ru-RU" sz="3000" b="1"/>
              <a:t>Желаю! Аминь. </a:t>
            </a:r>
            <a:endParaRPr lang="ru-RU" sz="3000"/>
          </a:p>
        </p:txBody>
      </p:sp>
      <p:sp>
        <p:nvSpPr>
          <p:cNvPr id="97285" name="Rectangle 5"/>
          <p:cNvSpPr>
            <a:spLocks noChangeArrowheads="1"/>
          </p:cNvSpPr>
          <p:nvPr/>
        </p:nvSpPr>
        <p:spPr bwMode="auto">
          <a:xfrm>
            <a:off x="2411413" y="333375"/>
            <a:ext cx="3227387" cy="628650"/>
          </a:xfrm>
          <a:prstGeom prst="rect">
            <a:avLst/>
          </a:prstGeom>
          <a:noFill/>
          <a:ln w="9525">
            <a:noFill/>
            <a:miter lim="800000"/>
            <a:headEnd/>
            <a:tailEnd/>
          </a:ln>
          <a:effectLst/>
        </p:spPr>
        <p:txBody>
          <a:bodyPr wrap="none">
            <a:spAutoFit/>
          </a:bodyPr>
          <a:lstStyle/>
          <a:p>
            <a:pPr>
              <a:lnSpc>
                <a:spcPct val="80000"/>
              </a:lnSpc>
              <a:spcBef>
                <a:spcPct val="20000"/>
              </a:spcBef>
              <a:buClr>
                <a:schemeClr val="hlink"/>
              </a:buClr>
              <a:buSzPct val="80000"/>
              <a:buFont typeface="Wingdings" pitchFamily="2" charset="2"/>
              <a:buNone/>
            </a:pPr>
            <a:r>
              <a:rPr lang="ru-RU" sz="4400" b="1">
                <a:solidFill>
                  <a:schemeClr val="bg1"/>
                </a:solidFill>
                <a:latin typeface="ParkAvenue BT" pitchFamily="66" charset="0"/>
              </a:rPr>
              <a:t>Сон добрый</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5B0F13B5-FEE0-4358-93E3-E7C7E7EF641F}" type="slidenum">
              <a:rPr lang="ru-RU"/>
              <a:pPr/>
              <a:t>89</a:t>
            </a:fld>
            <a:endParaRPr lang="ru-RU"/>
          </a:p>
        </p:txBody>
      </p:sp>
      <p:sp>
        <p:nvSpPr>
          <p:cNvPr id="98307" name="Rectangle 3"/>
          <p:cNvSpPr>
            <a:spLocks noGrp="1"/>
          </p:cNvSpPr>
          <p:nvPr>
            <p:ph type="body" idx="4294967295"/>
          </p:nvPr>
        </p:nvSpPr>
        <p:spPr>
          <a:xfrm>
            <a:off x="3276600" y="1412875"/>
            <a:ext cx="5327650" cy="4608513"/>
          </a:xfrm>
        </p:spPr>
        <p:txBody>
          <a:bodyPr/>
          <a:lstStyle/>
          <a:p>
            <a:pPr>
              <a:lnSpc>
                <a:spcPct val="80000"/>
              </a:lnSpc>
            </a:pPr>
            <a:r>
              <a:rPr lang="ru-RU" sz="1400" b="1">
                <a:latin typeface="Times New Roman" pitchFamily="18" charset="0"/>
              </a:rPr>
              <a:t>Черный Саша настоящее имя - Александр Михайлович Гликберг (1880 - 1932), поэт. </a:t>
            </a:r>
          </a:p>
          <a:p>
            <a:pPr>
              <a:lnSpc>
                <a:spcPct val="80000"/>
              </a:lnSpc>
            </a:pPr>
            <a:r>
              <a:rPr lang="ru-RU" sz="1400" b="1">
                <a:latin typeface="Times New Roman" pitchFamily="18" charset="0"/>
              </a:rPr>
              <a:t>Родился 1 октября (13 н.с.) в Одессе в семье провизора. Учился в Петербургской гимназии, из которой был исключен за неуспеваемость. Служил на таможне. </a:t>
            </a:r>
          </a:p>
          <a:p>
            <a:pPr>
              <a:lnSpc>
                <a:spcPct val="80000"/>
              </a:lnSpc>
            </a:pPr>
            <a:r>
              <a:rPr lang="ru-RU" sz="1400" b="1">
                <a:latin typeface="Times New Roman" pitchFamily="18" charset="0"/>
              </a:rPr>
              <a:t>Первые стихи были напечатаны в 1904 в Житомире. В 1905 переехал в Петербург, где сотрудничал в прогрессивных сатирических журналах "Зритель", "Молот", "Маски" и др. </a:t>
            </a:r>
          </a:p>
          <a:p>
            <a:pPr>
              <a:lnSpc>
                <a:spcPct val="80000"/>
              </a:lnSpc>
            </a:pPr>
            <a:r>
              <a:rPr lang="ru-RU" sz="1400" b="1">
                <a:latin typeface="Times New Roman" pitchFamily="18" charset="0"/>
              </a:rPr>
              <a:t>Впервые подписался псевдонимом "Саша Черный" в 1905 под политической сатирой "Чепуха", принесшей ему известность и послужившей поводом для закрытия журнала "Зритель". Первый сборник стихов "Разные мотивы", где наряду с лирикой были политические сатиры, был запрещен цензурой. </a:t>
            </a:r>
          </a:p>
          <a:p>
            <a:pPr>
              <a:lnSpc>
                <a:spcPct val="80000"/>
              </a:lnSpc>
            </a:pPr>
            <a:r>
              <a:rPr lang="ru-RU" sz="1400" b="1">
                <a:latin typeface="Times New Roman" pitchFamily="18" charset="0"/>
              </a:rPr>
              <a:t>В 1906 - 1907 живет в Германии, слушает курс лекций в Гейдельбергском университете. Вернувшись в Петербург, в течение трех лет (1908 - 11) сотрудничает с "Сатириконом" (журнал сатиры и юмора), становится ведущим автором, приобретает всероссийскую известность. "Получив свежий номер журнала, читатель прежде всего искал в нем стихов Саши Черного. Не было такой курсистки, такого студента, врача, адвоката... которые не знали бы их наизусть" (К.Чуковский).</a:t>
            </a:r>
          </a:p>
        </p:txBody>
      </p:sp>
      <p:pic>
        <p:nvPicPr>
          <p:cNvPr id="98308" name="Picture 4" descr="i"/>
          <p:cNvPicPr>
            <a:picLocks noChangeAspect="1" noChangeArrowheads="1"/>
          </p:cNvPicPr>
          <p:nvPr/>
        </p:nvPicPr>
        <p:blipFill>
          <a:blip r:embed="rId2" cstate="print"/>
          <a:srcRect/>
          <a:stretch>
            <a:fillRect/>
          </a:stretch>
        </p:blipFill>
        <p:spPr bwMode="auto">
          <a:xfrm>
            <a:off x="468313" y="1385888"/>
            <a:ext cx="3063875" cy="4851400"/>
          </a:xfrm>
          <a:prstGeom prst="rect">
            <a:avLst/>
          </a:prstGeom>
          <a:noFill/>
          <a:ln w="9525">
            <a:noFill/>
            <a:miter lim="800000"/>
            <a:headEnd/>
            <a:tailEnd/>
          </a:ln>
        </p:spPr>
      </p:pic>
      <p:sp>
        <p:nvSpPr>
          <p:cNvPr id="98311" name="Rectangle 7"/>
          <p:cNvSpPr>
            <a:spLocks noChangeArrowheads="1"/>
          </p:cNvSpPr>
          <p:nvPr/>
        </p:nvSpPr>
        <p:spPr bwMode="auto">
          <a:xfrm>
            <a:off x="-357222" y="333375"/>
            <a:ext cx="9501222" cy="769441"/>
          </a:xfrm>
          <a:prstGeom prst="rect">
            <a:avLst/>
          </a:prstGeom>
          <a:noFill/>
          <a:ln w="9525">
            <a:noFill/>
            <a:miter lim="800000"/>
            <a:headEnd/>
            <a:tailEnd/>
          </a:ln>
          <a:effectLst/>
        </p:spPr>
        <p:txBody>
          <a:bodyPr wrap="square">
            <a:spAutoFit/>
          </a:bodyPr>
          <a:lstStyle/>
          <a:p>
            <a:r>
              <a:rPr lang="ru-RU" sz="4400" b="1" dirty="0">
                <a:solidFill>
                  <a:schemeClr val="bg1"/>
                </a:solidFill>
                <a:latin typeface="ParkAvenue BT" pitchFamily="66" charset="0"/>
              </a:rPr>
              <a:t>Александр </a:t>
            </a:r>
            <a:r>
              <a:rPr lang="ru-RU" sz="4400" b="1" dirty="0" smtClean="0">
                <a:solidFill>
                  <a:schemeClr val="bg1"/>
                </a:solidFill>
                <a:latin typeface="ParkAvenue BT" pitchFamily="66" charset="0"/>
              </a:rPr>
              <a:t>Михайлович Чёрный</a:t>
            </a:r>
            <a:endParaRPr lang="ru-RU" sz="4400" b="1" dirty="0">
              <a:solidFill>
                <a:schemeClr val="bg1"/>
              </a:solidFill>
              <a:latin typeface="ParkAvenue BT"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69727937-1203-4328-93C6-5C8975F10F2B}" type="slidenum">
              <a:rPr lang="ru-RU"/>
              <a:pPr/>
              <a:t>9</a:t>
            </a:fld>
            <a:endParaRPr lang="ru-RU"/>
          </a:p>
        </p:txBody>
      </p:sp>
      <p:graphicFrame>
        <p:nvGraphicFramePr>
          <p:cNvPr id="16486" name="Group 102"/>
          <p:cNvGraphicFramePr>
            <a:graphicFrameLocks noGrp="1"/>
          </p:cNvGraphicFramePr>
          <p:nvPr/>
        </p:nvGraphicFramePr>
        <p:xfrm>
          <a:off x="179388" y="404813"/>
          <a:ext cx="8750300" cy="6126480"/>
        </p:xfrm>
        <a:graphic>
          <a:graphicData uri="http://schemas.openxmlformats.org/drawingml/2006/table">
            <a:tbl>
              <a:tblPr/>
              <a:tblGrid>
                <a:gridCol w="1944687"/>
                <a:gridCol w="3600450"/>
                <a:gridCol w="1584325"/>
                <a:gridCol w="1620838"/>
              </a:tblGrid>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    АВТОР</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НАЗВАНИЕ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ПРОИЗВЕДЕНИЯ</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СТРАНИЦА В УЧЕБНИКЕ</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bg1"/>
                          </a:solidFill>
                          <a:effectLst/>
                          <a:latin typeface="Times New Roman" pitchFamily="18" charset="0"/>
                        </a:rPr>
                        <a:t>НОМЕР СЛАЙДА</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А.МИЛН</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«ПОЧЕМУ МНЕ НРАВИТСЯ СЛОН»</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71</a:t>
                      </a:r>
                    </a:p>
                  </a:txBody>
                  <a:tcPr horzOverflow="overflow">
                    <a:lnL>
                      <a:noFill/>
                    </a:lnL>
                    <a:lnR>
                      <a:noFill/>
                    </a:lnR>
                    <a:lnT>
                      <a:noFill/>
                    </a:lnT>
                    <a:lnB>
                      <a:noFill/>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Л.ТОЛСТОЙ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«БЕЛКА И ВОЛК»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67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73</a:t>
                      </a:r>
                    </a:p>
                  </a:txBody>
                  <a:tcPr horzOverflow="overflow">
                    <a:lnL>
                      <a:noFill/>
                    </a:lnL>
                    <a:lnR>
                      <a:noFill/>
                    </a:lnR>
                    <a:lnT>
                      <a:noFill/>
                    </a:lnT>
                    <a:lnB>
                      <a:noFill/>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«МИШИ»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74</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К.УШИНСКИЙ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«НАШЕ ОТЕЧЕСТВО»</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76</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А.ТОЛСТОЙ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«ЁЖ»</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78</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А.ОРЛОВ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«СТРАШНЫЙ СОН»</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109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80</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«ПЛАНЕТА, КОТОРАЯ ПОНРАВИЛАСЬ ВСЕМ»</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121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81</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К.ЛЬДОВ</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«ЖУКИ»</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129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83</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«ГОСПОДИН УЧИТЕЛЬ ЖУК»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153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84</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М.УСПЕНСКИЙ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«ВОТ КАКОЙ НЕВЕЖДА ЧИЖИК…»</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86</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С.ЧЁРНЫЙ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«СОН ДОБРЫЙ»</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137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88</a:t>
                      </a:r>
                    </a:p>
                  </a:txBody>
                  <a:tcP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      А. ФЕТ</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1" u="none" strike="noStrike" cap="none" normalizeH="0" baseline="0" smtClean="0">
                          <a:ln>
                            <a:noFill/>
                          </a:ln>
                          <a:solidFill>
                            <a:schemeClr val="tx1"/>
                          </a:solidFill>
                          <a:effectLst/>
                          <a:latin typeface="Times New Roman" pitchFamily="18" charset="0"/>
                        </a:rPr>
                        <a:t>«ЧУДНАЯ КАРТИНА…»</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145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charset="0"/>
                        </a:rPr>
                        <a:t>    90</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2C037DA3-36D6-468E-9F07-1D97F03F133A}" type="slidenum">
              <a:rPr lang="ru-RU"/>
              <a:pPr/>
              <a:t>90</a:t>
            </a:fld>
            <a:endParaRPr lang="ru-RU"/>
          </a:p>
        </p:txBody>
      </p:sp>
      <p:sp>
        <p:nvSpPr>
          <p:cNvPr id="99330" name="Содержимое 2"/>
          <p:cNvSpPr>
            <a:spLocks noGrp="1"/>
          </p:cNvSpPr>
          <p:nvPr>
            <p:ph idx="4294967295"/>
          </p:nvPr>
        </p:nvSpPr>
        <p:spPr>
          <a:xfrm>
            <a:off x="1403350" y="1412875"/>
            <a:ext cx="5554663" cy="6169025"/>
          </a:xfrm>
        </p:spPr>
        <p:txBody>
          <a:bodyPr/>
          <a:lstStyle/>
          <a:p>
            <a:pPr>
              <a:buFont typeface="Wingdings" pitchFamily="2" charset="2"/>
              <a:buNone/>
            </a:pPr>
            <a:r>
              <a:rPr lang="ru-RU"/>
              <a:t>ЧУДНАЯ КАРТИНА,</a:t>
            </a:r>
          </a:p>
          <a:p>
            <a:pPr>
              <a:buFont typeface="Wingdings" pitchFamily="2" charset="2"/>
              <a:buNone/>
            </a:pPr>
            <a:r>
              <a:rPr lang="ru-RU"/>
              <a:t>КАК ТЫ МНЕ РОДНА:</a:t>
            </a:r>
          </a:p>
          <a:p>
            <a:pPr>
              <a:buFont typeface="Wingdings" pitchFamily="2" charset="2"/>
              <a:buNone/>
            </a:pPr>
            <a:r>
              <a:rPr lang="ru-RU"/>
              <a:t>БЕЛАЯ РАВНИНА,</a:t>
            </a:r>
          </a:p>
          <a:p>
            <a:pPr>
              <a:buFont typeface="Wingdings" pitchFamily="2" charset="2"/>
              <a:buNone/>
            </a:pPr>
            <a:r>
              <a:rPr lang="ru-RU"/>
              <a:t>ПОЛНАЯ ЛУНА,</a:t>
            </a:r>
          </a:p>
          <a:p>
            <a:pPr>
              <a:buFont typeface="Wingdings" pitchFamily="2" charset="2"/>
              <a:buNone/>
            </a:pPr>
            <a:r>
              <a:rPr lang="ru-RU"/>
              <a:t>СВЕТ НЕБЕС ВЫСОКИХ</a:t>
            </a:r>
          </a:p>
          <a:p>
            <a:pPr>
              <a:buFont typeface="Wingdings" pitchFamily="2" charset="2"/>
              <a:buNone/>
            </a:pPr>
            <a:r>
              <a:rPr lang="ru-RU"/>
              <a:t>И БЛЕСТЯЩИЙ СНЕГ,</a:t>
            </a:r>
          </a:p>
          <a:p>
            <a:pPr>
              <a:buFont typeface="Wingdings" pitchFamily="2" charset="2"/>
              <a:buNone/>
            </a:pPr>
            <a:r>
              <a:rPr lang="ru-RU"/>
              <a:t>И САНЕЙ ДАЛЁКИХ</a:t>
            </a:r>
          </a:p>
          <a:p>
            <a:pPr>
              <a:buFont typeface="Wingdings" pitchFamily="2" charset="2"/>
              <a:buNone/>
            </a:pPr>
            <a:r>
              <a:rPr lang="ru-RU"/>
              <a:t>ОДИНОКИЙ БЕГ.</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fld id="{A2C0E598-2C0C-4AD1-B75F-30E8E77F691C}" type="slidenum">
              <a:rPr lang="ru-RU"/>
              <a:pPr/>
              <a:t>91</a:t>
            </a:fld>
            <a:endParaRPr lang="ru-RU"/>
          </a:p>
        </p:txBody>
      </p:sp>
      <p:pic>
        <p:nvPicPr>
          <p:cNvPr id="27663" name="Picture 15" descr="r_pic"/>
          <p:cNvPicPr>
            <a:picLocks noChangeAspect="1" noChangeArrowheads="1"/>
          </p:cNvPicPr>
          <p:nvPr/>
        </p:nvPicPr>
        <p:blipFill>
          <a:blip r:embed="rId3" cstate="print"/>
          <a:srcRect/>
          <a:stretch>
            <a:fillRect/>
          </a:stretch>
        </p:blipFill>
        <p:spPr bwMode="auto">
          <a:xfrm>
            <a:off x="468313" y="1412875"/>
            <a:ext cx="3162300" cy="4752975"/>
          </a:xfrm>
          <a:prstGeom prst="rect">
            <a:avLst/>
          </a:prstGeom>
          <a:noFill/>
          <a:ln w="9525">
            <a:noFill/>
            <a:miter lim="800000"/>
            <a:headEnd/>
            <a:tailEnd/>
          </a:ln>
        </p:spPr>
      </p:pic>
      <p:sp>
        <p:nvSpPr>
          <p:cNvPr id="100358" name="Rectangle 6"/>
          <p:cNvSpPr>
            <a:spLocks noChangeArrowheads="1"/>
          </p:cNvSpPr>
          <p:nvPr/>
        </p:nvSpPr>
        <p:spPr bwMode="auto">
          <a:xfrm>
            <a:off x="468313" y="279400"/>
            <a:ext cx="7469187" cy="762000"/>
          </a:xfrm>
          <a:prstGeom prst="rect">
            <a:avLst/>
          </a:prstGeom>
          <a:noFill/>
          <a:ln w="9525">
            <a:noFill/>
            <a:miter lim="800000"/>
            <a:headEnd/>
            <a:tailEnd/>
          </a:ln>
          <a:effectLst/>
        </p:spPr>
        <p:txBody>
          <a:bodyPr wrap="none" anchor="ctr">
            <a:spAutoFit/>
          </a:bodyPr>
          <a:lstStyle/>
          <a:p>
            <a:pPr eaLnBrk="0" hangingPunct="0"/>
            <a:r>
              <a:rPr lang="ru-RU" sz="4400" b="1">
                <a:solidFill>
                  <a:schemeClr val="bg1"/>
                </a:solidFill>
                <a:latin typeface="ParkAvenue BT" pitchFamily="66" charset="0"/>
              </a:rPr>
              <a:t>Афанасий Афанасьевич Фет</a:t>
            </a:r>
            <a:r>
              <a:rPr lang="ru-RU"/>
              <a:t> </a:t>
            </a:r>
          </a:p>
        </p:txBody>
      </p:sp>
      <p:sp>
        <p:nvSpPr>
          <p:cNvPr id="100359" name="Rectangle 7"/>
          <p:cNvSpPr>
            <a:spLocks noChangeArrowheads="1"/>
          </p:cNvSpPr>
          <p:nvPr/>
        </p:nvSpPr>
        <p:spPr bwMode="auto">
          <a:xfrm>
            <a:off x="3635375" y="1290638"/>
            <a:ext cx="4968875" cy="4492625"/>
          </a:xfrm>
          <a:prstGeom prst="rect">
            <a:avLst/>
          </a:prstGeom>
          <a:noFill/>
          <a:ln w="9525">
            <a:noFill/>
            <a:miter lim="800000"/>
            <a:headEnd/>
            <a:tailEnd/>
          </a:ln>
          <a:effectLst/>
        </p:spPr>
        <p:txBody>
          <a:bodyPr anchor="ctr">
            <a:spAutoFit/>
          </a:bodyPr>
          <a:lstStyle/>
          <a:p>
            <a:pPr eaLnBrk="0" hangingPunct="0"/>
            <a:r>
              <a:rPr lang="ru-RU" sz="1600" b="1">
                <a:latin typeface="Times New Roman" pitchFamily="18" charset="0"/>
              </a:rPr>
              <a:t>Происхождение поэта - самое темное место его биографии. Неизвестна не только точная дата его рождения, но и кто был его отцом. В начале 1820 года в Германии, в Дармштадте, лечился 44-летний русский отставной офицер Афанасий Неофитович Шеншин, богатый и просвещенный орловский помещик. В доме местного обер-кригскомиссара Карла Беккера он познакомился с его дочерью, 22-летней Шарлоттой, бывшей замужем за мелким чиновником Иоганном Фётом. В сентябре того же года она бросила семью и бежала с Шеншиным в Россию. Она была уже беременна, но обвенчалась с Шеншиным по православному обряду и взяла себе имя Елизаветы Петровны Шеншиной. Родившийся младенец был записан в метриках как сын Шеншина, и до 14 лет будущий поэт считался несомненным Афанасием Шеншиным.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7663"/>
                                        </p:tgtEl>
                                        <p:attrNameLst>
                                          <p:attrName>style.visibility</p:attrName>
                                        </p:attrNameLst>
                                      </p:cBhvr>
                                      <p:to>
                                        <p:strVal val="visible"/>
                                      </p:to>
                                    </p:set>
                                    <p:anim calcmode="lin" valueType="num">
                                      <p:cBhvr>
                                        <p:cTn id="7" dur="500" fill="hold"/>
                                        <p:tgtEl>
                                          <p:spTgt spid="27663"/>
                                        </p:tgtEl>
                                        <p:attrNameLst>
                                          <p:attrName>ppt_w</p:attrName>
                                        </p:attrNameLst>
                                      </p:cBhvr>
                                      <p:tavLst>
                                        <p:tav tm="0">
                                          <p:val>
                                            <p:fltVal val="0"/>
                                          </p:val>
                                        </p:tav>
                                        <p:tav tm="100000">
                                          <p:val>
                                            <p:strVal val="#ppt_w"/>
                                          </p:val>
                                        </p:tav>
                                      </p:tavLst>
                                    </p:anim>
                                    <p:anim calcmode="lin" valueType="num">
                                      <p:cBhvr>
                                        <p:cTn id="8" dur="500" fill="hold"/>
                                        <p:tgtEl>
                                          <p:spTgt spid="27663"/>
                                        </p:tgtEl>
                                        <p:attrNameLst>
                                          <p:attrName>ppt_h</p:attrName>
                                        </p:attrNameLst>
                                      </p:cBhvr>
                                      <p:tavLst>
                                        <p:tav tm="0">
                                          <p:val>
                                            <p:fltVal val="0"/>
                                          </p:val>
                                        </p:tav>
                                        <p:tav tm="100000">
                                          <p:val>
                                            <p:strVal val="#ppt_h"/>
                                          </p:val>
                                        </p:tav>
                                      </p:tavLst>
                                    </p:anim>
                                    <p:anim calcmode="lin" valueType="num">
                                      <p:cBhvr>
                                        <p:cTn id="9" dur="500" fill="hold"/>
                                        <p:tgtEl>
                                          <p:spTgt spid="27663"/>
                                        </p:tgtEl>
                                        <p:attrNameLst>
                                          <p:attrName>style.rotation</p:attrName>
                                        </p:attrNameLst>
                                      </p:cBhvr>
                                      <p:tavLst>
                                        <p:tav tm="0">
                                          <p:val>
                                            <p:fltVal val="360"/>
                                          </p:val>
                                        </p:tav>
                                        <p:tav tm="100000">
                                          <p:val>
                                            <p:fltVal val="0"/>
                                          </p:val>
                                        </p:tav>
                                      </p:tavLst>
                                    </p:anim>
                                    <p:animEffect transition="in" filter="fade">
                                      <p:cBhvr>
                                        <p:cTn id="10" dur="500"/>
                                        <p:tgtEl>
                                          <p:spTgt spid="27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a:spLocks noGrp="1"/>
          </p:cNvSpPr>
          <p:nvPr>
            <p:ph type="sldNum" sz="quarter" idx="12"/>
          </p:nvPr>
        </p:nvSpPr>
        <p:spPr/>
        <p:txBody>
          <a:bodyPr/>
          <a:lstStyle/>
          <a:p>
            <a:fld id="{F57FF7D3-A139-4A37-9302-068BC2C515EF}" type="slidenum">
              <a:rPr lang="ru-RU"/>
              <a:pPr/>
              <a:t>92</a:t>
            </a:fld>
            <a:endParaRPr lang="ru-RU"/>
          </a:p>
        </p:txBody>
      </p:sp>
      <p:sp>
        <p:nvSpPr>
          <p:cNvPr id="101378" name="Содержимое 2"/>
          <p:cNvSpPr>
            <a:spLocks noGrp="1"/>
          </p:cNvSpPr>
          <p:nvPr>
            <p:ph idx="4294967295"/>
          </p:nvPr>
        </p:nvSpPr>
        <p:spPr>
          <a:xfrm>
            <a:off x="395288" y="1412875"/>
            <a:ext cx="8229600" cy="3744913"/>
          </a:xfrm>
        </p:spPr>
        <p:txBody>
          <a:bodyPr/>
          <a:lstStyle/>
          <a:p>
            <a:pPr>
              <a:buFont typeface="Wingdings" pitchFamily="2" charset="2"/>
              <a:buNone/>
            </a:pPr>
            <a:r>
              <a:rPr lang="ru-RU"/>
              <a:t>    Всем учителям начальных классов мы желаем крепкого здоровья, чтобы Вы уделяли больше времени себе, своим близким. А это пособие будет экономить время на подготовки к урокам чтения и русского языка. (Кроме электронного варианта оно напечатано)</a:t>
            </a:r>
          </a:p>
          <a:p>
            <a:pPr>
              <a:buFont typeface="Wingdings" pitchFamily="2" charset="2"/>
              <a:buNone/>
            </a:pPr>
            <a:endParaRPr lang="ru-RU"/>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fld id="{37980CB9-92BE-4B30-BB3B-837B4C9B2049}" type="slidenum">
              <a:rPr lang="ru-RU"/>
              <a:pPr/>
              <a:t>93</a:t>
            </a:fld>
            <a:endParaRPr lang="ru-RU"/>
          </a:p>
        </p:txBody>
      </p:sp>
      <p:sp>
        <p:nvSpPr>
          <p:cNvPr id="140291" name="Rectangle 3"/>
          <p:cNvSpPr>
            <a:spLocks noGrp="1" noChangeArrowheads="1"/>
          </p:cNvSpPr>
          <p:nvPr>
            <p:ph type="body" idx="1"/>
          </p:nvPr>
        </p:nvSpPr>
        <p:spPr>
          <a:xfrm>
            <a:off x="323850" y="2636838"/>
            <a:ext cx="8534400" cy="1081087"/>
          </a:xfrm>
        </p:spPr>
        <p:txBody>
          <a:bodyPr/>
          <a:lstStyle/>
          <a:p>
            <a:pPr>
              <a:buFont typeface="Wingdings" pitchFamily="2" charset="2"/>
              <a:buNone/>
            </a:pPr>
            <a:r>
              <a:rPr lang="ru-RU" sz="4800" b="1">
                <a:latin typeface="Times New Roman" pitchFamily="18" charset="0"/>
              </a:rPr>
              <a:t>СПАСИБО ЗА ВНИМАНИЕ!</a:t>
            </a:r>
          </a:p>
          <a:p>
            <a:pPr>
              <a:buFont typeface="Wingdings" pitchFamily="2" charset="2"/>
              <a:buNone/>
            </a:pPr>
            <a:endParaRPr lang="ru-RU" sz="4800" b="1">
              <a:latin typeface="Times New Roman" pitchFamily="18" charset="0"/>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кругленный">
  <a:themeElements>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Скругленный">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7_Яркая">
      <a:majorFont>
        <a:latin typeface=""/>
        <a:ea typeface=""/>
        <a:cs typeface=""/>
      </a:majorFont>
      <a:minorFont>
        <a:latin typeface=""/>
        <a:ea typeface=""/>
        <a:cs typeface=""/>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1427</TotalTime>
  <Words>10511</Words>
  <Application>Microsoft Office PowerPoint</Application>
  <PresentationFormat>Экран (4:3)</PresentationFormat>
  <Paragraphs>1077</Paragraphs>
  <Slides>93</Slides>
  <Notes>3</Notes>
  <HiddenSlides>0</HiddenSlides>
  <MMClips>0</MMClips>
  <ScaleCrop>false</ScaleCrop>
  <HeadingPairs>
    <vt:vector size="4" baseType="variant">
      <vt:variant>
        <vt:lpstr>Тема</vt:lpstr>
      </vt:variant>
      <vt:variant>
        <vt:i4>2</vt:i4>
      </vt:variant>
      <vt:variant>
        <vt:lpstr>Заголовки слайдов</vt:lpstr>
      </vt:variant>
      <vt:variant>
        <vt:i4>93</vt:i4>
      </vt:variant>
    </vt:vector>
  </HeadingPairs>
  <TitlesOfParts>
    <vt:vector size="95" baseType="lpstr">
      <vt:lpstr>Скругленный</vt:lpstr>
      <vt:lpstr>7_Яркая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Надежда Сергеевна Надеждина </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Слайд 71</vt:lpstr>
      <vt:lpstr>Слайд 72</vt:lpstr>
      <vt:lpstr>Слайд 73</vt:lpstr>
      <vt:lpstr>Слайд 74</vt:lpstr>
      <vt:lpstr>Слайд 75</vt:lpstr>
      <vt:lpstr>Слайд 76</vt:lpstr>
      <vt:lpstr>Слайд 77</vt:lpstr>
      <vt:lpstr>Слайд 78</vt:lpstr>
      <vt:lpstr>Слайд 79</vt:lpstr>
      <vt:lpstr>Слайд 80</vt:lpstr>
      <vt:lpstr>Слайд 81</vt:lpstr>
      <vt:lpstr>Слайд 82</vt:lpstr>
      <vt:lpstr>Слайд 83</vt:lpstr>
      <vt:lpstr>Слайд 84</vt:lpstr>
      <vt:lpstr>Слайд 85</vt:lpstr>
      <vt:lpstr>Слайд 86</vt:lpstr>
      <vt:lpstr>Слайд 87</vt:lpstr>
      <vt:lpstr>Слайд 88</vt:lpstr>
      <vt:lpstr>Слайд 89</vt:lpstr>
      <vt:lpstr>Слайд 90</vt:lpstr>
      <vt:lpstr>Слайд 91</vt:lpstr>
      <vt:lpstr>Слайд 92</vt:lpstr>
      <vt:lpstr>Слайд 93</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ВЕЛИКИЕ ДЕТСКИЕ ПИСАТЕЛИ</dc:title>
  <dc:creator>Папа</dc:creator>
  <cp:lastModifiedBy>Admin</cp:lastModifiedBy>
  <cp:revision>112</cp:revision>
  <dcterms:created xsi:type="dcterms:W3CDTF">2009-11-26T14:37:44Z</dcterms:created>
  <dcterms:modified xsi:type="dcterms:W3CDTF">2012-05-01T09:29:58Z</dcterms:modified>
</cp:coreProperties>
</file>