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81" r:id="rId2"/>
    <p:sldId id="256" r:id="rId3"/>
    <p:sldId id="257" r:id="rId4"/>
    <p:sldId id="283" r:id="rId5"/>
    <p:sldId id="284" r:id="rId6"/>
    <p:sldId id="286" r:id="rId7"/>
    <p:sldId id="288" r:id="rId8"/>
    <p:sldId id="291" r:id="rId9"/>
    <p:sldId id="278" r:id="rId10"/>
    <p:sldId id="282" r:id="rId11"/>
    <p:sldId id="258" r:id="rId12"/>
    <p:sldId id="266" r:id="rId13"/>
    <p:sldId id="259" r:id="rId14"/>
    <p:sldId id="260" r:id="rId15"/>
    <p:sldId id="261" r:id="rId16"/>
    <p:sldId id="262" r:id="rId17"/>
    <p:sldId id="263" r:id="rId18"/>
    <p:sldId id="264" r:id="rId19"/>
    <p:sldId id="293" r:id="rId20"/>
    <p:sldId id="265" r:id="rId21"/>
    <p:sldId id="268" r:id="rId22"/>
    <p:sldId id="270" r:id="rId23"/>
    <p:sldId id="271" r:id="rId24"/>
    <p:sldId id="289" r:id="rId25"/>
    <p:sldId id="290" r:id="rId26"/>
    <p:sldId id="29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36" autoAdjust="0"/>
    <p:restoredTop sz="94563" autoAdjust="0"/>
  </p:normalViewPr>
  <p:slideViewPr>
    <p:cSldViewPr>
      <p:cViewPr>
        <p:scale>
          <a:sx n="66" d="100"/>
          <a:sy n="66" d="100"/>
        </p:scale>
        <p:origin x="-1644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52;&#1072;&#1084;&#1072;\&#1056;&#1072;&#1073;&#1086;&#1095;&#1080;&#1081;%20&#1089;&#1090;&#1086;&#1083;\&#1096;&#1082;&#1086;&#1083;&#1072;\&#1042;&#1053;&#1045;&#1050;&#1051;&#1040;~1\&#1089;&#1077;&#1084;&#1077;&#1081;&#1085;&#1099;&#1077;%20&#1082;&#1083;&#1091;&#1073;&#1099;\&#1074;&#1099;&#1087;&#1091;&#1089;&#1082;&#1085;&#1086;&#1081;\4%20&#1075;\33%20&#1082;&#1086;&#1088;&#1086;&#1074;&#1099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gif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52;&#1072;&#1084;&#1072;\&#1056;&#1072;&#1073;&#1086;&#1095;&#1080;&#1081;%20&#1089;&#1090;&#1086;&#1083;\&#1096;&#1082;&#1086;&#1083;&#1072;\&#1042;&#1053;&#1045;&#1050;&#1051;&#1040;~1\&#1089;&#1077;&#1084;&#1077;&#1081;&#1085;&#1099;&#1077;%20&#1082;&#1083;&#1091;&#1073;&#1099;\&#1074;&#1099;&#1087;&#1091;&#1089;&#1082;&#1085;&#1086;&#1081;\4%20&#1075;\&#1082;&#1088;&#1099;&#1083;&#1072;&#1090;&#1099;&#1077;%20&#1082;&#1072;&#1095;&#1077;&#1083;&#1080;.mp3" TargetMode="Externa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gif"/><Relationship Id="rId4" Type="http://schemas.openxmlformats.org/officeDocument/2006/relationships/image" Target="../media/image9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7" Type="http://schemas.openxmlformats.org/officeDocument/2006/relationships/image" Target="../media/image104.jpeg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eg"/><Relationship Id="rId3" Type="http://schemas.openxmlformats.org/officeDocument/2006/relationships/image" Target="../media/image106.jpeg"/><Relationship Id="rId7" Type="http://schemas.openxmlformats.org/officeDocument/2006/relationships/image" Target="../media/image110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7" Type="http://schemas.openxmlformats.org/officeDocument/2006/relationships/image" Target="../media/image117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jpeg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7" Type="http://schemas.openxmlformats.org/officeDocument/2006/relationships/image" Target="../media/image127.jpeg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jpeg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1.jpeg"/><Relationship Id="rId4" Type="http://schemas.openxmlformats.org/officeDocument/2006/relationships/image" Target="../media/image13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jpeg"/><Relationship Id="rId13" Type="http://schemas.openxmlformats.org/officeDocument/2006/relationships/image" Target="../media/image143.jpeg"/><Relationship Id="rId3" Type="http://schemas.openxmlformats.org/officeDocument/2006/relationships/image" Target="../media/image133.jpeg"/><Relationship Id="rId7" Type="http://schemas.openxmlformats.org/officeDocument/2006/relationships/image" Target="../media/image137.jpeg"/><Relationship Id="rId12" Type="http://schemas.openxmlformats.org/officeDocument/2006/relationships/image" Target="../media/image142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6.jpeg"/><Relationship Id="rId11" Type="http://schemas.openxmlformats.org/officeDocument/2006/relationships/image" Target="../media/image141.jpeg"/><Relationship Id="rId5" Type="http://schemas.openxmlformats.org/officeDocument/2006/relationships/image" Target="../media/image135.jpeg"/><Relationship Id="rId15" Type="http://schemas.openxmlformats.org/officeDocument/2006/relationships/image" Target="../media/image145.jpeg"/><Relationship Id="rId10" Type="http://schemas.openxmlformats.org/officeDocument/2006/relationships/image" Target="../media/image140.jpeg"/><Relationship Id="rId4" Type="http://schemas.openxmlformats.org/officeDocument/2006/relationships/image" Target="../media/image134.jpeg"/><Relationship Id="rId9" Type="http://schemas.openxmlformats.org/officeDocument/2006/relationships/image" Target="../media/image139.jpeg"/><Relationship Id="rId14" Type="http://schemas.openxmlformats.org/officeDocument/2006/relationships/image" Target="../media/image14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jpeg"/><Relationship Id="rId3" Type="http://schemas.openxmlformats.org/officeDocument/2006/relationships/image" Target="../media/image147.jpeg"/><Relationship Id="rId7" Type="http://schemas.openxmlformats.org/officeDocument/2006/relationships/image" Target="../media/image151.jpeg"/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0.jpeg"/><Relationship Id="rId5" Type="http://schemas.openxmlformats.org/officeDocument/2006/relationships/image" Target="../media/image149.jpeg"/><Relationship Id="rId4" Type="http://schemas.openxmlformats.org/officeDocument/2006/relationships/image" Target="../media/image14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0096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14282" y="2214554"/>
            <a:ext cx="8683321" cy="39290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НАША ЖИЗНЬ В НАЧАЛЬНОЙ ШКОЛЕ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285860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МЫ – ЭТО УЧЕНИКИ 4 «Г» КЛАССА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МОУ СОШ № 71 г. КРАСНОДАР</a:t>
            </a:r>
            <a:endParaRPr lang="ru-RU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285993"/>
            <a:ext cx="85725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FFFF00"/>
                </a:solidFill>
                <a:latin typeface="Comic Sans MS" pitchFamily="66" charset="0"/>
              </a:rPr>
              <a:t>Дата создания - 1 сентября 2005 года</a:t>
            </a:r>
          </a:p>
          <a:p>
            <a:pPr lvl="0"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  <a:p>
            <a:pPr lvl="0"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FFFF00"/>
                </a:solidFill>
                <a:latin typeface="Comic Sans MS" pitchFamily="66" charset="0"/>
              </a:rPr>
              <a:t>Средний возраст – 10 лет, а общий – 300!</a:t>
            </a:r>
          </a:p>
          <a:p>
            <a:pPr lvl="0" algn="ctr">
              <a:lnSpc>
                <a:spcPct val="150000"/>
              </a:lnSpc>
            </a:pPr>
            <a:endParaRPr lang="ru-RU" sz="28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FFFF00"/>
                </a:solidFill>
                <a:latin typeface="Comic Sans MS" pitchFamily="66" charset="0"/>
              </a:rPr>
              <a:t>Любимый день недели – воскресенье!</a:t>
            </a:r>
          </a:p>
          <a:p>
            <a:pPr lvl="0"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FFFF00"/>
                </a:solidFill>
                <a:latin typeface="Comic Sans MS" pitchFamily="66" charset="0"/>
              </a:rPr>
              <a:t>Любимое время года – лето!</a:t>
            </a:r>
          </a:p>
          <a:p>
            <a:pPr lvl="0"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Любимая школа – семьдесят первая!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7" name="33 коров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572528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5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5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Мы – 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643050"/>
            <a:ext cx="80010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>Любители поговорить с соседом</a:t>
            </a:r>
          </a:p>
          <a:p>
            <a:pPr lvl="0">
              <a:lnSpc>
                <a:spcPct val="150000"/>
              </a:lnSpc>
            </a:pPr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>Ссоримся и тут же миримся</a:t>
            </a:r>
          </a:p>
          <a:p>
            <a:pPr lvl="0">
              <a:lnSpc>
                <a:spcPct val="150000"/>
              </a:lnSpc>
            </a:pPr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>Обожаем писать записки на уроке</a:t>
            </a:r>
          </a:p>
          <a:p>
            <a:pPr lvl="0">
              <a:lnSpc>
                <a:spcPct val="150000"/>
              </a:lnSpc>
            </a:pPr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>Гордимся болтливой половиной класса, то есть девочками</a:t>
            </a:r>
          </a:p>
          <a:p>
            <a:pPr lvl="0">
              <a:lnSpc>
                <a:spcPct val="150000"/>
              </a:lnSpc>
            </a:pPr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>Визжим от радости, когда учитель не задал уроки (особенно мальчишки)</a:t>
            </a:r>
          </a:p>
          <a:p>
            <a:pPr lvl="0">
              <a:lnSpc>
                <a:spcPct val="150000"/>
              </a:lnSpc>
            </a:pPr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>Головная боль учителей (тоже мальчишки)</a:t>
            </a:r>
            <a:endParaRPr lang="ru-RU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Student_Raising_Hand cop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285728"/>
            <a:ext cx="2090742" cy="3094848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50"/>
                            </p:stCondLst>
                            <p:childTnLst>
                              <p:par>
                                <p:cTn id="20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1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900"/>
                            </p:stCondLst>
                            <p:childTnLst>
                              <p:par>
                                <p:cTn id="25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6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300"/>
                            </p:stCondLst>
                            <p:childTnLst>
                              <p:par>
                                <p:cTn id="30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1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15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428604"/>
            <a:ext cx="3759707" cy="2819780"/>
          </a:xfrm>
          <a:prstGeom prst="rect">
            <a:avLst/>
          </a:prstGeom>
        </p:spPr>
      </p:pic>
      <p:pic>
        <p:nvPicPr>
          <p:cNvPr id="4" name="Рисунок 3" descr="Изображение 16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86314" y="428604"/>
            <a:ext cx="3714776" cy="2786082"/>
          </a:xfrm>
          <a:prstGeom prst="rect">
            <a:avLst/>
          </a:prstGeom>
        </p:spPr>
      </p:pic>
      <p:pic>
        <p:nvPicPr>
          <p:cNvPr id="5" name="Рисунок 4" descr="Изображение 18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928926" y="3929066"/>
            <a:ext cx="3283453" cy="2462590"/>
          </a:xfrm>
          <a:prstGeom prst="rect">
            <a:avLst/>
          </a:prstGeom>
        </p:spPr>
      </p:pic>
      <p:pic>
        <p:nvPicPr>
          <p:cNvPr id="10" name="Рисунок 9" descr="Слайд6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286512" y="3429000"/>
            <a:ext cx="2650726" cy="3214710"/>
          </a:xfrm>
          <a:prstGeom prst="rect">
            <a:avLst/>
          </a:prstGeom>
        </p:spPr>
      </p:pic>
      <p:pic>
        <p:nvPicPr>
          <p:cNvPr id="11" name="Рисунок 10" descr="Слайд15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214282" y="3286124"/>
            <a:ext cx="2922364" cy="33576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spc="300" dirty="0" smtClean="0">
                <a:solidFill>
                  <a:srgbClr val="FF0000"/>
                </a:solidFill>
                <a:latin typeface="Comic Sans MS" pitchFamily="66" charset="0"/>
              </a:rPr>
              <a:t>ПЕРВЫЙ РАЗ В ПЕРВЫЙ КЛАСС</a:t>
            </a:r>
            <a:endParaRPr lang="ru-RU" b="1" i="1" spc="3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" name="Рисунок 11" descr="ng62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4678" y="2071678"/>
            <a:ext cx="2071702" cy="2301891"/>
          </a:xfrm>
          <a:prstGeom prst="rect">
            <a:avLst/>
          </a:prstGeom>
        </p:spPr>
      </p:pic>
      <p:pic>
        <p:nvPicPr>
          <p:cNvPr id="9" name="крылатые качел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4071934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52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5" showWhenStopped="0">
                <p:cTn id="5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N043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57157" y="285728"/>
            <a:ext cx="4296717" cy="2214578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SCN048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86380" y="214290"/>
            <a:ext cx="3473955" cy="260546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N048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00562" y="3214686"/>
            <a:ext cx="4235960" cy="317697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Слайд16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14282" y="2928934"/>
            <a:ext cx="4071966" cy="2214578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0034" y="5357826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Наши первые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праздники</a:t>
            </a:r>
            <a:endParaRPr lang="ru-RU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ng6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44" y="285728"/>
            <a:ext cx="1500198" cy="1666887"/>
          </a:xfrm>
          <a:prstGeom prst="rect">
            <a:avLst/>
          </a:prstGeom>
        </p:spPr>
      </p:pic>
      <p:pic>
        <p:nvPicPr>
          <p:cNvPr id="6" name="Рисунок 5" descr="DSCN126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000364" y="3857628"/>
            <a:ext cx="3145577" cy="278608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N126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14282" y="3857628"/>
            <a:ext cx="3000396" cy="2799203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N1279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929322" y="1857364"/>
            <a:ext cx="2928958" cy="478634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988552" cy="84124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Comic Sans MS" pitchFamily="66" charset="0"/>
              </a:rPr>
              <a:t>Последний день первого учебного года</a:t>
            </a:r>
            <a:endParaRPr lang="ru-RU" sz="28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DSCN1293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142976" y="1142984"/>
            <a:ext cx="4301060" cy="2571768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ПЕРВЫЙ ВЫЕЗД НА ПРИРОДУ…</a:t>
            </a:r>
            <a:endParaRPr lang="ru-RU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_SCN114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929322" y="1142984"/>
            <a:ext cx="2826087" cy="210902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_SCN116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1142984"/>
            <a:ext cx="3235828" cy="2426871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_SCN117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58" y="3429000"/>
            <a:ext cx="4021646" cy="3016235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_SCN115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000496" y="2285992"/>
            <a:ext cx="3235828" cy="2426871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_SCN1173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4572000" y="4214818"/>
            <a:ext cx="4304718" cy="224827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_SCN1176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928662" y="1142984"/>
            <a:ext cx="7215238" cy="5411429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_SCN118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57158" y="214290"/>
            <a:ext cx="3747125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_SCN119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628" y="428604"/>
            <a:ext cx="3545393" cy="2659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_SCN120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286380" y="3357562"/>
            <a:ext cx="3307266" cy="3267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_SCN116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85720" y="4786322"/>
            <a:ext cx="4123500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Слайд18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785786" y="2214554"/>
            <a:ext cx="405701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N184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57686" y="357166"/>
            <a:ext cx="4593150" cy="3444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N184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1571612"/>
            <a:ext cx="3473954" cy="2605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N185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000364" y="4000504"/>
            <a:ext cx="3429024" cy="268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ng6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3929066"/>
            <a:ext cx="2071702" cy="23018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85728"/>
            <a:ext cx="47275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  <a:latin typeface="Comic Sans MS" pitchFamily="66" charset="0"/>
              </a:rPr>
              <a:t>ПЕРВЫЙ РАЗ </a:t>
            </a:r>
          </a:p>
          <a:p>
            <a:pPr algn="ctr"/>
            <a:r>
              <a:rPr lang="ru-RU" sz="3600" b="1" i="1" dirty="0" smtClean="0">
                <a:solidFill>
                  <a:srgbClr val="0070C0"/>
                </a:solidFill>
                <a:latin typeface="Comic Sans MS" pitchFamily="66" charset="0"/>
              </a:rPr>
              <a:t>ВО ВТОРОЙ КЛАСС</a:t>
            </a:r>
            <a:endParaRPr lang="ru-RU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285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14876" y="357166"/>
            <a:ext cx="3950208" cy="2962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N285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428604"/>
            <a:ext cx="3950208" cy="2962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N281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929322" y="3786190"/>
            <a:ext cx="293479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4282" y="3929066"/>
            <a:ext cx="3357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Comic Sans MS" pitchFamily="66" charset="0"/>
              </a:rPr>
              <a:t>Празднуем </a:t>
            </a:r>
          </a:p>
          <a:p>
            <a:r>
              <a:rPr lang="ru-RU" sz="3600" b="1" dirty="0" smtClean="0">
                <a:solidFill>
                  <a:srgbClr val="00B050"/>
                </a:solidFill>
                <a:latin typeface="Comic Sans MS" pitchFamily="66" charset="0"/>
              </a:rPr>
              <a:t>окончание </a:t>
            </a:r>
          </a:p>
          <a:p>
            <a:r>
              <a:rPr lang="ru-RU" sz="3600" b="1" dirty="0" smtClean="0">
                <a:solidFill>
                  <a:srgbClr val="00B050"/>
                </a:solidFill>
                <a:latin typeface="Comic Sans MS" pitchFamily="66" charset="0"/>
              </a:rPr>
              <a:t>второго класса…</a:t>
            </a:r>
            <a:endParaRPr lang="ru-RU" sz="3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DSCN2837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071802" y="3643314"/>
            <a:ext cx="2643206" cy="2977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2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2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2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2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ng6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857232"/>
            <a:ext cx="2071702" cy="2301891"/>
          </a:xfrm>
          <a:prstGeom prst="rect">
            <a:avLst/>
          </a:prstGeom>
        </p:spPr>
      </p:pic>
      <p:pic>
        <p:nvPicPr>
          <p:cNvPr id="2" name="Рисунок 1" descr="DSCN308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85720" y="285728"/>
            <a:ext cx="3500462" cy="2681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786182" y="285728"/>
            <a:ext cx="50610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</a:rPr>
              <a:t>СНОВА  ПЕРВЫЙ РАЗ,  </a:t>
            </a: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</a:rPr>
              <a:t>ТОЛЬКО В ТРЕТИЙ КЛАСС</a:t>
            </a:r>
            <a:endParaRPr lang="ru-RU" sz="28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DSCN309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572132" y="1285860"/>
            <a:ext cx="3357586" cy="2616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N309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857488" y="3286124"/>
            <a:ext cx="2797184" cy="2176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N3094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428596" y="3071810"/>
            <a:ext cx="2360021" cy="3571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N3088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 flipH="1">
            <a:off x="6143636" y="4071942"/>
            <a:ext cx="264320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571736" y="5715016"/>
            <a:ext cx="3474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Comic Sans MS" pitchFamily="66" charset="0"/>
              </a:rPr>
              <a:t>То ли еще будет…</a:t>
            </a:r>
            <a:endParaRPr lang="ru-RU" sz="2800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ДЕЛУ – ВРЕМЯ…</a:t>
            </a:r>
            <a:endParaRPr lang="ru-RU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P20600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4500570"/>
            <a:ext cx="2786050" cy="2089538"/>
          </a:xfrm>
          <a:prstGeom prst="rect">
            <a:avLst/>
          </a:prstGeom>
        </p:spPr>
      </p:pic>
      <p:pic>
        <p:nvPicPr>
          <p:cNvPr id="4" name="Рисунок 3" descr="P20600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14290"/>
            <a:ext cx="2428860" cy="1821645"/>
          </a:xfrm>
          <a:prstGeom prst="rect">
            <a:avLst/>
          </a:prstGeom>
        </p:spPr>
      </p:pic>
      <p:pic>
        <p:nvPicPr>
          <p:cNvPr id="5" name="Рисунок 4" descr="P206001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357686" y="1571612"/>
            <a:ext cx="2476518" cy="1857388"/>
          </a:xfrm>
          <a:prstGeom prst="rect">
            <a:avLst/>
          </a:prstGeom>
        </p:spPr>
      </p:pic>
      <p:pic>
        <p:nvPicPr>
          <p:cNvPr id="6" name="Рисунок 5" descr="P206003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00430" y="4857760"/>
            <a:ext cx="2190733" cy="1643050"/>
          </a:xfrm>
          <a:prstGeom prst="rect">
            <a:avLst/>
          </a:prstGeom>
        </p:spPr>
      </p:pic>
      <p:pic>
        <p:nvPicPr>
          <p:cNvPr id="7" name="Рисунок 6" descr="P206004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000892" y="428604"/>
            <a:ext cx="1643056" cy="2190741"/>
          </a:xfrm>
          <a:prstGeom prst="rect">
            <a:avLst/>
          </a:prstGeom>
        </p:spPr>
      </p:pic>
      <p:pic>
        <p:nvPicPr>
          <p:cNvPr id="8" name="Рисунок 7" descr="P2060040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428728" y="2285992"/>
            <a:ext cx="2643174" cy="1982381"/>
          </a:xfrm>
          <a:prstGeom prst="rect">
            <a:avLst/>
          </a:prstGeom>
        </p:spPr>
      </p:pic>
      <p:pic>
        <p:nvPicPr>
          <p:cNvPr id="9" name="Рисунок 8" descr="P2060032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929322" y="4000504"/>
            <a:ext cx="2714612" cy="2035959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8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48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48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48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48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48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Вот такими малышами мы пришли в свой первый класс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928802"/>
            <a:ext cx="4429156" cy="321471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sz="3500" b="1" i="1" dirty="0" smtClean="0">
                <a:solidFill>
                  <a:srgbClr val="0070C0"/>
                </a:solidFill>
                <a:latin typeface="Comic Sans MS" pitchFamily="66" charset="0"/>
              </a:rPr>
              <a:t>Кто здесь кто –   </a:t>
            </a:r>
          </a:p>
          <a:p>
            <a:pPr>
              <a:lnSpc>
                <a:spcPct val="150000"/>
              </a:lnSpc>
            </a:pPr>
            <a:r>
              <a:rPr lang="ru-RU" sz="3500" b="1" i="1" dirty="0" smtClean="0">
                <a:solidFill>
                  <a:srgbClr val="0070C0"/>
                </a:solidFill>
                <a:latin typeface="Comic Sans MS" pitchFamily="66" charset="0"/>
              </a:rPr>
              <a:t>      гадайте сами,</a:t>
            </a:r>
          </a:p>
          <a:p>
            <a:pPr>
              <a:lnSpc>
                <a:spcPct val="150000"/>
              </a:lnSpc>
            </a:pPr>
            <a:r>
              <a:rPr lang="ru-RU" sz="3500" b="1" i="1" dirty="0" smtClean="0">
                <a:solidFill>
                  <a:srgbClr val="0070C0"/>
                </a:solidFill>
                <a:latin typeface="Comic Sans MS" pitchFamily="66" charset="0"/>
              </a:rPr>
              <a:t>Главное – </a:t>
            </a:r>
          </a:p>
          <a:p>
            <a:pPr lvl="1">
              <a:lnSpc>
                <a:spcPct val="150000"/>
              </a:lnSpc>
            </a:pPr>
            <a:r>
              <a:rPr lang="ru-RU" sz="3900" b="1" i="1" dirty="0" smtClean="0">
                <a:solidFill>
                  <a:srgbClr val="0070C0"/>
                </a:solidFill>
                <a:latin typeface="Comic Sans MS" pitchFamily="66" charset="0"/>
              </a:rPr>
              <a:t>узнайте нас!</a:t>
            </a:r>
            <a:endParaRPr lang="ru-RU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PIC0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1857364"/>
            <a:ext cx="4429156" cy="4310086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326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00034" y="2857496"/>
            <a:ext cx="2071702" cy="3672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SCN326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786050" y="1214422"/>
            <a:ext cx="3140840" cy="2494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Слайд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715140" y="3000372"/>
            <a:ext cx="1956620" cy="3643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N263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928926" y="3929066"/>
            <a:ext cx="3521580" cy="2641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N2623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14282" y="214290"/>
            <a:ext cx="2500330" cy="2667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714612" y="214290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spc="300" dirty="0" smtClean="0">
                <a:solidFill>
                  <a:srgbClr val="FF0000"/>
                </a:solidFill>
                <a:latin typeface="Comic Sans MS" pitchFamily="66" charset="0"/>
              </a:rPr>
              <a:t>ПОТЕХЕ –ЧАС!</a:t>
            </a:r>
            <a:endParaRPr lang="ru-RU" sz="2800" b="1" i="1" spc="3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" name="Рисунок 8" descr="DSCN3743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6072198" y="214290"/>
            <a:ext cx="2786082" cy="2786082"/>
          </a:xfrm>
          <a:prstGeom prst="rect">
            <a:avLst/>
          </a:prstGeom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N403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00034" y="285728"/>
            <a:ext cx="2812673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N402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28596" y="3571876"/>
            <a:ext cx="2940865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N403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3571868" y="3929066"/>
            <a:ext cx="2078413" cy="274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N4026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643438" y="285728"/>
            <a:ext cx="413058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N4028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857884" y="3500438"/>
            <a:ext cx="285752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571868" y="0"/>
            <a:ext cx="601640" cy="384509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Comic Sans MS" pitchFamily="66" charset="0"/>
              </a:rPr>
              <a:t>Поиграем</a:t>
            </a:r>
            <a:endParaRPr lang="ru-RU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3071810"/>
            <a:ext cx="2573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spc="500" dirty="0" smtClean="0">
                <a:solidFill>
                  <a:srgbClr val="FF0000"/>
                </a:solidFill>
                <a:latin typeface="Comic Sans MS" pitchFamily="66" charset="0"/>
              </a:rPr>
              <a:t>ПОЕДИМ…</a:t>
            </a:r>
            <a:endParaRPr lang="ru-RU" sz="2800" b="1" i="1" spc="5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6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6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6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360"/>
                            </p:stCondLst>
                            <p:childTnLst>
                              <p:par>
                                <p:cTn id="3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36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ng6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2285992"/>
            <a:ext cx="2071702" cy="2301891"/>
          </a:xfrm>
          <a:prstGeom prst="rect">
            <a:avLst/>
          </a:prstGeom>
        </p:spPr>
      </p:pic>
      <p:pic>
        <p:nvPicPr>
          <p:cNvPr id="2" name="Рисунок 1" descr="DSCN425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643702" y="214290"/>
            <a:ext cx="2143140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N425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786050" y="214290"/>
            <a:ext cx="3357586" cy="2696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N425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14282" y="214290"/>
            <a:ext cx="2172365" cy="2730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N4261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85720" y="3786190"/>
            <a:ext cx="552184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N426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6000760" y="4000504"/>
            <a:ext cx="2881333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85720" y="3071810"/>
            <a:ext cx="8929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spc="200" dirty="0" smtClean="0">
                <a:solidFill>
                  <a:srgbClr val="0070C0"/>
                </a:solidFill>
                <a:latin typeface="Comic Sans MS" pitchFamily="66" charset="0"/>
              </a:rPr>
              <a:t>ПОСЛЕДНИЙ ГОД В НАЧАЛЬНОЙ ШКОЛЕ…</a:t>
            </a:r>
            <a:endParaRPr lang="ru-RU" sz="2800" b="1" i="1" spc="2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60"/>
                            </p:stCondLst>
                            <p:childTnLst>
                              <p:par>
                                <p:cTn id="1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60"/>
                            </p:stCondLst>
                            <p:childTnLst>
                              <p:par>
                                <p:cTn id="1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160"/>
                            </p:stCondLst>
                            <p:childTnLst>
                              <p:par>
                                <p:cTn id="2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160"/>
                            </p:stCondLst>
                            <p:childTnLst>
                              <p:par>
                                <p:cTn id="2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160"/>
                            </p:stCondLst>
                            <p:childTnLst>
                              <p:par>
                                <p:cTn id="3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34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14282" y="220106"/>
            <a:ext cx="3500462" cy="3595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0034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85720" y="4071942"/>
            <a:ext cx="4286280" cy="2367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0034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572000" y="285728"/>
            <a:ext cx="3929090" cy="3503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N411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000628" y="4143380"/>
            <a:ext cx="342902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9900"/>
                </a:solidFill>
                <a:latin typeface="Comic Sans MS" pitchFamily="66" charset="0"/>
              </a:rPr>
              <a:t>А ЭТО – </a:t>
            </a:r>
            <a:br>
              <a:rPr lang="ru-RU" sz="4000" b="1" i="1" dirty="0" smtClean="0">
                <a:solidFill>
                  <a:srgbClr val="009900"/>
                </a:solidFill>
                <a:latin typeface="Comic Sans MS" pitchFamily="66" charset="0"/>
              </a:rPr>
            </a:br>
            <a:r>
              <a:rPr lang="ru-RU" sz="4000" b="1" i="1" dirty="0" smtClean="0">
                <a:solidFill>
                  <a:srgbClr val="009900"/>
                </a:solidFill>
                <a:latin typeface="Comic Sans MS" pitchFamily="66" charset="0"/>
              </a:rPr>
              <a:t>    НАШИ ЛЮБИМЫЕ РОДИТЕЛИ !!!</a:t>
            </a:r>
            <a:endParaRPr lang="ru-RU" b="1" i="1" dirty="0">
              <a:solidFill>
                <a:srgbClr val="00990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Слайд1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834070" y="1285860"/>
            <a:ext cx="2809895" cy="1857388"/>
          </a:xfrm>
          <a:prstGeom prst="rect">
            <a:avLst/>
          </a:prstGeom>
        </p:spPr>
      </p:pic>
      <p:pic>
        <p:nvPicPr>
          <p:cNvPr id="4" name="Рисунок 3" descr="Слайд1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857488" y="1285860"/>
            <a:ext cx="2659441" cy="1857388"/>
          </a:xfrm>
          <a:prstGeom prst="rect">
            <a:avLst/>
          </a:prstGeom>
        </p:spPr>
      </p:pic>
      <p:pic>
        <p:nvPicPr>
          <p:cNvPr id="5" name="Рисунок 4" descr="_SCN117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1285861"/>
            <a:ext cx="2426197" cy="1819648"/>
          </a:xfrm>
          <a:prstGeom prst="rect">
            <a:avLst/>
          </a:prstGeom>
        </p:spPr>
      </p:pic>
      <p:pic>
        <p:nvPicPr>
          <p:cNvPr id="6" name="Рисунок 5" descr="Изображение 157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500694" y="3429000"/>
            <a:ext cx="3021514" cy="1748210"/>
          </a:xfrm>
          <a:prstGeom prst="rect">
            <a:avLst/>
          </a:prstGeom>
        </p:spPr>
      </p:pic>
      <p:pic>
        <p:nvPicPr>
          <p:cNvPr id="7" name="Рисунок 6" descr="Изображение 157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flipH="1">
            <a:off x="285720" y="3357562"/>
            <a:ext cx="1785950" cy="1819648"/>
          </a:xfrm>
          <a:prstGeom prst="rect">
            <a:avLst/>
          </a:prstGeom>
        </p:spPr>
      </p:pic>
      <p:pic>
        <p:nvPicPr>
          <p:cNvPr id="8" name="Рисунок 7" descr="DSCN0484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2214546" y="3357562"/>
            <a:ext cx="2205972" cy="1857388"/>
          </a:xfrm>
          <a:prstGeom prst="rect">
            <a:avLst/>
          </a:prstGeom>
        </p:spPr>
      </p:pic>
      <p:pic>
        <p:nvPicPr>
          <p:cNvPr id="9" name="Рисунок 8" descr="DSCN0484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357158" y="4563603"/>
            <a:ext cx="2357454" cy="2080107"/>
          </a:xfrm>
          <a:prstGeom prst="rect">
            <a:avLst/>
          </a:prstGeom>
        </p:spPr>
      </p:pic>
      <p:pic>
        <p:nvPicPr>
          <p:cNvPr id="10" name="Рисунок 9" descr="DSCN3095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357158" y="1428736"/>
            <a:ext cx="1785950" cy="3286148"/>
          </a:xfrm>
          <a:prstGeom prst="rect">
            <a:avLst/>
          </a:prstGeom>
        </p:spPr>
      </p:pic>
      <p:pic>
        <p:nvPicPr>
          <p:cNvPr id="11" name="Рисунок 10" descr="DSCN3744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2928926" y="1285860"/>
            <a:ext cx="2143140" cy="3571900"/>
          </a:xfrm>
          <a:prstGeom prst="rect">
            <a:avLst/>
          </a:prstGeom>
        </p:spPr>
      </p:pic>
      <p:pic>
        <p:nvPicPr>
          <p:cNvPr id="12" name="Рисунок 11" descr="DSCN3750.JPG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>
          <a:xfrm>
            <a:off x="5214942" y="4500570"/>
            <a:ext cx="3345137" cy="2176838"/>
          </a:xfrm>
          <a:prstGeom prst="rect">
            <a:avLst/>
          </a:prstGeom>
        </p:spPr>
      </p:pic>
      <p:pic>
        <p:nvPicPr>
          <p:cNvPr id="13" name="Рисунок 12" descr="DSCN4032.JPG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2500298" y="3857628"/>
            <a:ext cx="2772590" cy="2500330"/>
          </a:xfrm>
          <a:prstGeom prst="rect">
            <a:avLst/>
          </a:prstGeom>
        </p:spPr>
      </p:pic>
      <p:pic>
        <p:nvPicPr>
          <p:cNvPr id="14" name="Рисунок 13" descr="DSCN4033.JPG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>
          <a:xfrm>
            <a:off x="5286380" y="1262815"/>
            <a:ext cx="2714644" cy="2451937"/>
          </a:xfrm>
          <a:prstGeom prst="rect">
            <a:avLst/>
          </a:prstGeom>
        </p:spPr>
      </p:pic>
      <p:pic>
        <p:nvPicPr>
          <p:cNvPr id="16" name="Рисунок 15" descr="IMG_0385.jpg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>
          <a:xfrm>
            <a:off x="2643174" y="3643314"/>
            <a:ext cx="2595581" cy="2695411"/>
          </a:xfrm>
          <a:prstGeom prst="rect">
            <a:avLst/>
          </a:prstGeom>
        </p:spPr>
      </p:pic>
      <p:pic>
        <p:nvPicPr>
          <p:cNvPr id="17" name="Рисунок 16" descr="DSCN3088.JPG"/>
          <p:cNvPicPr>
            <a:picLocks noChangeAspect="1"/>
          </p:cNvPicPr>
          <p:nvPr/>
        </p:nvPicPr>
        <p:blipFill>
          <a:blip r:embed="rId15" cstate="email">
            <a:lum bright="30000" contrast="30000"/>
          </a:blip>
          <a:srcRect/>
          <a:stretch>
            <a:fillRect/>
          </a:stretch>
        </p:blipFill>
        <p:spPr>
          <a:xfrm flipH="1">
            <a:off x="3571868" y="1142984"/>
            <a:ext cx="3357586" cy="2899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0" dirty="0" smtClean="0">
                <a:solidFill>
                  <a:srgbClr val="FF0000"/>
                </a:solidFill>
                <a:latin typeface="Monotype Corsiva" pitchFamily="66" charset="0"/>
              </a:rPr>
              <a:t>И ВСЕ ЧЕТЫРЕ ГОДА С НАМИ…</a:t>
            </a:r>
            <a:endParaRPr lang="ru-RU" b="1" spc="5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P320004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572000" y="1214422"/>
            <a:ext cx="2071702" cy="2071702"/>
          </a:xfrm>
          <a:prstGeom prst="rect">
            <a:avLst/>
          </a:prstGeom>
        </p:spPr>
      </p:pic>
      <p:pic>
        <p:nvPicPr>
          <p:cNvPr id="16" name="Рисунок 15" descr="P320004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85720" y="1214422"/>
            <a:ext cx="1928826" cy="2104174"/>
          </a:xfrm>
          <a:prstGeom prst="rect">
            <a:avLst/>
          </a:prstGeom>
        </p:spPr>
      </p:pic>
      <p:pic>
        <p:nvPicPr>
          <p:cNvPr id="17" name="Рисунок 16" descr="P323002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571736" y="1214422"/>
            <a:ext cx="1785950" cy="2116681"/>
          </a:xfrm>
          <a:prstGeom prst="rect">
            <a:avLst/>
          </a:prstGeom>
        </p:spPr>
      </p:pic>
      <p:pic>
        <p:nvPicPr>
          <p:cNvPr id="22" name="Рисунок 21" descr="DSCN403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214810" y="3571876"/>
            <a:ext cx="1890556" cy="2786082"/>
          </a:xfrm>
          <a:prstGeom prst="rect">
            <a:avLst/>
          </a:prstGeom>
        </p:spPr>
      </p:pic>
      <p:pic>
        <p:nvPicPr>
          <p:cNvPr id="24" name="Рисунок 23" descr="DSC00351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flipH="1">
            <a:off x="6858016" y="1142984"/>
            <a:ext cx="2071702" cy="2762269"/>
          </a:xfrm>
          <a:prstGeom prst="rect">
            <a:avLst/>
          </a:prstGeom>
        </p:spPr>
      </p:pic>
      <p:pic>
        <p:nvPicPr>
          <p:cNvPr id="15" name="Рисунок 14" descr="DSC00980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286512" y="3429000"/>
            <a:ext cx="2643206" cy="3050390"/>
          </a:xfrm>
          <a:prstGeom prst="rect">
            <a:avLst/>
          </a:prstGeom>
        </p:spPr>
      </p:pic>
      <p:pic>
        <p:nvPicPr>
          <p:cNvPr id="14" name="Рисунок 13" descr="DSC00979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214282" y="3500438"/>
            <a:ext cx="3839793" cy="3071834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41248"/>
          </a:xfrm>
        </p:spPr>
        <p:txBody>
          <a:bodyPr/>
          <a:lstStyle/>
          <a:p>
            <a:r>
              <a:rPr lang="ru-RU" b="1" spc="500" dirty="0" smtClean="0">
                <a:solidFill>
                  <a:srgbClr val="FF0000"/>
                </a:solidFill>
                <a:latin typeface="Monotype Corsiva" pitchFamily="66" charset="0"/>
              </a:rPr>
              <a:t>И ВСЕ ЧЕТЫРЕ ГОДА С НАМИ…</a:t>
            </a:r>
            <a:endParaRPr lang="ru-RU" b="1" spc="5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мое фот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357298"/>
            <a:ext cx="3357586" cy="488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214282" y="1000108"/>
            <a:ext cx="664373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100" dirty="0" smtClean="0">
                <a:solidFill>
                  <a:srgbClr val="0070C0"/>
                </a:solidFill>
                <a:latin typeface="Monotype Corsiva" pitchFamily="66" charset="0"/>
              </a:rPr>
              <a:t>Много интересного было за эти 4 года. </a:t>
            </a:r>
          </a:p>
          <a:p>
            <a:r>
              <a:rPr lang="ru-RU" sz="2400" b="1" spc="100" dirty="0" smtClean="0">
                <a:solidFill>
                  <a:srgbClr val="0070C0"/>
                </a:solidFill>
                <a:latin typeface="Monotype Corsiva" pitchFamily="66" charset="0"/>
              </a:rPr>
              <a:t>И мне, и вам, и родителям будет что </a:t>
            </a:r>
            <a:r>
              <a:rPr lang="ru-RU" sz="2400" b="1" spc="100" dirty="0" smtClean="0">
                <a:solidFill>
                  <a:srgbClr val="7030A0"/>
                </a:solidFill>
                <a:latin typeface="Monotype Corsiva" pitchFamily="66" charset="0"/>
              </a:rPr>
              <a:t>вспомнить. </a:t>
            </a:r>
          </a:p>
          <a:p>
            <a:r>
              <a:rPr lang="ru-RU" sz="2400" b="1" spc="100" dirty="0" smtClean="0">
                <a:solidFill>
                  <a:srgbClr val="0070C0"/>
                </a:solidFill>
                <a:latin typeface="Monotype Corsiva" pitchFamily="66" charset="0"/>
              </a:rPr>
              <a:t>Вы будете теперь учиться в 5 классе, </a:t>
            </a:r>
          </a:p>
          <a:p>
            <a:r>
              <a:rPr lang="ru-RU" sz="2400" b="1" spc="100" dirty="0" smtClean="0">
                <a:solidFill>
                  <a:srgbClr val="0070C0"/>
                </a:solidFill>
                <a:latin typeface="Monotype Corsiva" pitchFamily="66" charset="0"/>
              </a:rPr>
              <a:t>но в нашей же школе. </a:t>
            </a:r>
          </a:p>
          <a:p>
            <a:r>
              <a:rPr lang="ru-RU" sz="2400" b="1" spc="100" dirty="0" smtClean="0">
                <a:solidFill>
                  <a:srgbClr val="0070C0"/>
                </a:solidFill>
                <a:latin typeface="Monotype Corsiva" pitchFamily="66" charset="0"/>
              </a:rPr>
              <a:t>Я расстаюсь с вами, но не ухожу от вас. </a:t>
            </a:r>
          </a:p>
          <a:p>
            <a:r>
              <a:rPr lang="ru-RU" sz="2400" b="1" spc="100" dirty="0" smtClean="0">
                <a:solidFill>
                  <a:srgbClr val="0070C0"/>
                </a:solidFill>
                <a:latin typeface="Monotype Corsiva" pitchFamily="66" charset="0"/>
              </a:rPr>
              <a:t>Самым большим событием </a:t>
            </a:r>
          </a:p>
          <a:p>
            <a:r>
              <a:rPr lang="ru-RU" sz="2400" b="1" spc="100" dirty="0" smtClean="0">
                <a:solidFill>
                  <a:srgbClr val="0070C0"/>
                </a:solidFill>
                <a:latin typeface="Monotype Corsiva" pitchFamily="66" charset="0"/>
              </a:rPr>
              <a:t>будет для меня тот день, когда вы, </a:t>
            </a:r>
          </a:p>
          <a:p>
            <a:r>
              <a:rPr lang="ru-RU" sz="2400" b="1" spc="100" dirty="0" smtClean="0">
                <a:solidFill>
                  <a:srgbClr val="0070C0"/>
                </a:solidFill>
                <a:latin typeface="Monotype Corsiva" pitchFamily="66" charset="0"/>
              </a:rPr>
              <a:t>будучи выпускниками школы, </a:t>
            </a:r>
          </a:p>
          <a:p>
            <a:r>
              <a:rPr lang="ru-RU" sz="2400" b="1" spc="100" dirty="0" smtClean="0">
                <a:solidFill>
                  <a:srgbClr val="0070C0"/>
                </a:solidFill>
                <a:latin typeface="Monotype Corsiva" pitchFamily="66" charset="0"/>
              </a:rPr>
              <a:t>вспомните обо мне, </a:t>
            </a:r>
          </a:p>
          <a:p>
            <a:r>
              <a:rPr lang="ru-RU" sz="2400" b="1" spc="100" dirty="0" smtClean="0">
                <a:solidFill>
                  <a:srgbClr val="0070C0"/>
                </a:solidFill>
                <a:latin typeface="Monotype Corsiva" pitchFamily="66" charset="0"/>
              </a:rPr>
              <a:t>пригласите на свой последний звонок, </a:t>
            </a:r>
          </a:p>
          <a:p>
            <a:r>
              <a:rPr lang="ru-RU" sz="2400" b="1" spc="100" dirty="0" smtClean="0">
                <a:solidFill>
                  <a:srgbClr val="0070C0"/>
                </a:solidFill>
                <a:latin typeface="Monotype Corsiva" pitchFamily="66" charset="0"/>
              </a:rPr>
              <a:t>а знания, которые получили в начальной </a:t>
            </a:r>
            <a:r>
              <a:rPr lang="ru-RU" sz="2400" b="1" spc="100" dirty="0" smtClean="0">
                <a:solidFill>
                  <a:srgbClr val="92D050"/>
                </a:solidFill>
                <a:latin typeface="Monotype Corsiva" pitchFamily="66" charset="0"/>
              </a:rPr>
              <a:t>школе, </a:t>
            </a:r>
          </a:p>
          <a:p>
            <a:r>
              <a:rPr lang="ru-RU" sz="2400" b="1" spc="100" dirty="0" smtClean="0">
                <a:solidFill>
                  <a:srgbClr val="0070C0"/>
                </a:solidFill>
                <a:latin typeface="Monotype Corsiva" pitchFamily="66" charset="0"/>
              </a:rPr>
              <a:t>не забыли ни в 5 классе, ни в 11. </a:t>
            </a:r>
          </a:p>
          <a:p>
            <a:r>
              <a:rPr lang="ru-RU" sz="2400" b="1" spc="100" dirty="0" smtClean="0">
                <a:solidFill>
                  <a:srgbClr val="0070C0"/>
                </a:solidFill>
                <a:latin typeface="Monotype Corsiva" pitchFamily="66" charset="0"/>
              </a:rPr>
              <a:t>Вы – лучшие и любимые!</a:t>
            </a:r>
          </a:p>
          <a:p>
            <a:r>
              <a:rPr lang="ru-RU" sz="2400" b="1" spc="100" dirty="0" smtClean="0">
                <a:solidFill>
                  <a:srgbClr val="0070C0"/>
                </a:solidFill>
                <a:latin typeface="Monotype Corsiva" pitchFamily="66" charset="0"/>
              </a:rPr>
              <a:t>Успехов вам! Счастливого пути! </a:t>
            </a:r>
          </a:p>
          <a:p>
            <a:endParaRPr lang="ru-RU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канирование000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571736" y="285728"/>
            <a:ext cx="1357322" cy="1785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сканирование00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571480"/>
            <a:ext cx="1548754" cy="2338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сканирование000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429520" y="3214686"/>
            <a:ext cx="1428760" cy="19882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сканирование000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000760" y="4357694"/>
            <a:ext cx="1285884" cy="2240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сканирование0026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4786314" y="285728"/>
            <a:ext cx="1406159" cy="1857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сканирование0025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929454" y="571480"/>
            <a:ext cx="1714512" cy="2504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сканирование0029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285720" y="3143248"/>
            <a:ext cx="1428760" cy="2496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Рисунок 14" descr="Мананкина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1857356" y="4357694"/>
            <a:ext cx="121444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2071670" y="2143116"/>
            <a:ext cx="52196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Comic Sans MS" pitchFamily="66" charset="0"/>
              </a:rPr>
              <a:t>Угадайте,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Comic Sans MS" pitchFamily="66" charset="0"/>
              </a:rPr>
              <a:t>что общего у этих девочек?</a:t>
            </a:r>
            <a:endParaRPr lang="ru-RU" sz="2800" b="1" i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86116" y="5286388"/>
            <a:ext cx="2428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210" dirty="0" smtClean="0">
                <a:solidFill>
                  <a:srgbClr val="009900"/>
                </a:solidFill>
                <a:latin typeface="Comic Sans MS" pitchFamily="66" charset="0"/>
              </a:rPr>
              <a:t>НАСТЯ</a:t>
            </a:r>
            <a:endParaRPr lang="ru-RU" sz="4400" b="1" spc="210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86050" y="4500570"/>
            <a:ext cx="3475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  <a:latin typeface="Century Schoolbook" pitchFamily="18" charset="0"/>
              </a:rPr>
              <a:t>НАСТЕНЬКА</a:t>
            </a:r>
            <a:endParaRPr lang="ru-RU" sz="3600" b="1" dirty="0">
              <a:solidFill>
                <a:srgbClr val="00B0F0"/>
              </a:solidFill>
              <a:latin typeface="Century Schoolbook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14612" y="3500438"/>
            <a:ext cx="3712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АНАСТАСИЯ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канирование00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57356" y="4357694"/>
            <a:ext cx="3071834" cy="2221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3240" y="214290"/>
            <a:ext cx="3080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А это – Саши!</a:t>
            </a:r>
            <a:endParaRPr lang="ru-RU" sz="2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3786190"/>
            <a:ext cx="2626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И это – Саша!</a:t>
            </a:r>
            <a:endParaRPr lang="ru-RU" sz="2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сканирование003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14290"/>
            <a:ext cx="2052397" cy="3026898"/>
          </a:xfrm>
          <a:prstGeom prst="rect">
            <a:avLst/>
          </a:prstGeom>
        </p:spPr>
      </p:pic>
      <p:pic>
        <p:nvPicPr>
          <p:cNvPr id="7" name="Рисунок 6" descr="DSC0096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285984" y="1357298"/>
            <a:ext cx="2143140" cy="24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N3745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500694" y="3500438"/>
            <a:ext cx="2071702" cy="3131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сканирование001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0800000">
            <a:off x="6858016" y="214290"/>
            <a:ext cx="1928826" cy="2565274"/>
          </a:xfrm>
          <a:prstGeom prst="rect">
            <a:avLst/>
          </a:prstGeom>
        </p:spPr>
      </p:pic>
      <p:pic>
        <p:nvPicPr>
          <p:cNvPr id="10" name="Рисунок 9" descr="сканирование0001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4643438" y="1357298"/>
            <a:ext cx="214314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р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715140" y="214290"/>
            <a:ext cx="2143140" cy="2922464"/>
          </a:xfrm>
          <a:prstGeom prst="rect">
            <a:avLst/>
          </a:prstGeom>
        </p:spPr>
      </p:pic>
      <p:pic>
        <p:nvPicPr>
          <p:cNvPr id="3" name="Рисунок 2" descr="серебр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57158" y="214290"/>
            <a:ext cx="2089542" cy="2571744"/>
          </a:xfrm>
          <a:prstGeom prst="rect">
            <a:avLst/>
          </a:prstGeom>
        </p:spPr>
      </p:pic>
      <p:pic>
        <p:nvPicPr>
          <p:cNvPr id="4" name="Рисунок 3" descr="сканирование000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3500430" y="428604"/>
            <a:ext cx="2000264" cy="2261168"/>
          </a:xfrm>
          <a:prstGeom prst="rect">
            <a:avLst/>
          </a:prstGeom>
        </p:spPr>
      </p:pic>
      <p:pic>
        <p:nvPicPr>
          <p:cNvPr id="5" name="Рисунок 4" descr="сканирование001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571604" y="3929066"/>
            <a:ext cx="2143141" cy="2500330"/>
          </a:xfrm>
          <a:prstGeom prst="rect">
            <a:avLst/>
          </a:prstGeom>
        </p:spPr>
      </p:pic>
      <p:pic>
        <p:nvPicPr>
          <p:cNvPr id="6" name="Рисунок 5" descr="сканирование0006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flipH="1">
            <a:off x="4857752" y="3857628"/>
            <a:ext cx="2214578" cy="25836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1736" y="2786058"/>
            <a:ext cx="3714776" cy="831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i="1" spc="500" dirty="0" smtClean="0">
                <a:solidFill>
                  <a:srgbClr val="FF0000"/>
                </a:solidFill>
                <a:latin typeface="Comic Sans MS" pitchFamily="66" charset="0"/>
              </a:rPr>
              <a:t>УЗНАЕТЕ? </a:t>
            </a:r>
            <a:endParaRPr lang="ru-RU" sz="3600" b="1" i="1" spc="5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" name="Picture 2" descr="C:\Documents and Settings\1\Мои документы\Мои рисунки\фото детей 4 г\в школу\1 класс\_SCN114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714348" y="214290"/>
            <a:ext cx="1157781" cy="2946818"/>
          </a:xfrm>
          <a:prstGeom prst="rect">
            <a:avLst/>
          </a:prstGeom>
          <a:noFill/>
        </p:spPr>
      </p:pic>
      <p:pic>
        <p:nvPicPr>
          <p:cNvPr id="9" name="Picture 3" descr="C:\Documents and Settings\1\Мои документы\Мои рисунки\фото детей 4 г\в школу\2 класс\DSCN1849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857356" y="3571876"/>
            <a:ext cx="1473101" cy="3051423"/>
          </a:xfrm>
          <a:prstGeom prst="rect">
            <a:avLst/>
          </a:prstGeom>
          <a:noFill/>
        </p:spPr>
      </p:pic>
      <p:pic>
        <p:nvPicPr>
          <p:cNvPr id="10" name="Рисунок 9" descr="сканирование0007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3643306" y="357166"/>
            <a:ext cx="1737854" cy="2500330"/>
          </a:xfrm>
          <a:prstGeom prst="rect">
            <a:avLst/>
          </a:prstGeom>
        </p:spPr>
      </p:pic>
      <p:pic>
        <p:nvPicPr>
          <p:cNvPr id="11" name="Рисунок 10" descr="DSC00967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5143504" y="3500438"/>
            <a:ext cx="1857388" cy="3143296"/>
          </a:xfrm>
          <a:prstGeom prst="rect">
            <a:avLst/>
          </a:prstGeom>
        </p:spPr>
      </p:pic>
      <p:pic>
        <p:nvPicPr>
          <p:cNvPr id="12" name="Рисунок 11" descr="гор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6929454" y="214290"/>
            <a:ext cx="1865700" cy="37838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57488" y="3000372"/>
            <a:ext cx="3275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ЭТО ЖЕ МЫ!</a:t>
            </a:r>
            <a:endParaRPr lang="ru-RU" sz="36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360"/>
                            </p:stCondLst>
                            <p:childTnLst>
                              <p:par>
                                <p:cTn id="4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360"/>
                            </p:stCondLst>
                            <p:childTnLst>
                              <p:par>
                                <p:cTn id="4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36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360"/>
                            </p:stCondLst>
                            <p:childTnLst>
                              <p:par>
                                <p:cTn id="6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36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360"/>
                            </p:stCondLst>
                            <p:childTnLst>
                              <p:par>
                                <p:cTn id="7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2360"/>
                            </p:stCondLst>
                            <p:childTnLst>
                              <p:par>
                                <p:cTn id="8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п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214290"/>
            <a:ext cx="1833372" cy="3031236"/>
          </a:xfrm>
          <a:prstGeom prst="rect">
            <a:avLst/>
          </a:prstGeom>
        </p:spPr>
      </p:pic>
      <p:pic>
        <p:nvPicPr>
          <p:cNvPr id="3" name="Рисунок 2" descr="сканирование00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15074" y="3571876"/>
            <a:ext cx="2594782" cy="2928958"/>
          </a:xfrm>
          <a:prstGeom prst="rect">
            <a:avLst/>
          </a:prstGeom>
        </p:spPr>
      </p:pic>
      <p:pic>
        <p:nvPicPr>
          <p:cNvPr id="4" name="Рисунок 3" descr="сканирование002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3571876"/>
            <a:ext cx="2570034" cy="3001706"/>
          </a:xfrm>
          <a:prstGeom prst="rect">
            <a:avLst/>
          </a:prstGeom>
        </p:spPr>
      </p:pic>
      <p:pic>
        <p:nvPicPr>
          <p:cNvPr id="5" name="Рисунок 4" descr="сканирование0019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071802" y="1785926"/>
            <a:ext cx="2725482" cy="2928958"/>
          </a:xfrm>
          <a:prstGeom prst="rect">
            <a:avLst/>
          </a:prstGeom>
        </p:spPr>
      </p:pic>
      <p:pic>
        <p:nvPicPr>
          <p:cNvPr id="6" name="Рисунок 5" descr="сканирование002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286512" y="214290"/>
            <a:ext cx="2294918" cy="30003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0232" y="642918"/>
            <a:ext cx="47051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spc="300" dirty="0" smtClean="0">
                <a:solidFill>
                  <a:srgbClr val="FF0000"/>
                </a:solidFill>
                <a:latin typeface="Comic Sans MS" pitchFamily="66" charset="0"/>
              </a:rPr>
              <a:t>АХ! </a:t>
            </a:r>
          </a:p>
          <a:p>
            <a:pPr algn="ctr"/>
            <a:r>
              <a:rPr lang="ru-RU" sz="3200" b="1" i="1" spc="300" dirty="0" smtClean="0">
                <a:solidFill>
                  <a:srgbClr val="FF0000"/>
                </a:solidFill>
                <a:latin typeface="Comic Sans MS" pitchFamily="66" charset="0"/>
              </a:rPr>
              <a:t>КАКИЕ ДЕВЧУШКИ!</a:t>
            </a:r>
            <a:endParaRPr lang="ru-RU" b="1" i="1" spc="3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4572008"/>
            <a:ext cx="39324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Ой,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какие девушки!..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DSC00976.JPG"/>
          <p:cNvPicPr>
            <a:picLocks noChangeAspect="1"/>
          </p:cNvPicPr>
          <p:nvPr/>
        </p:nvPicPr>
        <p:blipFill>
          <a:blip r:embed="rId7" cstate="email">
            <a:lum bright="20000" contrast="-10000"/>
          </a:blip>
          <a:srcRect/>
          <a:stretch>
            <a:fillRect/>
          </a:stretch>
        </p:blipFill>
        <p:spPr>
          <a:xfrm>
            <a:off x="357158" y="214290"/>
            <a:ext cx="1928826" cy="4000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N3745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3357554" y="1142984"/>
            <a:ext cx="2000264" cy="3605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сканирование0021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6715140" y="214290"/>
            <a:ext cx="2143141" cy="3571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SC00981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214282" y="4071942"/>
            <a:ext cx="2626061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сканирование0010.jpg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>
          <a:xfrm>
            <a:off x="6429388" y="3929066"/>
            <a:ext cx="2357454" cy="2585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600"/>
                            </p:stCondLst>
                            <p:childTnLst>
                              <p:par>
                                <p:cTn id="5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6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6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600"/>
                            </p:stCondLst>
                            <p:childTnLst>
                              <p:par>
                                <p:cTn id="80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100"/>
                            </p:stCondLst>
                            <p:childTnLst>
                              <p:par>
                                <p:cTn id="84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8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86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860"/>
                            </p:stCondLst>
                            <p:childTnLst>
                              <p:par>
                                <p:cTn id="10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860"/>
                            </p:stCondLst>
                            <p:childTnLst>
                              <p:par>
                                <p:cTn id="10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6860"/>
                            </p:stCondLst>
                            <p:childTnLst>
                              <p:par>
                                <p:cTn id="1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8860"/>
                            </p:stCondLst>
                            <p:childTnLst>
                              <p:par>
                                <p:cTn id="123" presetID="8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15140" y="285728"/>
            <a:ext cx="1919102" cy="2804001"/>
          </a:xfrm>
          <a:prstGeom prst="rect">
            <a:avLst/>
          </a:prstGeom>
        </p:spPr>
      </p:pic>
      <p:pic>
        <p:nvPicPr>
          <p:cNvPr id="3" name="Рисунок 2" descr="сканирование001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285728"/>
            <a:ext cx="1996857" cy="2928958"/>
          </a:xfrm>
          <a:prstGeom prst="rect">
            <a:avLst/>
          </a:prstGeom>
        </p:spPr>
      </p:pic>
      <p:pic>
        <p:nvPicPr>
          <p:cNvPr id="4" name="Рисунок 3" descr="сканирование002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596" y="3429000"/>
            <a:ext cx="2428892" cy="3086122"/>
          </a:xfrm>
          <a:prstGeom prst="rect">
            <a:avLst/>
          </a:prstGeom>
        </p:spPr>
      </p:pic>
      <p:pic>
        <p:nvPicPr>
          <p:cNvPr id="5" name="Рисунок 4" descr="сканирование002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572264" y="3357562"/>
            <a:ext cx="2259850" cy="3141534"/>
          </a:xfrm>
          <a:prstGeom prst="rect">
            <a:avLst/>
          </a:prstGeom>
        </p:spPr>
      </p:pic>
      <p:pic>
        <p:nvPicPr>
          <p:cNvPr id="6" name="Рисунок 5" descr="сканирование003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786050" y="500042"/>
            <a:ext cx="3635498" cy="2656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71802" y="4572008"/>
            <a:ext cx="31438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КАК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МАЛЬЧИШИ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ХОРОШИ!</a:t>
            </a:r>
            <a:endParaRPr lang="ru-RU" sz="36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DSC00978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428596" y="214290"/>
            <a:ext cx="2000264" cy="3168785"/>
          </a:xfrm>
          <a:prstGeom prst="rect">
            <a:avLst/>
          </a:prstGeom>
        </p:spPr>
      </p:pic>
      <p:pic>
        <p:nvPicPr>
          <p:cNvPr id="9" name="Рисунок 8" descr="сканирование0008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715140" y="214290"/>
            <a:ext cx="2125281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00966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 flipH="1">
            <a:off x="428596" y="3643314"/>
            <a:ext cx="2143140" cy="2768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сканирование0023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6215074" y="3786190"/>
            <a:ext cx="2633682" cy="2654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SC00978.JPG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>
          <a:xfrm>
            <a:off x="3714744" y="285728"/>
            <a:ext cx="2071702" cy="4013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канирование00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6047056" y="2596886"/>
            <a:ext cx="3145536" cy="1952244"/>
          </a:xfrm>
          <a:prstGeom prst="rect">
            <a:avLst/>
          </a:prstGeom>
        </p:spPr>
      </p:pic>
      <p:pic>
        <p:nvPicPr>
          <p:cNvPr id="6" name="Рисунок 5" descr="сканирование00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2886510" y="1042524"/>
            <a:ext cx="3205810" cy="2263722"/>
          </a:xfrm>
          <a:prstGeom prst="rect">
            <a:avLst/>
          </a:prstGeom>
        </p:spPr>
      </p:pic>
      <p:pic>
        <p:nvPicPr>
          <p:cNvPr id="2" name="Рисунок 1" descr="DSC0096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643702" y="1428736"/>
            <a:ext cx="2000264" cy="4875644"/>
          </a:xfrm>
          <a:prstGeom prst="rect">
            <a:avLst/>
          </a:prstGeom>
        </p:spPr>
      </p:pic>
      <p:pic>
        <p:nvPicPr>
          <p:cNvPr id="3" name="Рисунок 2" descr="DSC00967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28596" y="214290"/>
            <a:ext cx="2214578" cy="3248047"/>
          </a:xfrm>
          <a:prstGeom prst="rect">
            <a:avLst/>
          </a:prstGeom>
        </p:spPr>
      </p:pic>
      <p:pic>
        <p:nvPicPr>
          <p:cNvPr id="8" name="Рисунок 7" descr="Изображение 181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071802" y="785794"/>
            <a:ext cx="2857520" cy="30718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20" y="4357694"/>
            <a:ext cx="4783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Comic Sans MS" pitchFamily="66" charset="0"/>
              </a:rPr>
              <a:t>К Р У Т Ы Е 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Comic Sans MS" pitchFamily="66" charset="0"/>
              </a:rPr>
              <a:t>       ПА-ЦА-НЫ!!!</a:t>
            </a:r>
            <a:endParaRPr lang="ru-RU" sz="3600" b="1" i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" name="Рисунок 9" descr="сканирование000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16200000">
            <a:off x="-34318" y="891518"/>
            <a:ext cx="3054096" cy="1842516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канирование001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500826" y="428604"/>
            <a:ext cx="2143140" cy="3038400"/>
          </a:xfrm>
          <a:prstGeom prst="rect">
            <a:avLst/>
          </a:prstGeom>
        </p:spPr>
      </p:pic>
      <p:pic>
        <p:nvPicPr>
          <p:cNvPr id="4" name="Рисунок 3" descr="сканирование001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428992" y="428604"/>
            <a:ext cx="2143140" cy="3071834"/>
          </a:xfrm>
          <a:prstGeom prst="rect">
            <a:avLst/>
          </a:prstGeom>
        </p:spPr>
      </p:pic>
      <p:pic>
        <p:nvPicPr>
          <p:cNvPr id="7" name="Рисунок 6" descr="DSCN007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572132" y="3929066"/>
            <a:ext cx="3143272" cy="2500330"/>
          </a:xfrm>
          <a:prstGeom prst="rect">
            <a:avLst/>
          </a:prstGeom>
        </p:spPr>
      </p:pic>
      <p:pic>
        <p:nvPicPr>
          <p:cNvPr id="5" name="Рисунок 4" descr="сканирование000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571472" y="428604"/>
            <a:ext cx="2071702" cy="3186540"/>
          </a:xfrm>
          <a:prstGeom prst="rect">
            <a:avLst/>
          </a:prstGeom>
        </p:spPr>
      </p:pic>
      <p:pic>
        <p:nvPicPr>
          <p:cNvPr id="6" name="Рисунок 5" descr="сканирование000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143240" y="3929066"/>
            <a:ext cx="1959737" cy="2571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282" y="4214818"/>
            <a:ext cx="2643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ЭТО СНОВА МЫ!..</a:t>
            </a:r>
            <a:endParaRPr lang="ru-RU" sz="36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" name="Рисунок 8" descr="DSC00968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 flipH="1">
            <a:off x="571472" y="285728"/>
            <a:ext cx="1857356" cy="3545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00975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3643306" y="285728"/>
            <a:ext cx="1571636" cy="3605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SC00975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6429388" y="357165"/>
            <a:ext cx="2357454" cy="3199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SCN1123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5715008" y="3681030"/>
            <a:ext cx="2551203" cy="3176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SC00968.JPG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>
          <a:xfrm flipH="1">
            <a:off x="3143240" y="3857627"/>
            <a:ext cx="1551917" cy="2786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60"/>
                            </p:stCondLst>
                            <p:childTnLst>
                              <p:par>
                                <p:cTn id="4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60"/>
                            </p:stCondLst>
                            <p:childTnLst>
                              <p:par>
                                <p:cTn id="5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60"/>
                            </p:stCondLst>
                            <p:childTnLst>
                              <p:par>
                                <p:cTn id="6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60"/>
                            </p:stCondLst>
                            <p:childTnLst>
                              <p:par>
                                <p:cTn id="7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60"/>
                            </p:stCondLst>
                            <p:childTnLst>
                              <p:par>
                                <p:cTn id="8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357</Words>
  <PresentationFormat>Экран (4:3)</PresentationFormat>
  <Paragraphs>76</Paragraphs>
  <Slides>26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НАША ЖИЗНЬ В НАЧАЛЬНОЙ ШКОЛЕ</vt:lpstr>
      <vt:lpstr>Вот такими малышами мы пришли в свой первый класс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Мы – …</vt:lpstr>
      <vt:lpstr>ПЕРВЫЙ РАЗ В ПЕРВЫЙ КЛАСС</vt:lpstr>
      <vt:lpstr>Слайд 12</vt:lpstr>
      <vt:lpstr>Последний день первого учебного года</vt:lpstr>
      <vt:lpstr>ПЕРВЫЙ ВЫЕЗД НА ПРИРОДУ…</vt:lpstr>
      <vt:lpstr>Слайд 15</vt:lpstr>
      <vt:lpstr>Слайд 16</vt:lpstr>
      <vt:lpstr>Слайд 17</vt:lpstr>
      <vt:lpstr>Слайд 18</vt:lpstr>
      <vt:lpstr>ДЕЛУ – ВРЕМЯ…</vt:lpstr>
      <vt:lpstr>Слайд 20</vt:lpstr>
      <vt:lpstr>Слайд 21</vt:lpstr>
      <vt:lpstr>Слайд 22</vt:lpstr>
      <vt:lpstr>Слайд 23</vt:lpstr>
      <vt:lpstr>А ЭТО –      НАШИ ЛЮБИМЫЕ РОДИТЕЛИ !!!</vt:lpstr>
      <vt:lpstr>И ВСЕ ЧЕТЫРЕ ГОДА С НАМИ…</vt:lpstr>
      <vt:lpstr>И ВСЕ ЧЕТЫРЕ ГОДА С НАМИ…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ЖИЗНЬ В НАЧАЛЬНОЙ ШКОЛЕ</dc:title>
  <cp:lastModifiedBy>Мама</cp:lastModifiedBy>
  <cp:revision>12</cp:revision>
  <dcterms:modified xsi:type="dcterms:W3CDTF">2012-10-17T15:22:15Z</dcterms:modified>
</cp:coreProperties>
</file>