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3BD65A-11B6-406A-989B-59459E225689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34819-6991-4741-BDD4-039DB30556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3BD65A-11B6-406A-989B-59459E225689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34819-6991-4741-BDD4-039DB30556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3BD65A-11B6-406A-989B-59459E225689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34819-6991-4741-BDD4-039DB30556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3BD65A-11B6-406A-989B-59459E225689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34819-6991-4741-BDD4-039DB30556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3BD65A-11B6-406A-989B-59459E225689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34819-6991-4741-BDD4-039DB30556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3BD65A-11B6-406A-989B-59459E225689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34819-6991-4741-BDD4-039DB30556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3BD65A-11B6-406A-989B-59459E225689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34819-6991-4741-BDD4-039DB30556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3BD65A-11B6-406A-989B-59459E225689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34819-6991-4741-BDD4-039DB30556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3BD65A-11B6-406A-989B-59459E225689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34819-6991-4741-BDD4-039DB30556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3BD65A-11B6-406A-989B-59459E225689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34819-6991-4741-BDD4-039DB30556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3BD65A-11B6-406A-989B-59459E225689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34819-6991-4741-BDD4-039DB305566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C3BD65A-11B6-406A-989B-59459E225689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7834819-6991-4741-BDD4-039DB305566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142984"/>
            <a:ext cx="8183880" cy="450059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6000" i="1" u="sng" dirty="0" smtClean="0">
                <a:solidFill>
                  <a:srgbClr val="0070C0"/>
                </a:solidFill>
              </a:rPr>
              <a:t>Сегодня на уроке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dirty="0" smtClean="0">
                <a:solidFill>
                  <a:srgbClr val="FF0000"/>
                </a:solidFill>
              </a:rPr>
              <a:t>1. Орг. момент.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2. Устный счёт.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3. Мотивация, проблема.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4. Нова тема.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5. Закрепление.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6. Итог урока.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923304" cy="135732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7200" i="1" dirty="0" smtClean="0">
                <a:solidFill>
                  <a:srgbClr val="00B050"/>
                </a:solidFill>
              </a:rPr>
              <a:t>ТЕМА  УРОКА.</a:t>
            </a:r>
            <a:endParaRPr lang="ru-RU" sz="7200" i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6715172" cy="3857652"/>
          </a:xfrm>
        </p:spPr>
        <p:txBody>
          <a:bodyPr>
            <a:normAutofit/>
          </a:bodyPr>
          <a:lstStyle/>
          <a:p>
            <a:r>
              <a:rPr lang="ru-RU" sz="7200" dirty="0" smtClean="0">
                <a:solidFill>
                  <a:schemeClr val="accent5">
                    <a:lumMod val="75000"/>
                  </a:schemeClr>
                </a:solidFill>
              </a:rPr>
              <a:t>Сложение и вычитание величин.</a:t>
            </a:r>
            <a:endParaRPr lang="ru-RU" sz="7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923304" cy="114300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6600" dirty="0" smtClean="0"/>
              <a:t>ЗАКРЕПЛЕНИЕ.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1857364"/>
            <a:ext cx="7772400" cy="3357586"/>
          </a:xfrm>
        </p:spPr>
        <p:txBody>
          <a:bodyPr/>
          <a:lstStyle/>
          <a:p>
            <a:r>
              <a:rPr lang="ru-RU" sz="3600" dirty="0" smtClean="0">
                <a:solidFill>
                  <a:srgbClr val="C00000"/>
                </a:solidFill>
              </a:rPr>
              <a:t>124 м 75 см + 39 м 85 см</a:t>
            </a:r>
          </a:p>
          <a:p>
            <a:r>
              <a:rPr lang="ru-RU" sz="3600" dirty="0" smtClean="0">
                <a:solidFill>
                  <a:srgbClr val="C00000"/>
                </a:solidFill>
              </a:rPr>
              <a:t>124 м 75 см = 12475 см </a:t>
            </a:r>
          </a:p>
          <a:p>
            <a:r>
              <a:rPr lang="ru-RU" sz="3600" dirty="0" smtClean="0">
                <a:solidFill>
                  <a:srgbClr val="C00000"/>
                </a:solidFill>
              </a:rPr>
              <a:t>39 м 85 см = 3985 см </a:t>
            </a:r>
          </a:p>
          <a:p>
            <a:r>
              <a:rPr lang="ru-RU" sz="4400" dirty="0" smtClean="0">
                <a:solidFill>
                  <a:srgbClr val="C00000"/>
                </a:solidFill>
              </a:rPr>
              <a:t>16 460 см = 164 м 60 см 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000240"/>
            <a:ext cx="8183880" cy="150019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7200" dirty="0" smtClean="0">
                <a:solidFill>
                  <a:srgbClr val="0070C0"/>
                </a:solidFill>
              </a:rPr>
              <a:t>ФИЗМИНУТКА.</a:t>
            </a:r>
            <a:endParaRPr lang="ru-RU" sz="7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500042"/>
            <a:ext cx="7772400" cy="1643074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FFFF00"/>
                </a:solidFill>
              </a:rPr>
              <a:t>Работа  по учебнику</a:t>
            </a:r>
            <a:br>
              <a:rPr lang="ru-RU" sz="4000" dirty="0" smtClean="0">
                <a:solidFill>
                  <a:srgbClr val="FFFF00"/>
                </a:solidFill>
              </a:rPr>
            </a:br>
            <a:r>
              <a:rPr lang="ru-RU" sz="4000" dirty="0" smtClean="0">
                <a:solidFill>
                  <a:srgbClr val="FFFF00"/>
                </a:solidFill>
              </a:rPr>
              <a:t>стр.67 № 332( 4 </a:t>
            </a:r>
            <a:r>
              <a:rPr lang="ru-RU" sz="4000" dirty="0" err="1" smtClean="0">
                <a:solidFill>
                  <a:srgbClr val="FFFF00"/>
                </a:solidFill>
              </a:rPr>
              <a:t>выр-ия</a:t>
            </a:r>
            <a:r>
              <a:rPr lang="ru-RU" sz="4000" dirty="0" smtClean="0">
                <a:solidFill>
                  <a:srgbClr val="FFFF00"/>
                </a:solidFill>
              </a:rPr>
              <a:t>)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2285992"/>
            <a:ext cx="7772400" cy="3786214"/>
          </a:xfrm>
        </p:spPr>
        <p:txBody>
          <a:bodyPr>
            <a:normAutofit/>
          </a:bodyPr>
          <a:lstStyle/>
          <a:p>
            <a:r>
              <a:rPr lang="ru-RU" sz="4400" dirty="0" smtClean="0"/>
              <a:t>9ч36мин</a:t>
            </a:r>
          </a:p>
          <a:p>
            <a:r>
              <a:rPr lang="ru-RU" sz="4400" dirty="0" smtClean="0"/>
              <a:t>18ч27мин</a:t>
            </a:r>
          </a:p>
          <a:p>
            <a:r>
              <a:rPr lang="ru-RU" sz="4400" dirty="0" smtClean="0"/>
              <a:t>20мин55сек</a:t>
            </a:r>
          </a:p>
          <a:p>
            <a:r>
              <a:rPr lang="ru-RU" sz="4400" dirty="0" smtClean="0"/>
              <a:t>1мин30сек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500042"/>
            <a:ext cx="7000924" cy="142876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00B050"/>
                </a:solidFill>
              </a:rPr>
              <a:t>ЗАДАЧА.</a:t>
            </a:r>
            <a:endParaRPr lang="ru-RU" sz="9600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2000240"/>
            <a:ext cx="7772400" cy="41434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t-RU" sz="3200" dirty="0" smtClean="0">
                <a:solidFill>
                  <a:srgbClr val="002060"/>
                </a:solidFill>
              </a:rPr>
              <a:t>1ч 38мин = 98мин</a:t>
            </a:r>
            <a:endParaRPr lang="ru-RU" sz="3200" dirty="0" smtClean="0">
              <a:solidFill>
                <a:srgbClr val="002060"/>
              </a:solidFill>
            </a:endParaRPr>
          </a:p>
          <a:p>
            <a:r>
              <a:rPr lang="tt-RU" sz="3200" dirty="0" smtClean="0">
                <a:solidFill>
                  <a:srgbClr val="002060"/>
                </a:solidFill>
              </a:rPr>
              <a:t>   1ч 27мин = </a:t>
            </a:r>
            <a:r>
              <a:rPr lang="tt-RU" sz="3200" dirty="0" smtClean="0">
                <a:solidFill>
                  <a:srgbClr val="002060"/>
                </a:solidFill>
              </a:rPr>
              <a:t>87мин</a:t>
            </a:r>
          </a:p>
          <a:p>
            <a:endParaRPr lang="ru-RU" sz="3200" dirty="0" smtClean="0">
              <a:solidFill>
                <a:srgbClr val="002060"/>
              </a:solidFill>
            </a:endParaRPr>
          </a:p>
          <a:p>
            <a:r>
              <a:rPr lang="tt-RU" sz="2400" dirty="0" smtClean="0">
                <a:solidFill>
                  <a:srgbClr val="002060"/>
                </a:solidFill>
              </a:rPr>
              <a:t>98мин + 87 мин = 185мин- два фильма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tt-RU" sz="2400" dirty="0" smtClean="0">
                <a:solidFill>
                  <a:srgbClr val="002060"/>
                </a:solidFill>
              </a:rPr>
              <a:t>210мин – 185мин = 25мин –останется на кассете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tt-RU" sz="2400" dirty="0" smtClean="0">
                <a:solidFill>
                  <a:srgbClr val="002060"/>
                </a:solidFill>
              </a:rPr>
              <a:t>25мин больше, чем 23мин</a:t>
            </a:r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642918"/>
            <a:ext cx="7772400" cy="1285884"/>
          </a:xfrm>
        </p:spPr>
        <p:txBody>
          <a:bodyPr>
            <a:normAutofit/>
          </a:bodyPr>
          <a:lstStyle/>
          <a:p>
            <a:r>
              <a:rPr lang="ru-RU" sz="7200" i="1" u="sng" dirty="0" smtClean="0">
                <a:solidFill>
                  <a:srgbClr val="FF0000"/>
                </a:solidFill>
              </a:rPr>
              <a:t>ИТОГ  УРОКА.</a:t>
            </a:r>
            <a:endParaRPr lang="ru-RU" sz="7200" i="1" u="sng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2000240"/>
            <a:ext cx="7772400" cy="3643338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50926" indent="-514350">
              <a:buAutoNum type="arabicPeriod"/>
            </a:pP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Над какой темой мы сегодня работали?</a:t>
            </a:r>
          </a:p>
          <a:p>
            <a:pPr marL="550926" indent="-514350">
              <a:buAutoNum type="arabicPeriod"/>
            </a:pP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Кто усвоил новую тему?</a:t>
            </a:r>
          </a:p>
          <a:p>
            <a:pPr marL="550926" indent="-514350">
              <a:buAutoNum type="arabicPeriod"/>
            </a:pP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Кто заслужил корону?</a:t>
            </a:r>
          </a:p>
          <a:p>
            <a:pPr marL="550926" indent="-514350">
              <a:buAutoNum type="arabicPeriod"/>
            </a:pPr>
            <a:endParaRPr lang="ru-RU" sz="3200" dirty="0" smtClean="0"/>
          </a:p>
          <a:p>
            <a:pPr marL="550926" indent="-514350"/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5608546"/>
          </a:xfrm>
        </p:spPr>
        <p:txBody>
          <a:bodyPr>
            <a:normAutofit fontScale="90000"/>
          </a:bodyPr>
          <a:lstStyle/>
          <a:p>
            <a:r>
              <a:rPr lang="tt-RU" i="1" dirty="0" smtClean="0">
                <a:solidFill>
                  <a:srgbClr val="002060"/>
                </a:solidFill>
              </a:rPr>
              <a:t>В некотором царстве,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В некотором государстве,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На далекой стороне .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Жил-был царь в своей стране.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Мудрым царь и умным был,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Математику любил.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Хитроумные задачи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И примеры он решал,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На досуге очень часто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Книги умные читал.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0042"/>
            <a:ext cx="8183880" cy="5537108"/>
          </a:xfrm>
        </p:spPr>
        <p:txBody>
          <a:bodyPr/>
          <a:lstStyle/>
          <a:p>
            <a:r>
              <a:rPr lang="tt-RU" i="1" dirty="0" smtClean="0">
                <a:solidFill>
                  <a:srgbClr val="002060"/>
                </a:solidFill>
              </a:rPr>
              <a:t>Но промчались годы спешно-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Царь состарился конечно,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Уж пора бы на покой,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Только ж тогда страной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Этой править будет всей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Бог не дал ему детей...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И решил царь к нам прийти,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Средь вас наследника найти.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71480"/>
            <a:ext cx="8183880" cy="5286412"/>
          </a:xfrm>
        </p:spPr>
        <p:txBody>
          <a:bodyPr/>
          <a:lstStyle/>
          <a:p>
            <a:r>
              <a:rPr lang="tt-RU" i="1" dirty="0" smtClean="0">
                <a:solidFill>
                  <a:srgbClr val="002060"/>
                </a:solidFill>
              </a:rPr>
              <a:t>Самый умный, самый смелый,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Самый быстрый и умелый.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И в тетради чтоб на диво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Было у него красиво!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К царскому прийдет он трону,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tt-RU" i="1" dirty="0" smtClean="0">
                <a:solidFill>
                  <a:srgbClr val="002060"/>
                </a:solidFill>
              </a:rPr>
              <a:t>Получит царскую корону.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28604"/>
            <a:ext cx="7772400" cy="1214446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7200" dirty="0" smtClean="0"/>
              <a:t>Устный  счёт.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785926"/>
            <a:ext cx="8286808" cy="4429156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5">
                    <a:lumMod val="50000"/>
                  </a:schemeClr>
                </a:solidFill>
              </a:rPr>
              <a:t>45+36+25+64</a:t>
            </a:r>
          </a:p>
          <a:p>
            <a:r>
              <a:rPr lang="ru-RU" sz="6000" dirty="0" smtClean="0"/>
              <a:t> </a:t>
            </a:r>
            <a:r>
              <a:rPr lang="ru-RU" sz="6000" dirty="0" smtClean="0"/>
              <a:t> </a:t>
            </a:r>
            <a:r>
              <a:rPr lang="ru-RU" sz="6000" dirty="0" smtClean="0"/>
              <a:t>                        </a:t>
            </a:r>
            <a:r>
              <a:rPr lang="ru-RU" sz="6000" dirty="0" smtClean="0"/>
              <a:t>  </a:t>
            </a:r>
            <a:r>
              <a:rPr lang="ru-RU" sz="6000" dirty="0" smtClean="0">
                <a:solidFill>
                  <a:schemeClr val="accent5">
                    <a:lumMod val="50000"/>
                  </a:schemeClr>
                </a:solidFill>
              </a:rPr>
              <a:t>48+530+70+52</a:t>
            </a:r>
            <a:endParaRPr lang="ru-RU" sz="60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6000" dirty="0" smtClean="0">
                <a:solidFill>
                  <a:schemeClr val="accent5">
                    <a:lumMod val="50000"/>
                  </a:schemeClr>
                </a:solidFill>
              </a:rPr>
              <a:t>130+366+234+270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14290"/>
            <a:ext cx="8183880" cy="6286544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tt-RU" dirty="0" smtClean="0">
                <a:solidFill>
                  <a:srgbClr val="002060"/>
                </a:solidFill>
              </a:rPr>
              <a:t/>
            </a:r>
            <a:br>
              <a:rPr lang="tt-RU" dirty="0" smtClean="0">
                <a:solidFill>
                  <a:srgbClr val="002060"/>
                </a:solidFill>
              </a:rPr>
            </a:br>
            <a:r>
              <a:rPr lang="tt-RU" dirty="0" smtClean="0">
                <a:solidFill>
                  <a:srgbClr val="002060"/>
                </a:solidFill>
              </a:rPr>
              <a:t>1.</a:t>
            </a:r>
            <a:r>
              <a:rPr lang="tt-RU" dirty="0" smtClean="0"/>
              <a:t> </a:t>
            </a:r>
            <a:r>
              <a:rPr lang="tt-RU" dirty="0" smtClean="0">
                <a:solidFill>
                  <a:srgbClr val="0070C0"/>
                </a:solidFill>
              </a:rPr>
              <a:t>Пауки видят бабочку на </a:t>
            </a:r>
            <a:r>
              <a:rPr lang="tt-RU" dirty="0" smtClean="0">
                <a:solidFill>
                  <a:srgbClr val="0070C0"/>
                </a:solidFill>
              </a:rPr>
              <a:t>расстоянии </a:t>
            </a:r>
            <a:r>
              <a:rPr lang="tt-RU" dirty="0" smtClean="0">
                <a:solidFill>
                  <a:srgbClr val="0070C0"/>
                </a:solidFill>
              </a:rPr>
              <a:t>2дм. Сколько это см.?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2060"/>
                </a:solidFill>
              </a:rPr>
              <a:t>2.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tt-RU" dirty="0" smtClean="0">
                <a:latin typeface="Times New Roman"/>
                <a:ea typeface="Times New Roman"/>
              </a:rPr>
              <a:t> </a:t>
            </a:r>
            <a:r>
              <a:rPr lang="tt-RU" b="0" dirty="0" smtClean="0">
                <a:solidFill>
                  <a:srgbClr val="0070C0"/>
                </a:solidFill>
                <a:latin typeface="Times New Roman"/>
                <a:ea typeface="Times New Roman"/>
              </a:rPr>
              <a:t>Гусь может летать на высоте 9 км. Сколько это метров?</a:t>
            </a:r>
            <a:r>
              <a:rPr lang="ru-RU" sz="3200" dirty="0" smtClean="0">
                <a:latin typeface="Times New Roman"/>
                <a:ea typeface="Times New Roman"/>
              </a:rPr>
              <a:t/>
            </a:r>
            <a:br>
              <a:rPr lang="ru-RU" sz="3200" dirty="0" smtClean="0">
                <a:latin typeface="Times New Roman"/>
                <a:ea typeface="Times New Roman"/>
              </a:rPr>
            </a:br>
            <a:r>
              <a:rPr lang="ru-RU" dirty="0" smtClean="0">
                <a:solidFill>
                  <a:srgbClr val="002060"/>
                </a:solidFill>
              </a:rPr>
              <a:t>3.</a:t>
            </a:r>
            <a:r>
              <a:rPr lang="ru-RU" dirty="0" smtClean="0"/>
              <a:t> </a:t>
            </a:r>
            <a:r>
              <a:rPr lang="tt-RU" dirty="0" smtClean="0">
                <a:solidFill>
                  <a:srgbClr val="0070C0"/>
                </a:solidFill>
              </a:rPr>
              <a:t>Устарика </a:t>
            </a:r>
            <a:r>
              <a:rPr lang="tt-RU" dirty="0" smtClean="0">
                <a:solidFill>
                  <a:srgbClr val="0070C0"/>
                </a:solidFill>
              </a:rPr>
              <a:t>Хотаыча есть </a:t>
            </a:r>
            <a:r>
              <a:rPr lang="tt-RU" dirty="0" smtClean="0">
                <a:solidFill>
                  <a:srgbClr val="0070C0"/>
                </a:solidFill>
              </a:rPr>
              <a:t>борода. </a:t>
            </a:r>
            <a:r>
              <a:rPr lang="tt-RU" dirty="0" smtClean="0">
                <a:solidFill>
                  <a:srgbClr val="0070C0"/>
                </a:solidFill>
              </a:rPr>
              <a:t>Её длина 7 дм. Сколько это сантиметров</a:t>
            </a:r>
            <a:r>
              <a:rPr lang="tt-RU" dirty="0" smtClean="0">
                <a:solidFill>
                  <a:srgbClr val="0070C0"/>
                </a:solidFill>
              </a:rPr>
              <a:t>?</a:t>
            </a: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>
                <a:solidFill>
                  <a:srgbClr val="002060"/>
                </a:solidFill>
              </a:rPr>
              <a:t>4. </a:t>
            </a:r>
            <a:r>
              <a:rPr lang="tt-RU" dirty="0" smtClean="0">
                <a:solidFill>
                  <a:srgbClr val="0070C0"/>
                </a:solidFill>
              </a:rPr>
              <a:t>У змеи анаконды родились детёныши длиной 90 см.Сколько дециметров был каждый детёныш?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500042"/>
            <a:ext cx="7772400" cy="1928826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0070C0"/>
                </a:solidFill>
              </a:rPr>
              <a:t>29 ноября. </a:t>
            </a:r>
            <a:br>
              <a:rPr lang="ru-RU" sz="6000" dirty="0" smtClean="0">
                <a:solidFill>
                  <a:srgbClr val="0070C0"/>
                </a:solidFill>
              </a:rPr>
            </a:br>
            <a:r>
              <a:rPr lang="ru-RU" sz="6000" dirty="0" smtClean="0">
                <a:solidFill>
                  <a:srgbClr val="0070C0"/>
                </a:solidFill>
              </a:rPr>
              <a:t>Классная работа.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643182"/>
            <a:ext cx="7780428" cy="2857520"/>
          </a:xfrm>
        </p:spPr>
        <p:txBody>
          <a:bodyPr>
            <a:normAutofit fontScale="92500"/>
          </a:bodyPr>
          <a:lstStyle/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lvl="0"/>
            <a:r>
              <a:rPr lang="tt-RU" sz="8600" dirty="0" smtClean="0">
                <a:solidFill>
                  <a:srgbClr val="FF0000"/>
                </a:solidFill>
              </a:rPr>
              <a:t>2648 и 123 </a:t>
            </a:r>
            <a:r>
              <a:rPr lang="ru-RU" sz="3600" dirty="0" smtClean="0"/>
              <a:t> </a:t>
            </a:r>
            <a:r>
              <a:rPr lang="ru-RU" dirty="0" smtClean="0"/>
              <a:t>            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714356"/>
            <a:ext cx="7286676" cy="135732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FFFF00"/>
                </a:solidFill>
              </a:rPr>
              <a:t/>
            </a:r>
            <a:br>
              <a:rPr lang="ru-RU" sz="6600" dirty="0" smtClean="0">
                <a:solidFill>
                  <a:srgbClr val="FFFF00"/>
                </a:solidFill>
              </a:rPr>
            </a:br>
            <a:r>
              <a:rPr lang="ru-RU" sz="7200" dirty="0" smtClean="0">
                <a:solidFill>
                  <a:srgbClr val="FFFF00"/>
                </a:solidFill>
              </a:rPr>
              <a:t>МОТИВАЦИЯ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571744"/>
            <a:ext cx="8501122" cy="35719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8800" dirty="0" smtClean="0">
                <a:solidFill>
                  <a:srgbClr val="FF0000"/>
                </a:solidFill>
              </a:rPr>
              <a:t>«Век живи – век </a:t>
            </a:r>
            <a:r>
              <a:rPr lang="ru-RU" sz="8800" dirty="0" smtClean="0">
                <a:solidFill>
                  <a:srgbClr val="FF0000"/>
                </a:solidFill>
              </a:rPr>
              <a:t>учись!»</a:t>
            </a:r>
            <a:endParaRPr lang="ru-RU" sz="88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500042"/>
            <a:ext cx="7772400" cy="128588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8800" dirty="0" smtClean="0"/>
              <a:t>ПРОБЛЕМА.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8001056" cy="3714776"/>
          </a:xfrm>
        </p:spPr>
        <p:txBody>
          <a:bodyPr>
            <a:normAutofit lnSpcReduction="10000"/>
          </a:bodyPr>
          <a:lstStyle/>
          <a:p>
            <a:pPr lvl="0"/>
            <a:endParaRPr lang="ru-RU" dirty="0" smtClean="0"/>
          </a:p>
          <a:p>
            <a:pPr lvl="0"/>
            <a:r>
              <a:rPr lang="ru-RU" sz="3200" dirty="0" smtClean="0">
                <a:solidFill>
                  <a:srgbClr val="C00000"/>
                </a:solidFill>
              </a:rPr>
              <a:t>1км </a:t>
            </a:r>
            <a:r>
              <a:rPr lang="ru-RU" sz="3200" dirty="0" smtClean="0">
                <a:solidFill>
                  <a:srgbClr val="C00000"/>
                </a:solidFill>
              </a:rPr>
              <a:t>300м = … м                   </a:t>
            </a:r>
          </a:p>
          <a:p>
            <a:endParaRPr lang="ru-RU" sz="3200" dirty="0" smtClean="0">
              <a:solidFill>
                <a:srgbClr val="C00000"/>
              </a:solidFill>
            </a:endParaRPr>
          </a:p>
          <a:p>
            <a:endParaRPr lang="ru-RU" sz="3200" dirty="0" smtClean="0">
              <a:solidFill>
                <a:srgbClr val="C00000"/>
              </a:solidFill>
            </a:endParaRPr>
          </a:p>
          <a:p>
            <a:r>
              <a:rPr lang="ru-RU" sz="3200" dirty="0" smtClean="0">
                <a:solidFill>
                  <a:srgbClr val="C00000"/>
                </a:solidFill>
              </a:rPr>
              <a:t>1ч </a:t>
            </a:r>
            <a:r>
              <a:rPr lang="ru-RU" sz="3200" dirty="0" smtClean="0">
                <a:solidFill>
                  <a:srgbClr val="C00000"/>
                </a:solidFill>
              </a:rPr>
              <a:t>30 мин + 25 </a:t>
            </a:r>
            <a:r>
              <a:rPr lang="ru-RU" sz="3200" dirty="0" smtClean="0">
                <a:solidFill>
                  <a:srgbClr val="C00000"/>
                </a:solidFill>
              </a:rPr>
              <a:t>мин</a:t>
            </a:r>
          </a:p>
          <a:p>
            <a:endParaRPr lang="ru-RU" sz="3200" dirty="0" smtClean="0">
              <a:solidFill>
                <a:srgbClr val="C00000"/>
              </a:solidFill>
            </a:endParaRPr>
          </a:p>
          <a:p>
            <a:endParaRPr lang="ru-RU" sz="3200" dirty="0" smtClean="0">
              <a:solidFill>
                <a:srgbClr val="C00000"/>
              </a:solidFill>
            </a:endParaRPr>
          </a:p>
          <a:p>
            <a:r>
              <a:rPr lang="ru-RU" sz="3200" dirty="0" smtClean="0">
                <a:solidFill>
                  <a:srgbClr val="C00000"/>
                </a:solidFill>
              </a:rPr>
              <a:t>6.200-2.300</a:t>
            </a:r>
            <a:r>
              <a:rPr lang="ru-RU" sz="3200" dirty="0" smtClean="0">
                <a:solidFill>
                  <a:srgbClr val="C00000"/>
                </a:solidFill>
              </a:rPr>
              <a:t>             </a:t>
            </a:r>
            <a:r>
              <a:rPr lang="ru-RU" dirty="0" smtClean="0"/>
              <a:t>           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E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114</TotalTime>
  <Words>137</Words>
  <Application>Microsoft Office PowerPoint</Application>
  <PresentationFormat>Экран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Сегодня на уроке 1. Орг. момент. 2. Устный счёт. 3. Мотивация, проблема. 4. Нова тема. 5. Закрепление. 6. Итог урока.</vt:lpstr>
      <vt:lpstr>В некотором царстве, В некотором государстве, На далекой стороне . Жил-был царь в своей стране. Мудрым царь и умным был, Математику любил. Хитроумные задачи И примеры он решал, На досуге очень часто Книги умные читал. </vt:lpstr>
      <vt:lpstr>Но промчались годы спешно- Царь состарился конечно, Уж пора бы на покой, Только ж тогда страной  Этой править будет всей Бог не дал ему детей... И решил царь к нам прийти, Средь вас наследника найти. </vt:lpstr>
      <vt:lpstr>Самый умный, самый смелый, Самый быстрый и умелый. И в тетради чтоб на диво  Было у него красиво! К царскому прийдет он трону, Получит царскую корону. </vt:lpstr>
      <vt:lpstr>Устный  счёт.</vt:lpstr>
      <vt:lpstr> 1. Пауки видят бабочку на расстоянии 2дм. Сколько это см.? 2.  Гусь может летать на высоте 9 км. Сколько это метров? 3. Устарика Хотаыча есть борода. Её длина 7 дм. Сколько это сантиметров? 4. У змеи анаконды родились детёныши длиной 90 см.Сколько дециметров был каждый детёныш? </vt:lpstr>
      <vt:lpstr>29 ноября.  Классная работа.</vt:lpstr>
      <vt:lpstr> МОТИВАЦИЯ</vt:lpstr>
      <vt:lpstr>ПРОБЛЕМА.</vt:lpstr>
      <vt:lpstr>ТЕМА  УРОКА.</vt:lpstr>
      <vt:lpstr>ЗАКРЕПЛЕНИЕ.</vt:lpstr>
      <vt:lpstr>ФИЗМИНУТКА.</vt:lpstr>
      <vt:lpstr>Работа  по учебнику стр.67 № 332( 4 выр-ия)</vt:lpstr>
      <vt:lpstr>ЗАДАЧА.</vt:lpstr>
      <vt:lpstr>ИТОГ  УРОКА.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Сегодня на уроке 1. Орг. момент. 2. Устный счёт. 3. Мотивация. 4. Нова тема. 5. Закрепление. 6. Итог урока.</dc:title>
  <dc:creator>гузенко</dc:creator>
  <cp:lastModifiedBy>гузенко</cp:lastModifiedBy>
  <cp:revision>31</cp:revision>
  <dcterms:created xsi:type="dcterms:W3CDTF">2011-11-09T21:27:04Z</dcterms:created>
  <dcterms:modified xsi:type="dcterms:W3CDTF">2011-11-09T23:21:17Z</dcterms:modified>
</cp:coreProperties>
</file>