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79" r:id="rId3"/>
    <p:sldId id="284" r:id="rId4"/>
    <p:sldId id="274" r:id="rId5"/>
    <p:sldId id="275" r:id="rId6"/>
    <p:sldId id="260" r:id="rId7"/>
    <p:sldId id="262" r:id="rId8"/>
    <p:sldId id="266" r:id="rId9"/>
    <p:sldId id="267" r:id="rId10"/>
    <p:sldId id="278" r:id="rId11"/>
    <p:sldId id="277" r:id="rId12"/>
    <p:sldId id="269" r:id="rId13"/>
    <p:sldId id="272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FD574-A4D8-4B21-902A-460EC5821AE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338F8-9C01-4843-AB56-D7022181E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Урок литературного чтения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в 4 классе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ГБОУ СОШ № 259</a:t>
            </a:r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08720"/>
            <a:ext cx="76210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И.А.Крылов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Басня «Стрекоза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и Муравей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</a:pPr>
            <a:r>
              <a:rPr lang="ru-RU" dirty="0" smtClean="0">
                <a:latin typeface="Comic Sans MS" pitchFamily="66" charset="0"/>
              </a:rPr>
              <a:t>Как группа распределила работу между собой? 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Comic Sans MS" pitchFamily="66" charset="0"/>
              </a:rPr>
              <a:t>Внимательны или отвлекаются участники группы?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Comic Sans MS" pitchFamily="66" charset="0"/>
              </a:rPr>
              <a:t>Все ли выполнили каждое задание?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Comic Sans MS" pitchFamily="66" charset="0"/>
              </a:rPr>
              <a:t>Сколько заданий выполнили за урок? 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Comic Sans MS" pitchFamily="66" charset="0"/>
              </a:rPr>
              <a:t>Верно ли выполнили задания?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Comic Sans MS" pitchFamily="66" charset="0"/>
              </a:rPr>
              <a:t>Как организовано взаимодействие в группе?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Comic Sans MS" pitchFamily="66" charset="0"/>
              </a:rPr>
              <a:t>Как оформлены результаты работы?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r>
              <a:rPr lang="ru-RU" dirty="0" smtClean="0"/>
              <a:t>              хорошо           есть недочёты            плохо</a:t>
            </a:r>
          </a:p>
        </p:txBody>
      </p:sp>
      <p:sp>
        <p:nvSpPr>
          <p:cNvPr id="5" name="Овал 4"/>
          <p:cNvSpPr/>
          <p:nvPr/>
        </p:nvSpPr>
        <p:spPr>
          <a:xfrm>
            <a:off x="1547664" y="5373216"/>
            <a:ext cx="357187" cy="3571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23928" y="5373216"/>
            <a:ext cx="357187" cy="357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7544" y="5733256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9442" y="188640"/>
            <a:ext cx="80954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Работа будет 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оцениваться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по следующим критериям 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Comic Sans MS" pitchFamily="66" charset="0"/>
              </a:rPr>
              <a:t>Работай дружно.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Comic Sans MS" pitchFamily="66" charset="0"/>
              </a:rPr>
              <a:t>Спокойно высказывай своё мнение.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Comic Sans MS" pitchFamily="66" charset="0"/>
              </a:rPr>
              <a:t>Уважай мнение другого.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Comic Sans MS" pitchFamily="66" charset="0"/>
              </a:rPr>
              <a:t>Терпеливо выслушивай мысли других.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Comic Sans MS" pitchFamily="66" charset="0"/>
              </a:rPr>
              <a:t>Вместе находи правильное решение.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Comic Sans MS" pitchFamily="66" charset="0"/>
              </a:rPr>
              <a:t>Капитан определяет выступающего.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2656"/>
            <a:ext cx="8271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Как работать в группах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28794" y="1571612"/>
          <a:ext cx="6096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Голову вскружило.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 поле стоит мёртвая тишина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Зима катит в глаза.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Забыла обо всем.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 мягких </a:t>
                      </a:r>
                      <a:r>
                        <a:rPr lang="ru-RU" dirty="0" err="1" smtClean="0">
                          <a:latin typeface="Comic Sans MS" pitchFamily="66" charset="0"/>
                        </a:rPr>
                        <a:t>муравах</a:t>
                      </a:r>
                      <a:r>
                        <a:rPr lang="ru-RU" dirty="0" smtClean="0">
                          <a:latin typeface="Comic Sans MS" pitchFamily="66" charset="0"/>
                        </a:rPr>
                        <a:t> у нас.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Не хочется думать.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Оглянуться не успела.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Неожиданно наступила зима.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 ум пойдет.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Быстро прошло.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Помертвело чисто поле.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Тоскует.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Злой тоской удручена.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 мягкой траве у нас.</a:t>
                      </a:r>
                    </a:p>
                    <a:p>
                      <a:pPr algn="ctr"/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71800" y="476672"/>
            <a:ext cx="368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Соотнеси.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74"/>
            <a:ext cx="6286544" cy="392909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332656"/>
            <a:ext cx="1949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азл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4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«</a:t>
            </a:r>
            <a:r>
              <a:rPr lang="ru-RU" sz="4000" dirty="0" smtClean="0">
                <a:latin typeface="Comic Sans MS" pitchFamily="66" charset="0"/>
              </a:rPr>
              <a:t>Ты всё пела? Это дело: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Так пойди же, попляши!»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836712"/>
            <a:ext cx="5024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Мораль басни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Содержимое 1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857628"/>
            <a:ext cx="15001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Из каких басен иллюстрации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571612"/>
            <a:ext cx="142876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857628"/>
            <a:ext cx="1559739" cy="206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1571612"/>
            <a:ext cx="14287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1643050"/>
            <a:ext cx="15001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Содержимое 1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857628"/>
            <a:ext cx="15001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Из каких басен иллюстрации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571612"/>
            <a:ext cx="142876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933056"/>
            <a:ext cx="1559739" cy="206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1571612"/>
            <a:ext cx="14287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1643050"/>
            <a:ext cx="15001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85786" y="3357562"/>
            <a:ext cx="2322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«Лебедь, рак и щука»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6072206"/>
            <a:ext cx="310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«Петух и бобовое зернышко»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52120" y="6021288"/>
            <a:ext cx="2299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«Лисица и виноград»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3500438"/>
            <a:ext cx="190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«Волк и ягненок»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3429000"/>
            <a:ext cx="2077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«Ворона и лисица»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719137" y="404664"/>
            <a:ext cx="8424863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699792" y="2636912"/>
            <a:ext cx="332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5400" b="1" dirty="0">
                <a:latin typeface="Times New Roman" pitchFamily="18" charset="0"/>
              </a:rPr>
              <a:t>1769-1844</a:t>
            </a:r>
            <a:r>
              <a:rPr lang="ru-RU" sz="5400" dirty="0">
                <a:latin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54982" y="692696"/>
            <a:ext cx="59014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Arial"/>
              </a:rPr>
              <a:t>Иван </a:t>
            </a:r>
            <a:r>
              <a:rPr lang="ru-RU" sz="5400" b="1" kern="1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Arial"/>
              </a:rPr>
              <a:t>Андреевич</a:t>
            </a:r>
          </a:p>
          <a:p>
            <a:pPr algn="ctr"/>
            <a:r>
              <a:rPr lang="ru-RU" sz="5400" b="1" kern="1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Arial"/>
              </a:rPr>
              <a:t>Крылов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7" name="Picture 3" descr="C:\Users\Пользователь\Desktop\68308358_1214312437_page_internet_bur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57886"/>
            <a:ext cx="3713041" cy="2500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443px-krylovbasnopisetsbyegg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3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88024" y="1772816"/>
            <a:ext cx="4100512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2800" b="1" dirty="0">
                <a:latin typeface="Comic Sans MS" pitchFamily="66" charset="0"/>
              </a:rPr>
              <a:t>«</a:t>
            </a:r>
            <a:r>
              <a:rPr lang="ru-RU" sz="2800" b="1" dirty="0">
                <a:latin typeface="Comic Sans MS" pitchFamily="66" charset="0"/>
              </a:rPr>
              <a:t>Люблю, где случай есть </a:t>
            </a:r>
          </a:p>
          <a:p>
            <a:pPr algn="r"/>
            <a:r>
              <a:rPr lang="ru-RU" sz="2800" b="1" dirty="0">
                <a:latin typeface="Comic Sans MS" pitchFamily="66" charset="0"/>
              </a:rPr>
              <a:t>пороки пощипать</a:t>
            </a:r>
            <a:r>
              <a:rPr lang="en-US" sz="2800" b="1" dirty="0">
                <a:latin typeface="Comic Sans MS" pitchFamily="66" charset="0"/>
              </a:rPr>
              <a:t>»</a:t>
            </a:r>
            <a:r>
              <a:rPr lang="ru-RU" sz="2800" dirty="0">
                <a:latin typeface="Comic Sans MS" pitchFamily="66" charset="0"/>
              </a:rPr>
              <a:t> </a:t>
            </a:r>
          </a:p>
          <a:p>
            <a:pPr algn="r"/>
            <a:r>
              <a:rPr lang="ru-RU" sz="2800" b="1" dirty="0">
                <a:latin typeface="Comic Sans MS" pitchFamily="66" charset="0"/>
              </a:rPr>
              <a:t>            </a:t>
            </a:r>
            <a:endParaRPr lang="ru-RU" sz="2800" b="1" dirty="0" smtClean="0">
              <a:latin typeface="Comic Sans MS" pitchFamily="66" charset="0"/>
            </a:endParaRPr>
          </a:p>
          <a:p>
            <a:pPr algn="r"/>
            <a:r>
              <a:rPr lang="ru-RU" sz="2800" b="1" dirty="0" smtClean="0">
                <a:latin typeface="Comic Sans MS" pitchFamily="66" charset="0"/>
              </a:rPr>
              <a:t> </a:t>
            </a:r>
            <a:r>
              <a:rPr lang="ru-RU" sz="2800" b="1" dirty="0">
                <a:latin typeface="Comic Sans MS" pitchFamily="66" charset="0"/>
              </a:rPr>
              <a:t>И.А. Крылов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260648"/>
            <a:ext cx="2113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Басня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196752"/>
            <a:ext cx="8136904" cy="511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Comic Sans MS" pitchFamily="66" charset="0"/>
              </a:rPr>
              <a:t>Басня - это литературный жанр с краткой формой повествования, </a:t>
            </a:r>
          </a:p>
          <a:p>
            <a:pPr algn="just">
              <a:buNone/>
            </a:pPr>
            <a:r>
              <a:rPr lang="ru-RU" sz="3200" dirty="0" smtClean="0">
                <a:latin typeface="Comic Sans MS" pitchFamily="66" charset="0"/>
              </a:rPr>
              <a:t>где действуют звери, птицы, вещи, а подразумеваются под ними люди,                          </a:t>
            </a:r>
          </a:p>
          <a:p>
            <a:pPr algn="just">
              <a:buNone/>
            </a:pPr>
            <a:r>
              <a:rPr lang="ru-RU" sz="3200" dirty="0" smtClean="0">
                <a:latin typeface="Comic Sans MS" pitchFamily="66" charset="0"/>
              </a:rPr>
              <a:t>высмеиваются их пороки. </a:t>
            </a:r>
          </a:p>
          <a:p>
            <a:pPr algn="just">
              <a:buNone/>
            </a:pPr>
            <a:r>
              <a:rPr lang="ru-RU" sz="3200" dirty="0" smtClean="0">
                <a:latin typeface="Comic Sans MS" pitchFamily="66" charset="0"/>
              </a:rPr>
              <a:t> В басне обязательно есть мораль, которая чаще всего выделяется как самостоятельная её часть и располагается      либо в начале, либо в конце басни.</a:t>
            </a:r>
            <a:endParaRPr lang="ru-RU" sz="3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Без работы хоть убей, </a:t>
            </a:r>
          </a:p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Жить не может муравей. </a:t>
            </a:r>
          </a:p>
          <a:p>
            <a:pPr algn="ctr">
              <a:buNone/>
            </a:pPr>
            <a:endParaRPr lang="ru-RU" sz="32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Над лугом, где пасутся козы,</a:t>
            </a:r>
          </a:p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На крыльях  прозрачных порхают стрекозы.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32656"/>
            <a:ext cx="6304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Речевая разминка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i="1" dirty="0" smtClean="0"/>
          </a:p>
          <a:p>
            <a:pPr algn="ctr">
              <a:buNone/>
            </a:pPr>
            <a:r>
              <a:rPr lang="ru-RU" sz="5400" i="1" dirty="0" smtClean="0">
                <a:latin typeface="Comic Sans MS" pitchFamily="66" charset="0"/>
              </a:rPr>
              <a:t>Мораль </a:t>
            </a:r>
            <a:r>
              <a:rPr lang="ru-RU" sz="5400" i="1" dirty="0" smtClean="0">
                <a:latin typeface="Comic Sans MS" pitchFamily="66" charset="0"/>
              </a:rPr>
              <a:t>басни </a:t>
            </a:r>
          </a:p>
          <a:p>
            <a:pPr algn="ctr">
              <a:buNone/>
            </a:pPr>
            <a:r>
              <a:rPr lang="ru-RU" sz="5400" i="1" dirty="0" smtClean="0">
                <a:latin typeface="Comic Sans MS" pitchFamily="66" charset="0"/>
              </a:rPr>
              <a:t>И.А.Крылова «Стрекоза и Муравей</a:t>
            </a:r>
            <a:r>
              <a:rPr lang="ru-RU" sz="5400" i="1" dirty="0" smtClean="0">
                <a:latin typeface="Comic Sans MS" pitchFamily="66" charset="0"/>
              </a:rPr>
              <a:t>»</a:t>
            </a:r>
            <a:endParaRPr lang="ru-RU" sz="5400" i="1" dirty="0" smtClean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0688"/>
            <a:ext cx="6364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ВОПРОС УРОКА: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1.Как называется басня? Кто ее автор? В стихах или прозе она написана?</a:t>
            </a:r>
          </a:p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2.Какие незнакомые слова и выражения встретились в басне?</a:t>
            </a:r>
          </a:p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3.Кто является главными героями в басне?</a:t>
            </a:r>
          </a:p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4.Какими показаны герои басни? Прочитайте, как описывает их автор.</a:t>
            </a:r>
          </a:p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5.Что осуждается в басне?</a:t>
            </a:r>
          </a:p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6.Прочитайте, как автор относится к событиям, описанным в басне? Как он относится к действующим лицам?</a:t>
            </a:r>
          </a:p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7.Что должен понять из этой басни читатель?</a:t>
            </a:r>
          </a:p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8.Какое выражение басни стало крылатым?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0"/>
            <a:ext cx="62921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Памятка к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работе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над басней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399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Из каких басен иллюстрации</vt:lpstr>
      <vt:lpstr>Из каких басен иллюстрации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Пользователь</cp:lastModifiedBy>
  <cp:revision>15</cp:revision>
  <dcterms:created xsi:type="dcterms:W3CDTF">2010-11-20T22:30:34Z</dcterms:created>
  <dcterms:modified xsi:type="dcterms:W3CDTF">2012-05-07T11:43:48Z</dcterms:modified>
</cp:coreProperties>
</file>