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80" r:id="rId15"/>
    <p:sldId id="268" r:id="rId16"/>
    <p:sldId id="269" r:id="rId17"/>
    <p:sldId id="270" r:id="rId18"/>
    <p:sldId id="281" r:id="rId19"/>
    <p:sldId id="273" r:id="rId20"/>
    <p:sldId id="28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663111-2F60-45B1-BD33-F1E19C1F171E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C75607-4711-4178-A096-89929CAE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3643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Урок введения нового знания </a:t>
            </a:r>
            <a:br>
              <a:rPr lang="ru-RU" sz="3600" dirty="0" smtClean="0"/>
            </a:br>
            <a:r>
              <a:rPr lang="ru-RU" sz="3600" dirty="0" smtClean="0"/>
              <a:t>по предмету математика</a:t>
            </a:r>
            <a:br>
              <a:rPr lang="ru-RU" sz="3600" dirty="0" smtClean="0"/>
            </a:br>
            <a:r>
              <a:rPr lang="ru-RU" sz="3600" dirty="0" smtClean="0"/>
              <a:t>на основе УМК «Перспективная начальная школа»</a:t>
            </a:r>
            <a:br>
              <a:rPr lang="ru-RU" sz="3600" dirty="0" smtClean="0"/>
            </a:br>
            <a:r>
              <a:rPr lang="ru-RU" sz="3600" dirty="0" smtClean="0"/>
              <a:t>1 класс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«ЧИСЛО И ЦИФРА 8»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этап.  Мотивация (самоопределение)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dirty="0" smtClean="0"/>
              <a:t>1) мотивировать учащихся к учебной деятельности посредством создания эмоциональной обстановки;</a:t>
            </a:r>
          </a:p>
          <a:p>
            <a:r>
              <a:rPr lang="ru-RU" dirty="0" smtClean="0"/>
              <a:t>2) определить содержательные рамки урока.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Сиди, держа спину прямо.</a:t>
            </a:r>
          </a:p>
          <a:p>
            <a:r>
              <a:rPr lang="ru-RU" dirty="0" smtClean="0"/>
              <a:t>Говори по одному. </a:t>
            </a:r>
          </a:p>
          <a:p>
            <a:r>
              <a:rPr lang="ru-RU" dirty="0" smtClean="0"/>
              <a:t>Хочешь сказать, подними руку.</a:t>
            </a:r>
          </a:p>
          <a:p>
            <a:r>
              <a:rPr lang="ru-RU" dirty="0" smtClean="0"/>
              <a:t>Будь внимательным.</a:t>
            </a:r>
          </a:p>
          <a:p>
            <a:r>
              <a:rPr lang="ru-RU" dirty="0" smtClean="0"/>
              <a:t>Работай быстро и старательно.</a:t>
            </a:r>
          </a:p>
          <a:p>
            <a:r>
              <a:rPr lang="ru-RU" dirty="0" smtClean="0"/>
              <a:t>Учись сотрудничать с соседом по парте и уважать его мнение.</a:t>
            </a:r>
          </a:p>
          <a:p>
            <a:r>
              <a:rPr lang="ru-RU" dirty="0" smtClean="0"/>
              <a:t>Оказывай помощь героям учебника или соседу по парте.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 этап. Актуализация знаний.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dirty="0" smtClean="0"/>
              <a:t>1)</a:t>
            </a:r>
            <a:r>
              <a:rPr lang="ru-RU" dirty="0" smtClean="0"/>
              <a:t>Упражняться в написании цифр в порядке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возрастания от 1 до 7;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) Вывести тему и цели урока.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Из кувшина вдруг возник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Удивительный старик.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Джинн ребятам подмигнул,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Цифры все перевернул.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1  2  3  4  5  6  7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714620"/>
            <a:ext cx="5572164" cy="299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Тема урока: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Число и цифра 8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30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III</a:t>
            </a:r>
            <a:r>
              <a:rPr lang="ru-RU" sz="3600" b="1" dirty="0" smtClean="0">
                <a:solidFill>
                  <a:srgbClr val="002060"/>
                </a:solidFill>
              </a:rPr>
              <a:t> этап. Пробное действие с </a:t>
            </a:r>
            <a:r>
              <a:rPr lang="ru-RU" sz="3600" b="1" dirty="0" smtClean="0">
                <a:solidFill>
                  <a:srgbClr val="002060"/>
                </a:solidFill>
              </a:rPr>
              <a:t>новым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</a:rPr>
              <a:t>  материалом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sz="3600" dirty="0" smtClean="0"/>
              <a:t>1)Фиксация </a:t>
            </a:r>
            <a:r>
              <a:rPr lang="ru-RU" sz="3600" dirty="0" smtClean="0"/>
              <a:t>индивидуального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</a:t>
            </a:r>
            <a:r>
              <a:rPr lang="ru-RU" sz="3600" dirty="0" smtClean="0"/>
              <a:t> затруднения;</a:t>
            </a:r>
            <a:endParaRPr lang="ru-RU" sz="3600" dirty="0" smtClean="0"/>
          </a:p>
          <a:p>
            <a:r>
              <a:rPr lang="ru-RU" sz="3600" dirty="0" smtClean="0"/>
              <a:t>2)Совершенствование навыков счёта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</a:t>
            </a:r>
            <a:r>
              <a:rPr lang="ru-RU" sz="3600" dirty="0" smtClean="0"/>
              <a:t> предметов.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122067" cy="3951063"/>
          </a:xfrm>
        </p:spPr>
      </p:pic>
      <p:pic>
        <p:nvPicPr>
          <p:cNvPr id="6" name="Рисунок 5" descr="сканирование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90"/>
            <a:ext cx="4204462" cy="3881042"/>
          </a:xfrm>
          <a:prstGeom prst="rect">
            <a:avLst/>
          </a:prstGeom>
        </p:spPr>
      </p:pic>
      <p:pic>
        <p:nvPicPr>
          <p:cNvPr id="7" name="Рисунок 6" descr="сканирование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857496"/>
            <a:ext cx="3802677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IV</a:t>
            </a:r>
            <a:r>
              <a:rPr lang="ru-RU" sz="3200" b="1" dirty="0" smtClean="0">
                <a:solidFill>
                  <a:srgbClr val="002060"/>
                </a:solidFill>
              </a:rPr>
              <a:t> этап. Построение проекта </a:t>
            </a:r>
          </a:p>
          <a:p>
            <a:pPr>
              <a:buNone/>
            </a:pPr>
            <a:r>
              <a:rPr lang="ru-RU" sz="3200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sz="3200" dirty="0" smtClean="0"/>
              <a:t>1) Познакомить учащихся с названием </a:t>
            </a:r>
            <a:r>
              <a:rPr lang="ru-RU" sz="3200" dirty="0" smtClean="0"/>
              <a:t>и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</a:t>
            </a:r>
            <a:r>
              <a:rPr lang="ru-RU" sz="3200" dirty="0" smtClean="0"/>
              <a:t> </a:t>
            </a:r>
            <a:r>
              <a:rPr lang="ru-RU" sz="3200" dirty="0" smtClean="0"/>
              <a:t>обозначением числа </a:t>
            </a:r>
            <a:r>
              <a:rPr lang="ru-RU" sz="3200" dirty="0" smtClean="0"/>
              <a:t>8. </a:t>
            </a:r>
            <a:endParaRPr lang="ru-RU" sz="3200" dirty="0" smtClean="0"/>
          </a:p>
          <a:p>
            <a:r>
              <a:rPr lang="ru-RU" sz="3200" dirty="0" smtClean="0"/>
              <a:t>2)Выявление места и </a:t>
            </a:r>
            <a:r>
              <a:rPr lang="ru-RU" sz="3200" dirty="0" smtClean="0"/>
              <a:t>причины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</a:t>
            </a:r>
            <a:r>
              <a:rPr lang="ru-RU" sz="3200" dirty="0" smtClean="0"/>
              <a:t> </a:t>
            </a:r>
            <a:r>
              <a:rPr lang="ru-RU" sz="3200" dirty="0" smtClean="0"/>
              <a:t>затруднения.</a:t>
            </a:r>
          </a:p>
          <a:p>
            <a:r>
              <a:rPr lang="ru-RU" sz="3200" dirty="0" smtClean="0"/>
              <a:t>3)Составить алгоритм написания цифры </a:t>
            </a:r>
            <a:r>
              <a:rPr lang="ru-RU" sz="3200" dirty="0" smtClean="0"/>
              <a:t>8</a:t>
            </a:r>
            <a:endParaRPr lang="ru-RU" sz="3200" dirty="0" smtClean="0"/>
          </a:p>
          <a:p>
            <a:r>
              <a:rPr lang="ru-RU" sz="3200" dirty="0" smtClean="0"/>
              <a:t>4) Учить учащихся писать цифру </a:t>
            </a:r>
            <a:r>
              <a:rPr lang="ru-RU" sz="3200" dirty="0" smtClean="0"/>
              <a:t>8 по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 </a:t>
            </a:r>
            <a:r>
              <a:rPr lang="ru-RU" sz="3200" dirty="0" smtClean="0"/>
              <a:t> </a:t>
            </a:r>
            <a:r>
              <a:rPr lang="ru-RU" sz="3200" dirty="0" smtClean="0"/>
              <a:t>алгоритму с комментированием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2844" y="214290"/>
            <a:ext cx="3052778" cy="4724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 rot="1133828" flipH="1" flipV="1">
            <a:off x="1588489" y="201586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1928794" y="2214554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Arc 13"/>
          <p:cNvSpPr>
            <a:spLocks/>
          </p:cNvSpPr>
          <p:nvPr/>
        </p:nvSpPr>
        <p:spPr bwMode="auto">
          <a:xfrm rot="1208915" flipH="1">
            <a:off x="679220" y="2286195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785918" y="500042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052848" y="-715403"/>
            <a:ext cx="387350" cy="1714500"/>
          </a:xfrm>
          <a:prstGeom prst="rect">
            <a:avLst/>
          </a:prstGeom>
          <a:noFill/>
        </p:spPr>
      </p:pic>
      <p:pic>
        <p:nvPicPr>
          <p:cNvPr id="12" name="Рисунок 11" descr="сканирование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357694"/>
            <a:ext cx="5143504" cy="2314377"/>
          </a:xfrm>
          <a:prstGeom prst="rect">
            <a:avLst/>
          </a:prstGeom>
        </p:spPr>
      </p:pic>
      <p:pic>
        <p:nvPicPr>
          <p:cNvPr id="13" name="Рисунок 12" descr="сканирование0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85728"/>
            <a:ext cx="578644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V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этап. Самостоятельная работа </a:t>
            </a:r>
            <a:r>
              <a:rPr lang="ru-RU" sz="3600" b="1" dirty="0" smtClean="0">
                <a:solidFill>
                  <a:srgbClr val="002060"/>
                </a:solidFill>
              </a:rPr>
              <a:t>с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        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применением нового знания. </a:t>
            </a:r>
          </a:p>
          <a:p>
            <a:pPr>
              <a:buNone/>
            </a:pPr>
            <a:r>
              <a:rPr lang="ru-RU" sz="3600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sz="3600" dirty="0" smtClean="0"/>
              <a:t>1) закрепить умение </a:t>
            </a:r>
            <a:r>
              <a:rPr lang="ru-RU" sz="3600" dirty="0" smtClean="0"/>
              <a:t>правильно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</a:t>
            </a:r>
            <a:r>
              <a:rPr lang="ru-RU" sz="3600" dirty="0" smtClean="0"/>
              <a:t> </a:t>
            </a:r>
            <a:r>
              <a:rPr lang="ru-RU" sz="3600" dirty="0" smtClean="0"/>
              <a:t>писать цифру </a:t>
            </a:r>
            <a:r>
              <a:rPr lang="ru-RU" sz="3600" dirty="0" smtClean="0"/>
              <a:t>8;</a:t>
            </a:r>
          </a:p>
          <a:p>
            <a:pPr>
              <a:buNone/>
            </a:pPr>
            <a:r>
              <a:rPr lang="ru-RU" sz="3600" dirty="0" smtClean="0"/>
              <a:t>    2) получение арифметической основы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 (состава) числа 8 как значение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 суммы.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Познакомить учащихся с цифрой 8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r>
              <a:rPr lang="ru-RU" sz="3600" dirty="0" smtClean="0"/>
              <a:t>Учить писать цифру </a:t>
            </a:r>
            <a:r>
              <a:rPr lang="ru-RU" sz="3600" dirty="0" smtClean="0"/>
              <a:t>8 и соотносить цифру и число предметов.</a:t>
            </a:r>
          </a:p>
          <a:p>
            <a:r>
              <a:rPr lang="ru-RU" sz="3600" dirty="0" smtClean="0"/>
              <a:t>Совершенствовать навыки счёта предметов.</a:t>
            </a:r>
          </a:p>
          <a:p>
            <a:r>
              <a:rPr lang="ru-RU" sz="3600" dirty="0" smtClean="0"/>
              <a:t>Продолжить формирование умения работать по образцу и ориентироваться в тетради.</a:t>
            </a:r>
          </a:p>
          <a:p>
            <a:r>
              <a:rPr lang="ru-RU" sz="3600" dirty="0" smtClean="0"/>
              <a:t>Развивать умение анализировать и сравнивать.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8229600" cy="2571768"/>
          </a:xfrm>
        </p:spPr>
        <p:txBody>
          <a:bodyPr>
            <a:noAutofit/>
          </a:bodyPr>
          <a:lstStyle/>
          <a:p>
            <a:r>
              <a:rPr lang="ru-RU" sz="6000" dirty="0" smtClean="0"/>
              <a:t>6 + 2 = 8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71480"/>
            <a:ext cx="5716304" cy="2143140"/>
          </a:xfrm>
        </p:spPr>
      </p:pic>
      <p:sp>
        <p:nvSpPr>
          <p:cNvPr id="5" name="Овал 4"/>
          <p:cNvSpPr/>
          <p:nvPr/>
        </p:nvSpPr>
        <p:spPr>
          <a:xfrm>
            <a:off x="857224" y="1428736"/>
            <a:ext cx="62864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428736"/>
            <a:ext cx="557210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86790" y="1428736"/>
            <a:ext cx="557210" cy="70008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29586" y="1428736"/>
            <a:ext cx="557210" cy="70008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58082" y="1428736"/>
            <a:ext cx="557210" cy="70008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286388"/>
            <a:ext cx="4481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6350">
                  <a:noFill/>
                </a:ln>
                <a:gradFill>
                  <a:gsLst>
                    <a:gs pos="0">
                      <a:srgbClr val="D16349">
                        <a:tint val="73000"/>
                        <a:satMod val="145000"/>
                      </a:srgbClr>
                    </a:gs>
                    <a:gs pos="73000">
                      <a:srgbClr val="D16349">
                        <a:tint val="73000"/>
                        <a:satMod val="145000"/>
                      </a:srgbClr>
                    </a:gs>
                    <a:gs pos="100000">
                      <a:srgbClr val="D1634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5 + 3 = 8</a:t>
            </a:r>
            <a:endParaRPr lang="ru-RU" sz="6000" b="1" dirty="0">
              <a:ln w="6350">
                <a:noFill/>
              </a:ln>
              <a:gradFill>
                <a:gsLst>
                  <a:gs pos="0">
                    <a:srgbClr val="D16349">
                      <a:tint val="73000"/>
                      <a:satMod val="145000"/>
                    </a:srgbClr>
                  </a:gs>
                  <a:gs pos="73000">
                    <a:srgbClr val="D16349">
                      <a:tint val="73000"/>
                      <a:satMod val="145000"/>
                    </a:srgbClr>
                  </a:gs>
                  <a:gs pos="100000">
                    <a:srgbClr val="D16349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VI</a:t>
            </a:r>
            <a:r>
              <a:rPr lang="ru-RU" sz="3200" b="1" dirty="0" smtClean="0">
                <a:solidFill>
                  <a:srgbClr val="002060"/>
                </a:solidFill>
              </a:rPr>
              <a:t>этап</a:t>
            </a:r>
            <a:r>
              <a:rPr lang="ru-RU" sz="3200" b="1" dirty="0" smtClean="0">
                <a:solidFill>
                  <a:srgbClr val="002060"/>
                </a:solidFill>
              </a:rPr>
              <a:t>. Включение нового знания </a:t>
            </a:r>
            <a:r>
              <a:rPr lang="ru-RU" sz="3200" b="1" dirty="0" smtClean="0">
                <a:solidFill>
                  <a:srgbClr val="002060"/>
                </a:solidFill>
              </a:rPr>
              <a:t>в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систему знаний </a:t>
            </a:r>
          </a:p>
          <a:p>
            <a:pPr>
              <a:buNone/>
            </a:pPr>
            <a:r>
              <a:rPr lang="ru-RU" sz="3200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sz="3200" dirty="0" smtClean="0"/>
              <a:t>1) закрепить умение </a:t>
            </a:r>
            <a:r>
              <a:rPr lang="ru-RU" sz="3200" dirty="0" smtClean="0"/>
              <a:t>составлять суммы со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 значением 8;</a:t>
            </a:r>
            <a:endParaRPr lang="ru-RU" sz="3200" dirty="0" smtClean="0"/>
          </a:p>
          <a:p>
            <a:r>
              <a:rPr lang="ru-RU" sz="3200" dirty="0" smtClean="0"/>
              <a:t>2) закрепить умение  вести </a:t>
            </a:r>
            <a:r>
              <a:rPr lang="ru-RU" sz="3200" dirty="0" smtClean="0"/>
              <a:t>счет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 </a:t>
            </a:r>
            <a:r>
              <a:rPr lang="ru-RU" sz="3200" dirty="0" smtClean="0"/>
              <a:t> </a:t>
            </a:r>
            <a:r>
              <a:rPr lang="ru-RU" sz="3200" dirty="0" smtClean="0"/>
              <a:t>предметов.</a:t>
            </a:r>
          </a:p>
          <a:p>
            <a:r>
              <a:rPr lang="ru-RU" sz="3200" dirty="0" smtClean="0"/>
              <a:t>3</a:t>
            </a:r>
            <a:r>
              <a:rPr lang="ru-RU" sz="3200" dirty="0" smtClean="0"/>
              <a:t>) закрепить </a:t>
            </a:r>
            <a:r>
              <a:rPr lang="ru-RU" sz="3200" dirty="0" smtClean="0"/>
              <a:t>умение писать цифру </a:t>
            </a:r>
            <a:r>
              <a:rPr lang="ru-RU" sz="3200" dirty="0" smtClean="0"/>
              <a:t>8.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нирование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сканирование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50085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VII. </a:t>
            </a:r>
            <a:r>
              <a:rPr lang="ru-RU" b="1" dirty="0" smtClean="0">
                <a:solidFill>
                  <a:srgbClr val="002060"/>
                </a:solidFill>
              </a:rPr>
              <a:t>Самооценка. Рефлексия деятельности.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dirty="0" smtClean="0"/>
              <a:t>1) подвести итог проделанной работе на уроке.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Сегодня на уроке: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запомнил … и знаю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научился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смог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Теперь я умею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СПАСИБО </a:t>
            </a: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smtClean="0">
                <a:solidFill>
                  <a:srgbClr val="002060"/>
                </a:solidFill>
              </a:rPr>
              <a:t>РАБОТУ!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Воспитывать познавательную инициативу посредством системы заданий.</a:t>
            </a:r>
          </a:p>
          <a:p>
            <a:r>
              <a:rPr lang="ru-RU" sz="3200" dirty="0" smtClean="0"/>
              <a:t>Развивать умения анализировать и обобщать, формировать умение работать в паре.</a:t>
            </a:r>
          </a:p>
          <a:p>
            <a:r>
              <a:rPr lang="ru-RU" sz="3200" dirty="0" smtClean="0"/>
              <a:t>Совершенствовать умения сравнивать и классифицировать предметы по разным признакам.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Ученики должны узнать название числа 8.</a:t>
            </a:r>
          </a:p>
          <a:p>
            <a:r>
              <a:rPr lang="ru-RU" sz="3200" dirty="0" smtClean="0"/>
              <a:t>Ученики должны научиться  записывать цифру 8.</a:t>
            </a:r>
          </a:p>
          <a:p>
            <a:r>
              <a:rPr lang="ru-RU" sz="3200" dirty="0" smtClean="0"/>
              <a:t>Уметь находить число 8 в числовом ряду.</a:t>
            </a:r>
          </a:p>
          <a:p>
            <a:r>
              <a:rPr lang="ru-RU" sz="3200" dirty="0" smtClean="0"/>
              <a:t>Уметь </a:t>
            </a:r>
            <a:r>
              <a:rPr lang="ru-RU" sz="3200" dirty="0" smtClean="0"/>
              <a:t>соотносить цифру и число предметов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Уметь вести счет предметов.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Autofit/>
          </a:bodyPr>
          <a:lstStyle/>
          <a:p>
            <a:r>
              <a:rPr lang="ru-RU" sz="1600" u="sng" dirty="0" smtClean="0"/>
              <a:t>Предметные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Читать число </a:t>
            </a:r>
            <a:r>
              <a:rPr lang="ru-RU" sz="1600" dirty="0" smtClean="0"/>
              <a:t>8 </a:t>
            </a:r>
            <a:r>
              <a:rPr lang="ru-RU" sz="1600" dirty="0" smtClean="0"/>
              <a:t>и записывать цифру </a:t>
            </a:r>
            <a:r>
              <a:rPr lang="ru-RU" sz="1600" dirty="0" smtClean="0"/>
              <a:t>8. </a:t>
            </a:r>
            <a:endParaRPr lang="ru-RU" sz="1600" dirty="0" smtClean="0"/>
          </a:p>
          <a:p>
            <a:r>
              <a:rPr lang="ru-RU" sz="1600" dirty="0" smtClean="0"/>
              <a:t>Уметь находить число </a:t>
            </a:r>
            <a:r>
              <a:rPr lang="ru-RU" sz="1600" dirty="0" smtClean="0"/>
              <a:t>8 </a:t>
            </a:r>
            <a:r>
              <a:rPr lang="ru-RU" sz="1600" dirty="0" smtClean="0"/>
              <a:t>в </a:t>
            </a:r>
            <a:r>
              <a:rPr lang="ru-RU" sz="1600" dirty="0" smtClean="0"/>
              <a:t>числовом ряду.</a:t>
            </a:r>
          </a:p>
          <a:p>
            <a:r>
              <a:rPr lang="ru-RU" sz="1600" dirty="0" smtClean="0"/>
              <a:t>Уметь </a:t>
            </a:r>
            <a:r>
              <a:rPr lang="ru-RU" sz="1600" dirty="0" smtClean="0"/>
              <a:t>соотносить цифру и число предметов.</a:t>
            </a:r>
            <a:endParaRPr lang="ru-RU" sz="1600" dirty="0" smtClean="0"/>
          </a:p>
          <a:p>
            <a:r>
              <a:rPr lang="ru-RU" sz="1600" dirty="0" smtClean="0"/>
              <a:t>Уметь вести счет предметов.</a:t>
            </a:r>
          </a:p>
          <a:p>
            <a:r>
              <a:rPr lang="ru-RU" sz="1600" u="sng" dirty="0" smtClean="0"/>
              <a:t>Универсальные учебные действия</a:t>
            </a:r>
            <a:endParaRPr lang="ru-RU" sz="1600" dirty="0" smtClean="0"/>
          </a:p>
          <a:p>
            <a:r>
              <a:rPr lang="ru-RU" sz="1600" i="1" dirty="0" smtClean="0"/>
              <a:t>Регулятивные: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Оценивать ход и результат выполнения задания, сравнивать свои ответы с ответами одноклассников.</a:t>
            </a:r>
          </a:p>
          <a:p>
            <a:r>
              <a:rPr lang="ru-RU" sz="1600" i="1" dirty="0" smtClean="0"/>
              <a:t>Познавательные: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Выполнять задания с использованием материальных объектов</a:t>
            </a:r>
          </a:p>
          <a:p>
            <a:r>
              <a:rPr lang="ru-RU" sz="1600" dirty="0" smtClean="0"/>
              <a:t>Выполнять задания на основе рисунков и схем</a:t>
            </a:r>
          </a:p>
          <a:p>
            <a:r>
              <a:rPr lang="ru-RU" sz="1600" dirty="0" smtClean="0"/>
              <a:t>Выполнять действия по заданному алгоритму</a:t>
            </a:r>
          </a:p>
          <a:p>
            <a:r>
              <a:rPr lang="ru-RU" sz="1600" i="1" dirty="0" smtClean="0"/>
              <a:t>Коммуникативные: </a:t>
            </a:r>
            <a:endParaRPr lang="ru-RU" sz="1600" dirty="0" smtClean="0"/>
          </a:p>
          <a:p>
            <a:r>
              <a:rPr lang="ru-RU" sz="1600" dirty="0" smtClean="0"/>
              <a:t>Учиться  работать в парах, внимательно слушать друг друга, слушать мнение других, высказывать свое мнение.</a:t>
            </a:r>
          </a:p>
          <a:p>
            <a:r>
              <a:rPr lang="ru-RU" sz="1600" u="sng" dirty="0" smtClean="0"/>
              <a:t>Личностные</a:t>
            </a:r>
            <a:endParaRPr lang="ru-RU" sz="1600" dirty="0" smtClean="0"/>
          </a:p>
          <a:p>
            <a:r>
              <a:rPr lang="ru-RU" sz="1600" dirty="0" smtClean="0"/>
              <a:t>Проявлять </a:t>
            </a:r>
            <a:r>
              <a:rPr lang="ru-RU" sz="1600" i="1" dirty="0" smtClean="0"/>
              <a:t>познавательную инициативу</a:t>
            </a:r>
            <a:r>
              <a:rPr lang="ru-RU" sz="1600" dirty="0" smtClean="0"/>
              <a:t> в оказании помощи соученикам посредством системы заданий, ориентирующей младшего школьника на оказание помощи героям учебника (Маше или Мише) или своему соседу по парте.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Число</a:t>
            </a:r>
          </a:p>
          <a:p>
            <a:r>
              <a:rPr lang="ru-RU" sz="4400" dirty="0" smtClean="0"/>
              <a:t> Цифра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Межпредметные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Литературное чтение</a:t>
            </a:r>
          </a:p>
          <a:p>
            <a:r>
              <a:rPr lang="ru-RU" sz="4000" dirty="0" smtClean="0"/>
              <a:t>Изобразительное искусство</a:t>
            </a:r>
          </a:p>
          <a:p>
            <a:r>
              <a:rPr lang="ru-RU" sz="4000" dirty="0" smtClean="0"/>
              <a:t>Окружающий мир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Основные:</a:t>
            </a:r>
          </a:p>
          <a:p>
            <a:r>
              <a:rPr lang="ru-RU" sz="3600" dirty="0" smtClean="0"/>
              <a:t>Учебник  А. Л. Чекин «Математика», 1 класс, 1 часть.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Дополнительные:</a:t>
            </a:r>
          </a:p>
          <a:p>
            <a:r>
              <a:rPr lang="ru-RU" sz="3600" dirty="0" smtClean="0"/>
              <a:t>Методическое пособие, тетрадь для самостоятельной работы №1. Захарова О. А., Юдина Е. П.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пространства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фронтальная, </a:t>
            </a:r>
          </a:p>
          <a:p>
            <a:r>
              <a:rPr lang="ru-RU" sz="3600" dirty="0" smtClean="0"/>
              <a:t>индивидуальная, </a:t>
            </a:r>
          </a:p>
          <a:p>
            <a:r>
              <a:rPr lang="ru-RU" sz="3600" dirty="0" smtClean="0"/>
              <a:t>в </a:t>
            </a:r>
            <a:r>
              <a:rPr lang="ru-RU" sz="3600" dirty="0" smtClean="0"/>
              <a:t>парах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E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627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Урок введения нового знания  по предмету математика на основе УМК «Перспективная начальная школа» 1 класс</vt:lpstr>
      <vt:lpstr>Цели урока</vt:lpstr>
      <vt:lpstr>Задачи урока</vt:lpstr>
      <vt:lpstr>Планируемые результаты</vt:lpstr>
      <vt:lpstr>Умения</vt:lpstr>
      <vt:lpstr>Основные понятия</vt:lpstr>
      <vt:lpstr>Межпредметные связи</vt:lpstr>
      <vt:lpstr>Ресурсы</vt:lpstr>
      <vt:lpstr>Организация пространства</vt:lpstr>
      <vt:lpstr>Этапы урока</vt:lpstr>
      <vt:lpstr>Правила поведения на уроке</vt:lpstr>
      <vt:lpstr>Этапы урока</vt:lpstr>
      <vt:lpstr> </vt:lpstr>
      <vt:lpstr>Тема урока: Число и цифра 8 </vt:lpstr>
      <vt:lpstr>Этапы урока</vt:lpstr>
      <vt:lpstr> </vt:lpstr>
      <vt:lpstr>Этапы урока</vt:lpstr>
      <vt:lpstr>Слайд 18</vt:lpstr>
      <vt:lpstr>Этапы урока</vt:lpstr>
      <vt:lpstr>6 + 2 = 8  </vt:lpstr>
      <vt:lpstr>Этапы урока</vt:lpstr>
      <vt:lpstr>Слайд 22</vt:lpstr>
      <vt:lpstr> </vt:lpstr>
      <vt:lpstr>Этапы урока</vt:lpstr>
      <vt:lpstr>Сегодня на уроке:  Я запомнил … и знаю …  Я научился …  Я смог …  Теперь я умею …  СПАСИБО ЗА РАБОТУ!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введения нового знания  по предмету математика на основе УМК «Перспективная начальная школа» 1 класс</dc:title>
  <dc:creator>User</dc:creator>
  <cp:lastModifiedBy>Admin</cp:lastModifiedBy>
  <cp:revision>25</cp:revision>
  <dcterms:created xsi:type="dcterms:W3CDTF">2012-02-21T19:43:24Z</dcterms:created>
  <dcterms:modified xsi:type="dcterms:W3CDTF">2012-09-17T18:35:57Z</dcterms:modified>
</cp:coreProperties>
</file>